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2" r:id="rId1"/>
  </p:sldMasterIdLst>
  <p:notesMasterIdLst>
    <p:notesMasterId r:id="rId42"/>
  </p:notesMasterIdLst>
  <p:sldIdLst>
    <p:sldId id="256" r:id="rId2"/>
    <p:sldId id="465" r:id="rId3"/>
    <p:sldId id="436" r:id="rId4"/>
    <p:sldId id="529" r:id="rId5"/>
    <p:sldId id="525" r:id="rId6"/>
    <p:sldId id="522" r:id="rId7"/>
    <p:sldId id="478" r:id="rId8"/>
    <p:sldId id="471" r:id="rId9"/>
    <p:sldId id="486" r:id="rId10"/>
    <p:sldId id="472" r:id="rId11"/>
    <p:sldId id="473" r:id="rId12"/>
    <p:sldId id="477" r:id="rId13"/>
    <p:sldId id="511" r:id="rId14"/>
    <p:sldId id="513" r:id="rId15"/>
    <p:sldId id="514" r:id="rId16"/>
    <p:sldId id="516" r:id="rId17"/>
    <p:sldId id="515" r:id="rId18"/>
    <p:sldId id="512" r:id="rId19"/>
    <p:sldId id="517" r:id="rId20"/>
    <p:sldId id="519" r:id="rId21"/>
    <p:sldId id="518" r:id="rId22"/>
    <p:sldId id="520" r:id="rId23"/>
    <p:sldId id="521" r:id="rId24"/>
    <p:sldId id="489" r:id="rId25"/>
    <p:sldId id="467" r:id="rId26"/>
    <p:sldId id="469" r:id="rId27"/>
    <p:sldId id="470" r:id="rId28"/>
    <p:sldId id="506" r:id="rId29"/>
    <p:sldId id="507" r:id="rId30"/>
    <p:sldId id="446" r:id="rId31"/>
    <p:sldId id="490" r:id="rId32"/>
    <p:sldId id="422" r:id="rId33"/>
    <p:sldId id="527" r:id="rId34"/>
    <p:sldId id="491" r:id="rId35"/>
    <p:sldId id="457" r:id="rId36"/>
    <p:sldId id="502" r:id="rId37"/>
    <p:sldId id="501" r:id="rId38"/>
    <p:sldId id="505" r:id="rId39"/>
    <p:sldId id="528" r:id="rId40"/>
    <p:sldId id="466" r:id="rId41"/>
  </p:sldIdLst>
  <p:sldSz cx="9144000" cy="6858000" type="screen4x3"/>
  <p:notesSz cx="7099300" cy="10234613"/>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bine" initials="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009900"/>
    <a:srgbClr val="FFDDE4"/>
    <a:srgbClr val="FFFFCC"/>
    <a:srgbClr val="CCFFCC"/>
    <a:srgbClr val="FF9900"/>
    <a:srgbClr val="FFCC99"/>
    <a:srgbClr val="CCCCFF"/>
    <a:srgbClr val="99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31" autoAdjust="0"/>
    <p:restoredTop sz="93478" autoAdjust="0"/>
  </p:normalViewPr>
  <p:slideViewPr>
    <p:cSldViewPr>
      <p:cViewPr varScale="1">
        <p:scale>
          <a:sx n="69" d="100"/>
          <a:sy n="69" d="100"/>
        </p:scale>
        <p:origin x="1148" y="52"/>
      </p:cViewPr>
      <p:guideLst>
        <p:guide orient="horz" pos="2160"/>
        <p:guide pos="2880"/>
      </p:guideLst>
    </p:cSldViewPr>
  </p:slideViewPr>
  <p:outlineViewPr>
    <p:cViewPr>
      <p:scale>
        <a:sx n="33" d="100"/>
        <a:sy n="33" d="100"/>
      </p:scale>
      <p:origin x="0" y="1167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9035" tIns="49517" rIns="99035" bIns="49517" rtlCol="0"/>
          <a:lstStyle>
            <a:lvl1pPr algn="l">
              <a:defRPr sz="1300"/>
            </a:lvl1pPr>
          </a:lstStyle>
          <a:p>
            <a:pPr>
              <a:defRPr/>
            </a:pPr>
            <a:endParaRPr lang="de-DE"/>
          </a:p>
        </p:txBody>
      </p:sp>
      <p:sp>
        <p:nvSpPr>
          <p:cNvPr id="3" name="Datumsplatzhalter 2"/>
          <p:cNvSpPr>
            <a:spLocks noGrp="1"/>
          </p:cNvSpPr>
          <p:nvPr>
            <p:ph type="dt" idx="1"/>
          </p:nvPr>
        </p:nvSpPr>
        <p:spPr>
          <a:xfrm>
            <a:off x="4021138" y="0"/>
            <a:ext cx="3076575" cy="511175"/>
          </a:xfrm>
          <a:prstGeom prst="rect">
            <a:avLst/>
          </a:prstGeom>
        </p:spPr>
        <p:txBody>
          <a:bodyPr vert="horz" lIns="99035" tIns="49517" rIns="99035" bIns="49517" rtlCol="0"/>
          <a:lstStyle>
            <a:lvl1pPr algn="r">
              <a:defRPr sz="1300"/>
            </a:lvl1pPr>
          </a:lstStyle>
          <a:p>
            <a:pPr>
              <a:defRPr/>
            </a:pPr>
            <a:fld id="{37D8E618-278F-498A-89B9-76F285341E9D}" type="datetimeFigureOut">
              <a:rPr lang="de-DE"/>
              <a:pPr>
                <a:defRPr/>
              </a:pPr>
              <a:t>08.04.2024</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35" tIns="49517" rIns="99035" bIns="49517" rtlCol="0" anchor="ctr"/>
          <a:lstStyle/>
          <a:p>
            <a:pPr lvl="0"/>
            <a:endParaRPr lang="de-DE" noProof="0"/>
          </a:p>
        </p:txBody>
      </p:sp>
      <p:sp>
        <p:nvSpPr>
          <p:cNvPr id="5" name="Notizenplatzhalter 4"/>
          <p:cNvSpPr>
            <a:spLocks noGrp="1"/>
          </p:cNvSpPr>
          <p:nvPr>
            <p:ph type="body" sz="quarter" idx="3"/>
          </p:nvPr>
        </p:nvSpPr>
        <p:spPr>
          <a:xfrm>
            <a:off x="709613" y="4860925"/>
            <a:ext cx="5680075" cy="4605338"/>
          </a:xfrm>
          <a:prstGeom prst="rect">
            <a:avLst/>
          </a:prstGeom>
        </p:spPr>
        <p:txBody>
          <a:bodyPr vert="horz" lIns="99035" tIns="49517" rIns="99035" bIns="49517"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721850"/>
            <a:ext cx="3076575" cy="511175"/>
          </a:xfrm>
          <a:prstGeom prst="rect">
            <a:avLst/>
          </a:prstGeom>
        </p:spPr>
        <p:txBody>
          <a:bodyPr vert="horz" lIns="99035" tIns="49517" rIns="99035" bIns="49517" rtlCol="0" anchor="b"/>
          <a:lstStyle>
            <a:lvl1pPr algn="l">
              <a:defRPr sz="1300"/>
            </a:lvl1pPr>
          </a:lstStyle>
          <a:p>
            <a:pPr>
              <a:defRPr/>
            </a:pPr>
            <a:endParaRPr lang="de-DE"/>
          </a:p>
        </p:txBody>
      </p:sp>
      <p:sp>
        <p:nvSpPr>
          <p:cNvPr id="7" name="Foliennummernplatzhalter 6"/>
          <p:cNvSpPr>
            <a:spLocks noGrp="1"/>
          </p:cNvSpPr>
          <p:nvPr>
            <p:ph type="sldNum" sz="quarter" idx="5"/>
          </p:nvPr>
        </p:nvSpPr>
        <p:spPr>
          <a:xfrm>
            <a:off x="4021138" y="9721850"/>
            <a:ext cx="3076575" cy="511175"/>
          </a:xfrm>
          <a:prstGeom prst="rect">
            <a:avLst/>
          </a:prstGeom>
        </p:spPr>
        <p:txBody>
          <a:bodyPr vert="horz" lIns="99035" tIns="49517" rIns="99035" bIns="49517" rtlCol="0" anchor="b"/>
          <a:lstStyle>
            <a:lvl1pPr algn="r">
              <a:defRPr sz="1300"/>
            </a:lvl1pPr>
          </a:lstStyle>
          <a:p>
            <a:pPr>
              <a:defRPr/>
            </a:pPr>
            <a:fld id="{80956AD5-4A91-4218-B593-24C6CF67A05D}" type="slidenum">
              <a:rPr lang="de-DE"/>
              <a:pPr>
                <a:defRPr/>
              </a:pPr>
              <a:t>‹Nr.›</a:t>
            </a:fld>
            <a:endParaRPr lang="de-DE"/>
          </a:p>
        </p:txBody>
      </p:sp>
    </p:spTree>
    <p:extLst>
      <p:ext uri="{BB962C8B-B14F-4D97-AF65-F5344CB8AC3E}">
        <p14:creationId xmlns:p14="http://schemas.microsoft.com/office/powerpoint/2010/main" val="4083396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de-DE"/>
              <a:t>RVLK: Vorlesung zur Einführung in die Kulturwissenschaft; „Die Vorlesung erläutert verschiedene Kulturbegriffe und Kulturtheorien mit Blick auf deren literaturwissenschaftliche Relevanz. Sie bietet unter diesem Aspekt einen Überblick über grundlegende kulturwissenschaftliche Konzepte, Themen und Methoden und entfaltet diese an Beispielen aus der Literaturgeschichte.“</a:t>
            </a:r>
          </a:p>
          <a:p>
            <a:pPr eaLnBrk="1" hangingPunct="1">
              <a:spcBef>
                <a:spcPct val="0"/>
              </a:spcBef>
            </a:pPr>
            <a:r>
              <a:rPr lang="de-DE" altLang="de-DE"/>
              <a:t>VLIN: „Was ist eigentlich Sprachwissenschaft? Mit welchen Gegenständen beschäftigen sich Sprachwissenschaftler? Und mithilfe welcher Methoden? </a:t>
            </a:r>
            <a:br>
              <a:rPr lang="de-DE" altLang="de-DE"/>
            </a:br>
            <a:r>
              <a:rPr lang="de-DE" altLang="de-DE"/>
              <a:t>Diese Vorlesung bietet einen grundlegenden Überblick über zentrale Themen und Methoden der deskriptiven und der historischen Sprachwissenschaft. Sie bildet die Grundlage für die Auseinandersetzung mit Sprache in den Einführungen in die deskriptive Sprachwissenschaft (VDFO, VDIN) und die historische Sprachwissenschaft (HIST) im zweiten und dritten Semester. </a:t>
            </a:r>
            <a:br>
              <a:rPr lang="de-DE" altLang="de-DE"/>
            </a:br>
            <a:r>
              <a:rPr lang="de-DE" altLang="de-DE"/>
              <a:t>Behandelt werden </a:t>
            </a:r>
            <a:br>
              <a:rPr lang="de-DE" altLang="de-DE"/>
            </a:br>
            <a:r>
              <a:rPr lang="de-DE" altLang="de-DE"/>
              <a:t>* die historische Dimension der Sprache, </a:t>
            </a:r>
            <a:br>
              <a:rPr lang="de-DE" altLang="de-DE"/>
            </a:br>
            <a:r>
              <a:rPr lang="de-DE" altLang="de-DE"/>
              <a:t>* die Kerngebiete der Sprachwissenschaft (Phonetik und Phonologie, Morphologie, Syntax, Semantik, Pragmatik), </a:t>
            </a:r>
            <a:br>
              <a:rPr lang="de-DE" altLang="de-DE"/>
            </a:br>
            <a:r>
              <a:rPr lang="de-DE" altLang="de-DE"/>
              <a:t>* allgemeine und fachspezifische wissenschaftliche Methoden.“</a:t>
            </a:r>
          </a:p>
          <a:p>
            <a:pPr eaLnBrk="1" hangingPunct="1">
              <a:spcBef>
                <a:spcPct val="0"/>
              </a:spcBef>
            </a:pPr>
            <a:r>
              <a:rPr lang="de-DE" altLang="de-DE"/>
              <a:t>PROP: SoSe 2014: </a:t>
            </a:r>
            <a:r>
              <a:rPr lang="de-DE"/>
              <a:t>narratologische Prinzipien und Verfahren für die drei traditionellen Großgattungen Epik/Roman, Drama und Lyrik</a:t>
            </a:r>
          </a:p>
          <a:p>
            <a:pPr eaLnBrk="1" hangingPunct="1">
              <a:spcBef>
                <a:spcPct val="0"/>
              </a:spcBef>
            </a:pPr>
            <a:r>
              <a:rPr lang="de-DE" altLang="de-DE"/>
              <a:t>älteres PROP: Geschichte des Lesens</a:t>
            </a:r>
            <a:r>
              <a:rPr lang="de-DE" altLang="de-DE" baseline="0"/>
              <a:t> und der Schrift von der Antike bis heute, Lesepsychologie etc. </a:t>
            </a:r>
            <a:endParaRPr lang="de-DE" altLang="de-DE"/>
          </a:p>
        </p:txBody>
      </p:sp>
      <p:sp>
        <p:nvSpPr>
          <p:cNvPr id="6451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84225" indent="-301625" eaLnBrk="0" hangingPunct="0">
              <a:spcBef>
                <a:spcPct val="30000"/>
              </a:spcBef>
              <a:defRPr sz="1200">
                <a:solidFill>
                  <a:schemeClr val="tx1"/>
                </a:solidFill>
                <a:latin typeface="Calibri" pitchFamily="34" charset="0"/>
              </a:defRPr>
            </a:lvl2pPr>
            <a:lvl3pPr marL="1208088" indent="-241300" eaLnBrk="0" hangingPunct="0">
              <a:spcBef>
                <a:spcPct val="30000"/>
              </a:spcBef>
              <a:defRPr sz="1200">
                <a:solidFill>
                  <a:schemeClr val="tx1"/>
                </a:solidFill>
                <a:latin typeface="Calibri" pitchFamily="34" charset="0"/>
              </a:defRPr>
            </a:lvl3pPr>
            <a:lvl4pPr marL="1690688" indent="-241300" eaLnBrk="0" hangingPunct="0">
              <a:spcBef>
                <a:spcPct val="30000"/>
              </a:spcBef>
              <a:defRPr sz="1200">
                <a:solidFill>
                  <a:schemeClr val="tx1"/>
                </a:solidFill>
                <a:latin typeface="Calibri" pitchFamily="34" charset="0"/>
              </a:defRPr>
            </a:lvl4pPr>
            <a:lvl5pPr marL="2174875" indent="-241300" eaLnBrk="0" hangingPunct="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D5E0796-2846-4527-BC66-3B708D600A33}" type="slidenum">
              <a:rPr lang="de-DE" altLang="de-DE" sz="1300" smtClean="0">
                <a:latin typeface="Arial" charset="0"/>
              </a:rPr>
              <a:pPr eaLnBrk="1" hangingPunct="1">
                <a:spcBef>
                  <a:spcPct val="0"/>
                </a:spcBef>
              </a:pPr>
              <a:t>28</a:t>
            </a:fld>
            <a:endParaRPr lang="de-DE" altLang="de-DE" sz="1300">
              <a:latin typeface="Arial" charset="0"/>
            </a:endParaRPr>
          </a:p>
        </p:txBody>
      </p:sp>
    </p:spTree>
    <p:extLst>
      <p:ext uri="{BB962C8B-B14F-4D97-AF65-F5344CB8AC3E}">
        <p14:creationId xmlns:p14="http://schemas.microsoft.com/office/powerpoint/2010/main" val="4248564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de-DE"/>
              <a:t>RVLK: Vorlesung zur Einführung in die Kulturwissenschaft; „Die Vorlesung erläutert verschiedene Kulturbegriffe und Kulturtheorien mit Blick auf deren literaturwissenschaftliche Relevanz. Sie bietet unter diesem Aspekt einen Überblick über grundlegende kulturwissenschaftliche Konzepte, Themen und Methoden und entfaltet diese an Beispielen aus der Literaturgeschichte.“</a:t>
            </a:r>
          </a:p>
          <a:p>
            <a:pPr eaLnBrk="1" hangingPunct="1">
              <a:spcBef>
                <a:spcPct val="0"/>
              </a:spcBef>
            </a:pPr>
            <a:r>
              <a:rPr lang="de-DE" altLang="de-DE"/>
              <a:t>VLIN: „Was ist eigentlich Sprachwissenschaft? Mit welchen Gegenständen beschäftigen sich Sprachwissenschaftler? Und mithilfe welcher Methoden? </a:t>
            </a:r>
            <a:br>
              <a:rPr lang="de-DE" altLang="de-DE"/>
            </a:br>
            <a:r>
              <a:rPr lang="de-DE" altLang="de-DE"/>
              <a:t>Diese Vorlesung bietet einen grundlegenden Überblick über zentrale Themen und Methoden der deskriptiven und der historischen Sprachwissenschaft. Sie bildet die Grundlage für die Auseinandersetzung mit Sprache in den Einführungen in die deskriptive Sprachwissenschaft (VDFO, VDIN) und die historische Sprachwissenschaft (HIST) im zweiten und dritten Semester. </a:t>
            </a:r>
            <a:br>
              <a:rPr lang="de-DE" altLang="de-DE"/>
            </a:br>
            <a:r>
              <a:rPr lang="de-DE" altLang="de-DE"/>
              <a:t>Behandelt werden </a:t>
            </a:r>
            <a:br>
              <a:rPr lang="de-DE" altLang="de-DE"/>
            </a:br>
            <a:r>
              <a:rPr lang="de-DE" altLang="de-DE"/>
              <a:t>* die historische Dimension der Sprache, </a:t>
            </a:r>
            <a:br>
              <a:rPr lang="de-DE" altLang="de-DE"/>
            </a:br>
            <a:r>
              <a:rPr lang="de-DE" altLang="de-DE"/>
              <a:t>* die Kerngebiete der Sprachwissenschaft (Phonetik und Phonologie, Morphologie, Syntax, Semantik, Pragmatik), </a:t>
            </a:r>
            <a:br>
              <a:rPr lang="de-DE" altLang="de-DE"/>
            </a:br>
            <a:r>
              <a:rPr lang="de-DE" altLang="de-DE"/>
              <a:t>* allgemeine und fachspezifische wissenschaftliche Methoden.“</a:t>
            </a:r>
          </a:p>
          <a:p>
            <a:pPr eaLnBrk="1" hangingPunct="1">
              <a:spcBef>
                <a:spcPct val="0"/>
              </a:spcBef>
            </a:pPr>
            <a:r>
              <a:rPr lang="de-DE" altLang="de-DE"/>
              <a:t>PROP: SoSe 2014: </a:t>
            </a:r>
            <a:r>
              <a:rPr lang="de-DE"/>
              <a:t>narratologische Prinzipien und Verfahren für die drei traditionellen Großgattungen Epik/Roman, Drama und Lyrik</a:t>
            </a:r>
          </a:p>
          <a:p>
            <a:pPr eaLnBrk="1" hangingPunct="1">
              <a:spcBef>
                <a:spcPct val="0"/>
              </a:spcBef>
            </a:pPr>
            <a:r>
              <a:rPr lang="de-DE" altLang="de-DE"/>
              <a:t>älteres PROP: Geschichte des Lesens</a:t>
            </a:r>
            <a:r>
              <a:rPr lang="de-DE" altLang="de-DE" baseline="0"/>
              <a:t> und der Schrift von der Antike bis heute, Lesepsychologie etc. </a:t>
            </a:r>
            <a:endParaRPr lang="de-DE" altLang="de-DE"/>
          </a:p>
        </p:txBody>
      </p:sp>
      <p:sp>
        <p:nvSpPr>
          <p:cNvPr id="6451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84225" indent="-301625" eaLnBrk="0" hangingPunct="0">
              <a:spcBef>
                <a:spcPct val="30000"/>
              </a:spcBef>
              <a:defRPr sz="1200">
                <a:solidFill>
                  <a:schemeClr val="tx1"/>
                </a:solidFill>
                <a:latin typeface="Calibri" pitchFamily="34" charset="0"/>
              </a:defRPr>
            </a:lvl2pPr>
            <a:lvl3pPr marL="1208088" indent="-241300" eaLnBrk="0" hangingPunct="0">
              <a:spcBef>
                <a:spcPct val="30000"/>
              </a:spcBef>
              <a:defRPr sz="1200">
                <a:solidFill>
                  <a:schemeClr val="tx1"/>
                </a:solidFill>
                <a:latin typeface="Calibri" pitchFamily="34" charset="0"/>
              </a:defRPr>
            </a:lvl3pPr>
            <a:lvl4pPr marL="1690688" indent="-241300" eaLnBrk="0" hangingPunct="0">
              <a:spcBef>
                <a:spcPct val="30000"/>
              </a:spcBef>
              <a:defRPr sz="1200">
                <a:solidFill>
                  <a:schemeClr val="tx1"/>
                </a:solidFill>
                <a:latin typeface="Calibri" pitchFamily="34" charset="0"/>
              </a:defRPr>
            </a:lvl4pPr>
            <a:lvl5pPr marL="2174875" indent="-241300" eaLnBrk="0" hangingPunct="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D5E0796-2846-4527-BC66-3B708D600A33}" type="slidenum">
              <a:rPr lang="de-DE" altLang="de-DE" sz="1300" smtClean="0">
                <a:latin typeface="Arial" charset="0"/>
              </a:rPr>
              <a:pPr eaLnBrk="1" hangingPunct="1">
                <a:spcBef>
                  <a:spcPct val="0"/>
                </a:spcBef>
              </a:pPr>
              <a:t>30</a:t>
            </a:fld>
            <a:endParaRPr lang="de-DE" altLang="de-DE" sz="1300">
              <a:latin typeface="Arial" charset="0"/>
            </a:endParaRPr>
          </a:p>
        </p:txBody>
      </p:sp>
    </p:spTree>
    <p:extLst>
      <p:ext uri="{BB962C8B-B14F-4D97-AF65-F5344CB8AC3E}">
        <p14:creationId xmlns:p14="http://schemas.microsoft.com/office/powerpoint/2010/main" val="42485645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5" name="Rechteck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Abgerundetes Rechtec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eck 18"/>
          <p:cNvSpPr/>
          <p:nvPr userDrawn="1"/>
        </p:nvSpPr>
        <p:spPr>
          <a:xfrm>
            <a:off x="0" y="144016"/>
            <a:ext cx="9144000" cy="4077072"/>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Untertitel 8"/>
          <p:cNvSpPr>
            <a:spLocks noGrp="1"/>
          </p:cNvSpPr>
          <p:nvPr>
            <p:ph type="subTitle" idx="1"/>
          </p:nvPr>
        </p:nvSpPr>
        <p:spPr>
          <a:xfrm>
            <a:off x="843136" y="4005064"/>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a:t>Formatvorlage des Untertitelmasters durch Klicken bearbeiten</a:t>
            </a:r>
            <a:endParaRPr kumimoji="0" lang="en-US"/>
          </a:p>
        </p:txBody>
      </p:sp>
      <p:sp>
        <p:nvSpPr>
          <p:cNvPr id="29" name="Foliennummernplatzhalter 28"/>
          <p:cNvSpPr>
            <a:spLocks noGrp="1"/>
          </p:cNvSpPr>
          <p:nvPr>
            <p:ph type="sldNum" sz="quarter" idx="12"/>
          </p:nvPr>
        </p:nvSpPr>
        <p:spPr>
          <a:xfrm>
            <a:off x="8320088" y="1136"/>
            <a:ext cx="747712" cy="365760"/>
          </a:xfrm>
          <a:prstGeom prst="rect">
            <a:avLst/>
          </a:prstGeom>
        </p:spPr>
        <p:txBody>
          <a:bodyPr/>
          <a:lstStyle>
            <a:lvl1pPr algn="r">
              <a:defRPr sz="1800">
                <a:solidFill>
                  <a:schemeClr val="bg1"/>
                </a:solidFill>
              </a:defRPr>
            </a:lvl1pPr>
          </a:lstStyle>
          <a:p>
            <a:pPr>
              <a:defRPr/>
            </a:pPr>
            <a:fld id="{2B6CF388-3311-4D27-8A23-F0A7C5B45F31}" type="slidenum">
              <a:rPr lang="de-DE" smtClean="0"/>
              <a:pPr>
                <a:defRPr/>
              </a:pPr>
              <a:t>‹Nr.›</a:t>
            </a:fld>
            <a:endParaRPr lang="de-DE"/>
          </a:p>
        </p:txBody>
      </p:sp>
      <p:pic>
        <p:nvPicPr>
          <p:cNvPr id="1038" name="Picture 14" descr="http://scripts.zdv.uni-mainz.de/uni-intern/corporate_design/logo/logo_schriftzug.jpg"/>
          <p:cNvPicPr>
            <a:picLocks noChangeAspect="1" noChangeArrowheads="1"/>
          </p:cNvPicPr>
          <p:nvPr userDrawn="1"/>
        </p:nvPicPr>
        <p:blipFill>
          <a:blip r:embed="rId2" cstate="print"/>
          <a:srcRect/>
          <a:stretch>
            <a:fillRect/>
          </a:stretch>
        </p:blipFill>
        <p:spPr bwMode="auto">
          <a:xfrm>
            <a:off x="-27960" y="-35695"/>
            <a:ext cx="9171960" cy="3045380"/>
          </a:xfrm>
          <a:prstGeom prst="rect">
            <a:avLst/>
          </a:prstGeom>
          <a:noFill/>
        </p:spPr>
      </p:pic>
      <p:sp>
        <p:nvSpPr>
          <p:cNvPr id="8" name="Titel 7"/>
          <p:cNvSpPr>
            <a:spLocks noGrp="1"/>
          </p:cNvSpPr>
          <p:nvPr>
            <p:ph type="ctrTitle"/>
          </p:nvPr>
        </p:nvSpPr>
        <p:spPr>
          <a:xfrm>
            <a:off x="804664" y="2420888"/>
            <a:ext cx="8375848" cy="1470025"/>
          </a:xfrm>
          <a:solidFill>
            <a:srgbClr val="ACACAC"/>
          </a:solidFill>
        </p:spPr>
        <p:txBody>
          <a:bodyPr anchor="b"/>
          <a:lstStyle>
            <a:lvl1pPr algn="ctr">
              <a:defRPr sz="4400">
                <a:solidFill>
                  <a:schemeClr val="bg1"/>
                </a:solidFill>
              </a:defRPr>
            </a:lvl1pPr>
          </a:lstStyle>
          <a:p>
            <a:r>
              <a:rPr kumimoji="0" lang="de-DE" dirty="0"/>
              <a:t>Titelmasterformat durch Klicken bearbeiten</a:t>
            </a:r>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a:xfrm>
            <a:off x="6586536" y="612648"/>
            <a:ext cx="957264" cy="457200"/>
          </a:xfrm>
          <a:prstGeom prst="rect">
            <a:avLst/>
          </a:prstGeom>
        </p:spPr>
        <p:txBody>
          <a:bodyPr/>
          <a:lstStyle/>
          <a:p>
            <a:fld id="{E637BB6B-EE1B-48FB-8575-0D55C373DE88}" type="datetimeFigureOut">
              <a:rPr lang="en-US" smtClean="0"/>
              <a:pPr/>
              <a:t>4/8/2024</a:t>
            </a:fld>
            <a:endParaRPr lang="en-US" dirty="0"/>
          </a:p>
        </p:txBody>
      </p:sp>
      <p:sp>
        <p:nvSpPr>
          <p:cNvPr id="5" name="Fußzeilenplatzhalter 4"/>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6" name="Foliennummernplatzhalter 5"/>
          <p:cNvSpPr>
            <a:spLocks noGrp="1"/>
          </p:cNvSpPr>
          <p:nvPr>
            <p:ph type="sldNum" sz="quarter" idx="12"/>
          </p:nvPr>
        </p:nvSpPr>
        <p:spPr>
          <a:xfrm>
            <a:off x="8174736" y="2272"/>
            <a:ext cx="762000" cy="365760"/>
          </a:xfrm>
          <a:prstGeom prst="rect">
            <a:avLst/>
          </a:prstGeom>
        </p:spPr>
        <p:txBody>
          <a:bodyPr/>
          <a:lstStyle/>
          <a:p>
            <a:fld id="{2AA957AF-53C0-420B-9C2D-77DB1416566C}" type="slidenum">
              <a:rPr kumimoji="0" lang="en-US" smtClean="0"/>
              <a:pPr/>
              <a:t>‹Nr.›</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81800" y="1143000"/>
            <a:ext cx="1905000" cy="5486400"/>
          </a:xfrm>
        </p:spPr>
        <p:txBody>
          <a:bodyPr vert="eaVert"/>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a:xfrm>
            <a:off x="457200" y="1143000"/>
            <a:ext cx="6248400" cy="5486400"/>
          </a:xfrm>
        </p:spPr>
        <p:txBody>
          <a:bodyPr vert="eaVer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a:xfrm>
            <a:off x="6586536" y="612648"/>
            <a:ext cx="957264" cy="457200"/>
          </a:xfrm>
          <a:prstGeom prst="rect">
            <a:avLst/>
          </a:prstGeom>
        </p:spPr>
        <p:txBody>
          <a:bodyPr/>
          <a:lstStyle/>
          <a:p>
            <a:fld id="{E637BB6B-EE1B-48FB-8575-0D55C373DE88}" type="datetimeFigureOut">
              <a:rPr lang="en-US" smtClean="0"/>
              <a:pPr/>
              <a:t>4/8/2024</a:t>
            </a:fld>
            <a:endParaRPr lang="en-US"/>
          </a:p>
        </p:txBody>
      </p:sp>
      <p:sp>
        <p:nvSpPr>
          <p:cNvPr id="5" name="Fußzeilenplatzhalter 4"/>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6" name="Foliennummernplatzhalter 5"/>
          <p:cNvSpPr>
            <a:spLocks noGrp="1"/>
          </p:cNvSpPr>
          <p:nvPr>
            <p:ph type="sldNum" sz="quarter" idx="12"/>
          </p:nvPr>
        </p:nvSpPr>
        <p:spPr>
          <a:xfrm>
            <a:off x="8174736" y="2272"/>
            <a:ext cx="762000" cy="365760"/>
          </a:xfrm>
          <a:prstGeom prst="rect">
            <a:avLst/>
          </a:prstGeom>
        </p:spPr>
        <p:txBody>
          <a:bodyPr/>
          <a:lstStyle/>
          <a:p>
            <a:fld id="{2AA957AF-53C0-420B-9C2D-77DB1416566C}" type="slidenum">
              <a:rPr kumimoji="0" lang="en-US" smtClean="0"/>
              <a:pPr/>
              <a:t>‹Nr.›</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Inhaltsplatzhalter 2"/>
          <p:cNvSpPr>
            <a:spLocks noGrp="1"/>
          </p:cNvSpPr>
          <p:nvPr>
            <p:ph idx="1"/>
          </p:nvPr>
        </p:nvSpPr>
        <p:spPr/>
        <p:txBody>
          <a:body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6" name="Foliennummernplatzhalter 5"/>
          <p:cNvSpPr>
            <a:spLocks noGrp="1"/>
          </p:cNvSpPr>
          <p:nvPr>
            <p:ph type="sldNum" sz="quarter" idx="12"/>
          </p:nvPr>
        </p:nvSpPr>
        <p:spPr>
          <a:xfrm>
            <a:off x="8174736" y="2272"/>
            <a:ext cx="762000" cy="365760"/>
          </a:xfrm>
          <a:prstGeom prst="rect">
            <a:avLst/>
          </a:prstGeom>
        </p:spPr>
        <p:txBody>
          <a:bodyPr/>
          <a:lstStyle/>
          <a:p>
            <a:fld id="{2AA957AF-53C0-420B-9C2D-77DB1416566C}" type="slidenum">
              <a:rPr kumimoji="0" lang="en-US" smtClean="0"/>
              <a:pPr/>
              <a:t>‹Nr.›</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1981200"/>
            <a:ext cx="7772400" cy="1362075"/>
          </a:xfrm>
        </p:spPr>
        <p:txBody>
          <a:bodyPr anchor="b">
            <a:noAutofit/>
          </a:bodyPr>
          <a:lstStyle>
            <a:lvl1pPr algn="l">
              <a:buNone/>
              <a:defRPr sz="4300" b="1" cap="none" spc="0" baseline="0">
                <a:ln>
                  <a:noFill/>
                </a:ln>
                <a:solidFill>
                  <a:srgbClr val="C00000"/>
                </a:solidFill>
                <a:effectLst/>
              </a:defRPr>
            </a:lvl1pPr>
          </a:lstStyle>
          <a:p>
            <a:r>
              <a:rPr kumimoji="0" lang="de-DE" dirty="0"/>
              <a:t>Titelmasterformat durch Klicken bearbeiten</a:t>
            </a:r>
            <a:endParaRPr kumimoji="0" lang="en-US" dirty="0"/>
          </a:p>
        </p:txBody>
      </p:sp>
      <p:sp>
        <p:nvSpPr>
          <p:cNvPr id="3" name="Textplatzhalt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a:t>Textmasterformate durch Klicken bearbeiten</a:t>
            </a:r>
          </a:p>
        </p:txBody>
      </p:sp>
      <p:sp>
        <p:nvSpPr>
          <p:cNvPr id="4" name="Datumsplatzhalter 3"/>
          <p:cNvSpPr>
            <a:spLocks noGrp="1"/>
          </p:cNvSpPr>
          <p:nvPr>
            <p:ph type="dt" sz="half" idx="10"/>
          </p:nvPr>
        </p:nvSpPr>
        <p:spPr>
          <a:xfrm>
            <a:off x="6586536" y="612648"/>
            <a:ext cx="957264" cy="457200"/>
          </a:xfrm>
          <a:prstGeom prst="rect">
            <a:avLst/>
          </a:prstGeom>
        </p:spPr>
        <p:txBody>
          <a:bodyPr/>
          <a:lstStyle/>
          <a:p>
            <a:fld id="{E637BB6B-EE1B-48FB-8575-0D55C373DE88}" type="datetimeFigureOut">
              <a:rPr lang="en-US" smtClean="0"/>
              <a:pPr/>
              <a:t>4/8/2024</a:t>
            </a:fld>
            <a:endParaRPr lang="en-US"/>
          </a:p>
        </p:txBody>
      </p:sp>
      <p:sp>
        <p:nvSpPr>
          <p:cNvPr id="5" name="Fußzeilenplatzhalter 4"/>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6" name="Foliennummernplatzhalter 5"/>
          <p:cNvSpPr>
            <a:spLocks noGrp="1"/>
          </p:cNvSpPr>
          <p:nvPr>
            <p:ph type="sldNum" sz="quarter" idx="12"/>
          </p:nvPr>
        </p:nvSpPr>
        <p:spPr>
          <a:xfrm>
            <a:off x="8174736" y="2272"/>
            <a:ext cx="762000" cy="365760"/>
          </a:xfrm>
          <a:prstGeom prst="rect">
            <a:avLst/>
          </a:prstGeom>
        </p:spPr>
        <p:txBody>
          <a:bodyPr/>
          <a:lstStyle/>
          <a:p>
            <a:fld id="{2AA957AF-53C0-420B-9C2D-77DB1416566C}" type="slidenum">
              <a:rPr kumimoji="0" lang="en-US" smtClean="0"/>
              <a:pPr/>
              <a:t>‹Nr.›</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Inhaltsplatzhalt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de-DE" dirty="0"/>
              <a:t>Textmasterformate durch Klicken bearbeiten</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4" name="Inhaltsplatzhalt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5" name="Datumsplatzhalter 4"/>
          <p:cNvSpPr>
            <a:spLocks noGrp="1"/>
          </p:cNvSpPr>
          <p:nvPr>
            <p:ph type="dt" sz="half" idx="10"/>
          </p:nvPr>
        </p:nvSpPr>
        <p:spPr>
          <a:xfrm>
            <a:off x="6586536" y="612648"/>
            <a:ext cx="957264" cy="457200"/>
          </a:xfrm>
          <a:prstGeom prst="rect">
            <a:avLst/>
          </a:prstGeom>
        </p:spPr>
        <p:txBody>
          <a:bodyPr/>
          <a:lstStyle/>
          <a:p>
            <a:fld id="{E637BB6B-EE1B-48FB-8575-0D55C373DE88}" type="datetimeFigureOut">
              <a:rPr lang="en-US" smtClean="0"/>
              <a:pPr/>
              <a:t>4/8/2024</a:t>
            </a:fld>
            <a:endParaRPr lang="en-US"/>
          </a:p>
        </p:txBody>
      </p:sp>
      <p:sp>
        <p:nvSpPr>
          <p:cNvPr id="6" name="Fußzeilenplatzhalter 5"/>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7" name="Foliennummernplatzhalter 6"/>
          <p:cNvSpPr>
            <a:spLocks noGrp="1"/>
          </p:cNvSpPr>
          <p:nvPr>
            <p:ph type="sldNum" sz="quarter" idx="12"/>
          </p:nvPr>
        </p:nvSpPr>
        <p:spPr>
          <a:xfrm>
            <a:off x="8174736" y="2272"/>
            <a:ext cx="762000" cy="365760"/>
          </a:xfrm>
          <a:prstGeom prst="rect">
            <a:avLst/>
          </a:prstGeom>
        </p:spPr>
        <p:txBody>
          <a:bodyPr/>
          <a:lstStyle/>
          <a:p>
            <a:fld id="{2AA957AF-53C0-420B-9C2D-77DB1416566C}" type="slidenum">
              <a:rPr kumimoji="0" lang="en-US" smtClean="0"/>
              <a:pPr/>
              <a:t>‹Nr.›</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81000" y="1143000"/>
            <a:ext cx="8382000" cy="1069848"/>
          </a:xfrm>
        </p:spPr>
        <p:txBody>
          <a:bodyPr anchor="ctr"/>
          <a:lstStyle>
            <a:lvl1pPr>
              <a:defRPr sz="4000" b="0" i="0" cap="none" baseline="0"/>
            </a:lvl1pPr>
          </a:lstStyle>
          <a:p>
            <a:r>
              <a:rPr kumimoji="0" lang="de-DE"/>
              <a:t>Titelmasterformat durch Klicken bearbeiten</a:t>
            </a:r>
            <a:endParaRPr kumimoji="0" lang="en-US"/>
          </a:p>
        </p:txBody>
      </p:sp>
      <p:sp>
        <p:nvSpPr>
          <p:cNvPr id="3" name="Textplatzhalt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Textmasterformate durch Klicken bearbeiten</a:t>
            </a:r>
          </a:p>
        </p:txBody>
      </p:sp>
      <p:sp>
        <p:nvSpPr>
          <p:cNvPr id="4" name="Textplatzhalt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Textmasterformate durch Klicken bearbeiten</a:t>
            </a:r>
          </a:p>
        </p:txBody>
      </p:sp>
      <p:sp>
        <p:nvSpPr>
          <p:cNvPr id="5" name="Inhaltsplatzhalt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6" name="Inhaltsplatzhalt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26" name="Datumsplatzhalter 25"/>
          <p:cNvSpPr>
            <a:spLocks noGrp="1"/>
          </p:cNvSpPr>
          <p:nvPr>
            <p:ph type="dt" sz="half" idx="10"/>
          </p:nvPr>
        </p:nvSpPr>
        <p:spPr>
          <a:xfrm>
            <a:off x="6586536" y="612648"/>
            <a:ext cx="957264" cy="457200"/>
          </a:xfrm>
          <a:prstGeom prst="rect">
            <a:avLst/>
          </a:prstGeom>
        </p:spPr>
        <p:txBody>
          <a:bodyPr rtlCol="0"/>
          <a:lstStyle/>
          <a:p>
            <a:fld id="{E637BB6B-EE1B-48FB-8575-0D55C373DE88}" type="datetimeFigureOut">
              <a:rPr lang="en-US" smtClean="0"/>
              <a:pPr/>
              <a:t>4/8/2024</a:t>
            </a:fld>
            <a:endParaRPr lang="en-US"/>
          </a:p>
        </p:txBody>
      </p:sp>
      <p:sp>
        <p:nvSpPr>
          <p:cNvPr id="27" name="Foliennummernplatzhalter 26"/>
          <p:cNvSpPr>
            <a:spLocks noGrp="1"/>
          </p:cNvSpPr>
          <p:nvPr>
            <p:ph type="sldNum" sz="quarter" idx="11"/>
          </p:nvPr>
        </p:nvSpPr>
        <p:spPr>
          <a:xfrm>
            <a:off x="8174736" y="2272"/>
            <a:ext cx="762000" cy="365760"/>
          </a:xfrm>
          <a:prstGeom prst="rect">
            <a:avLst/>
          </a:prstGeom>
        </p:spPr>
        <p:txBody>
          <a:bodyPr rtlCol="0"/>
          <a:lstStyle/>
          <a:p>
            <a:fld id="{2AA957AF-53C0-420B-9C2D-77DB1416566C}" type="slidenum">
              <a:rPr kumimoji="0" lang="en-US" smtClean="0"/>
              <a:pPr/>
              <a:t>‹Nr.›</a:t>
            </a:fld>
            <a:endParaRPr kumimoji="0" lang="en-US"/>
          </a:p>
        </p:txBody>
      </p:sp>
      <p:sp>
        <p:nvSpPr>
          <p:cNvPr id="28" name="Fußzeilenplatzhalter 27"/>
          <p:cNvSpPr>
            <a:spLocks noGrp="1"/>
          </p:cNvSpPr>
          <p:nvPr>
            <p:ph type="ftr" sz="quarter" idx="12"/>
          </p:nvPr>
        </p:nvSpPr>
        <p:spPr>
          <a:xfrm>
            <a:off x="5257800" y="612648"/>
            <a:ext cx="1325880" cy="457200"/>
          </a:xfrm>
          <a:prstGeom prst="rect">
            <a:avLst/>
          </a:prstGeom>
        </p:spPr>
        <p:txBody>
          <a:bodyPr rtlCol="0"/>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de-DE"/>
              <a:t>Titelmasterformat durch Klicken bearbeiten</a:t>
            </a:r>
            <a:endParaRPr kumimoji="0" lang="en-US"/>
          </a:p>
        </p:txBody>
      </p:sp>
      <p:sp>
        <p:nvSpPr>
          <p:cNvPr id="3" name="Datumsplatzhalter 2"/>
          <p:cNvSpPr>
            <a:spLocks noGrp="1"/>
          </p:cNvSpPr>
          <p:nvPr>
            <p:ph type="dt" sz="half" idx="10"/>
          </p:nvPr>
        </p:nvSpPr>
        <p:spPr>
          <a:xfrm>
            <a:off x="6583680" y="612648"/>
            <a:ext cx="957264" cy="457200"/>
          </a:xfrm>
          <a:prstGeom prst="rect">
            <a:avLst/>
          </a:prstGeom>
        </p:spPr>
        <p:txBody>
          <a:bodyPr/>
          <a:lstStyle/>
          <a:p>
            <a:fld id="{E637BB6B-EE1B-48FB-8575-0D55C373DE88}" type="datetimeFigureOut">
              <a:rPr lang="en-US" smtClean="0"/>
              <a:pPr/>
              <a:t>4/8/2024</a:t>
            </a:fld>
            <a:endParaRPr lang="en-US"/>
          </a:p>
        </p:txBody>
      </p:sp>
      <p:sp>
        <p:nvSpPr>
          <p:cNvPr id="4" name="Fußzeilenplatzhalter 3"/>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5" name="Foliennummernplatzhalter 4"/>
          <p:cNvSpPr>
            <a:spLocks noGrp="1"/>
          </p:cNvSpPr>
          <p:nvPr>
            <p:ph type="sldNum" sz="quarter" idx="12"/>
          </p:nvPr>
        </p:nvSpPr>
        <p:spPr>
          <a:xfrm>
            <a:off x="8174736" y="2272"/>
            <a:ext cx="762000" cy="365760"/>
          </a:xfrm>
          <a:prstGeom prst="rect">
            <a:avLst/>
          </a:prstGeom>
        </p:spPr>
        <p:txBody>
          <a:bodyPr/>
          <a:lstStyle/>
          <a:p>
            <a:fld id="{2AA957AF-53C0-420B-9C2D-77DB1416566C}" type="slidenum">
              <a:rPr kumimoji="0" lang="en-US" smtClean="0"/>
              <a:pPr/>
              <a:t>‹Nr.›</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6586536" y="612648"/>
            <a:ext cx="957264" cy="457200"/>
          </a:xfrm>
          <a:prstGeom prst="rect">
            <a:avLst/>
          </a:prstGeom>
        </p:spPr>
        <p:txBody>
          <a:bodyPr/>
          <a:lstStyle/>
          <a:p>
            <a:fld id="{E637BB6B-EE1B-48FB-8575-0D55C373DE88}" type="datetimeFigureOut">
              <a:rPr lang="en-US" smtClean="0"/>
              <a:pPr/>
              <a:t>4/8/2024</a:t>
            </a:fld>
            <a:endParaRPr lang="en-US"/>
          </a:p>
        </p:txBody>
      </p:sp>
      <p:sp>
        <p:nvSpPr>
          <p:cNvPr id="3" name="Fußzeilenplatzhalter 2"/>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4" name="Foliennummernplatzhalter 3"/>
          <p:cNvSpPr>
            <a:spLocks noGrp="1"/>
          </p:cNvSpPr>
          <p:nvPr>
            <p:ph type="sldNum" sz="quarter" idx="12"/>
          </p:nvPr>
        </p:nvSpPr>
        <p:spPr>
          <a:xfrm>
            <a:off x="8174736" y="2272"/>
            <a:ext cx="762000" cy="365760"/>
          </a:xfrm>
          <a:prstGeom prst="rect">
            <a:avLst/>
          </a:prstGeom>
        </p:spPr>
        <p:txBody>
          <a:bodyPr/>
          <a:lstStyle/>
          <a:p>
            <a:fld id="{2AA957AF-53C0-420B-9C2D-77DB1416566C}" type="slidenum">
              <a:rPr kumimoji="0" lang="en-US" smtClean="0"/>
              <a:pPr/>
              <a:t>‹Nr.›</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53496" y="1101970"/>
            <a:ext cx="3383280" cy="877824"/>
          </a:xfrm>
        </p:spPr>
        <p:txBody>
          <a:bodyPr anchor="b"/>
          <a:lstStyle>
            <a:lvl1pPr algn="l">
              <a:buNone/>
              <a:defRPr sz="1800" b="1"/>
            </a:lvl1pPr>
          </a:lstStyle>
          <a:p>
            <a:r>
              <a:rPr kumimoji="0" lang="de-DE"/>
              <a:t>Titelmasterformat durch Klicken bearbeiten</a:t>
            </a:r>
            <a:endParaRPr kumimoji="0" lang="en-US"/>
          </a:p>
        </p:txBody>
      </p:sp>
      <p:sp>
        <p:nvSpPr>
          <p:cNvPr id="3" name="Textplatzhalt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de-DE"/>
              <a:t>Textmasterformate durch Klicken bearbeiten</a:t>
            </a:r>
          </a:p>
        </p:txBody>
      </p:sp>
      <p:sp>
        <p:nvSpPr>
          <p:cNvPr id="4" name="Inhaltsplatzhalt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5" name="Datumsplatzhalter 4"/>
          <p:cNvSpPr>
            <a:spLocks noGrp="1"/>
          </p:cNvSpPr>
          <p:nvPr>
            <p:ph type="dt" sz="half" idx="10"/>
          </p:nvPr>
        </p:nvSpPr>
        <p:spPr>
          <a:xfrm>
            <a:off x="6586536" y="612648"/>
            <a:ext cx="957264" cy="457200"/>
          </a:xfrm>
          <a:prstGeom prst="rect">
            <a:avLst/>
          </a:prstGeom>
        </p:spPr>
        <p:txBody>
          <a:bodyPr/>
          <a:lstStyle/>
          <a:p>
            <a:fld id="{E637BB6B-EE1B-48FB-8575-0D55C373DE88}" type="datetimeFigureOut">
              <a:rPr lang="en-US" smtClean="0"/>
              <a:pPr/>
              <a:t>4/8/2024</a:t>
            </a:fld>
            <a:endParaRPr lang="en-US"/>
          </a:p>
        </p:txBody>
      </p:sp>
      <p:sp>
        <p:nvSpPr>
          <p:cNvPr id="6" name="Fußzeilenplatzhalter 5"/>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7" name="Foliennummernplatzhalter 6"/>
          <p:cNvSpPr>
            <a:spLocks noGrp="1"/>
          </p:cNvSpPr>
          <p:nvPr>
            <p:ph type="sldNum" sz="quarter" idx="12"/>
          </p:nvPr>
        </p:nvSpPr>
        <p:spPr>
          <a:xfrm>
            <a:off x="8174736" y="2272"/>
            <a:ext cx="762000" cy="365760"/>
          </a:xfrm>
          <a:prstGeom prst="rect">
            <a:avLst/>
          </a:prstGeom>
        </p:spPr>
        <p:txBody>
          <a:bodyPr/>
          <a:lstStyle/>
          <a:p>
            <a:fld id="{2AA957AF-53C0-420B-9C2D-77DB1416566C}" type="slidenum">
              <a:rPr kumimoji="0" lang="en-US" smtClean="0"/>
              <a:pPr/>
              <a:t>‹Nr.›</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de-DE"/>
              <a:t>Titelmasterformat durch Klicken bearbeiten</a:t>
            </a:r>
            <a:endParaRPr kumimoji="0" lang="en-US"/>
          </a:p>
        </p:txBody>
      </p:sp>
      <p:sp>
        <p:nvSpPr>
          <p:cNvPr id="3" name="Bildplatzhalt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de-DE"/>
              <a:t>Bild durch Klicken auf Symbol hinzufügen</a:t>
            </a:r>
            <a:endParaRPr kumimoji="0" lang="en-US" dirty="0"/>
          </a:p>
        </p:txBody>
      </p:sp>
      <p:sp>
        <p:nvSpPr>
          <p:cNvPr id="4" name="Textplatzhalt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de-DE"/>
              <a:t>Textmasterformate durch Klicken bearbeiten</a:t>
            </a:r>
          </a:p>
        </p:txBody>
      </p:sp>
      <p:sp>
        <p:nvSpPr>
          <p:cNvPr id="5" name="Datumsplatzhalter 4"/>
          <p:cNvSpPr>
            <a:spLocks noGrp="1"/>
          </p:cNvSpPr>
          <p:nvPr>
            <p:ph type="dt" sz="half" idx="10"/>
          </p:nvPr>
        </p:nvSpPr>
        <p:spPr>
          <a:xfrm>
            <a:off x="6586536" y="612648"/>
            <a:ext cx="957264" cy="457200"/>
          </a:xfrm>
          <a:prstGeom prst="rect">
            <a:avLst/>
          </a:prstGeom>
        </p:spPr>
        <p:txBody>
          <a:bodyPr/>
          <a:lstStyle/>
          <a:p>
            <a:fld id="{E637BB6B-EE1B-48FB-8575-0D55C373DE88}" type="datetimeFigureOut">
              <a:rPr lang="en-US" smtClean="0"/>
              <a:pPr/>
              <a:t>4/8/2024</a:t>
            </a:fld>
            <a:endParaRPr lang="en-US"/>
          </a:p>
        </p:txBody>
      </p:sp>
      <p:sp>
        <p:nvSpPr>
          <p:cNvPr id="6" name="Fußzeilenplatzhalter 5"/>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7" name="Foliennummernplatzhalter 6"/>
          <p:cNvSpPr>
            <a:spLocks noGrp="1"/>
          </p:cNvSpPr>
          <p:nvPr>
            <p:ph type="sldNum" sz="quarter" idx="12"/>
          </p:nvPr>
        </p:nvSpPr>
        <p:spPr>
          <a:xfrm>
            <a:off x="8174736" y="2272"/>
            <a:ext cx="762000" cy="365760"/>
          </a:xfrm>
          <a:prstGeom prst="rect">
            <a:avLst/>
          </a:prstGeom>
        </p:spPr>
        <p:txBody>
          <a:bodyPr/>
          <a:lstStyle/>
          <a:p>
            <a:fld id="{2AA957AF-53C0-420B-9C2D-77DB1416566C}" type="slidenum">
              <a:rPr kumimoji="0" lang="en-US" smtClean="0"/>
              <a:pPr/>
              <a:t>‹Nr.›</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Rechteck 28"/>
          <p:cNvSpPr/>
          <p:nvPr/>
        </p:nvSpPr>
        <p:spPr>
          <a:xfrm>
            <a:off x="0" y="1"/>
            <a:ext cx="9144000" cy="476672"/>
          </a:xfrm>
          <a:prstGeom prst="rect">
            <a:avLst/>
          </a:prstGeom>
          <a:solidFill>
            <a:srgbClr val="636363"/>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hteck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hteck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htec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hteck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hteck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htec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elplatzhalter 21"/>
          <p:cNvSpPr>
            <a:spLocks noGrp="1"/>
          </p:cNvSpPr>
          <p:nvPr>
            <p:ph type="title"/>
          </p:nvPr>
        </p:nvSpPr>
        <p:spPr>
          <a:xfrm>
            <a:off x="457200" y="1143000"/>
            <a:ext cx="8229600" cy="1066800"/>
          </a:xfrm>
          <a:prstGeom prst="rect">
            <a:avLst/>
          </a:prstGeom>
        </p:spPr>
        <p:txBody>
          <a:bodyPr vert="horz" anchor="ctr">
            <a:normAutofit/>
          </a:bodyPr>
          <a:lstStyle/>
          <a:p>
            <a:r>
              <a:rPr kumimoji="0" lang="de-DE" dirty="0"/>
              <a:t>Titelmasterformat durch Klicken bearbeiten</a:t>
            </a:r>
            <a:endParaRPr kumimoji="0" lang="en-US" dirty="0"/>
          </a:p>
        </p:txBody>
      </p:sp>
      <p:sp>
        <p:nvSpPr>
          <p:cNvPr id="13" name="Textplatzhalt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de-DE" dirty="0"/>
              <a:t>Textmasterformate durch Klicken bearbeiten</a:t>
            </a:r>
          </a:p>
          <a:p>
            <a:pPr lvl="1" eaLnBrk="1" latinLnBrk="0" hangingPunct="1"/>
            <a:r>
              <a:rPr kumimoji="0" lang="de-DE" dirty="0"/>
              <a:t>Zweite Ebene</a:t>
            </a:r>
          </a:p>
          <a:p>
            <a:pPr lvl="2" eaLnBrk="1" latinLnBrk="0" hangingPunct="1"/>
            <a:r>
              <a:rPr kumimoji="0" lang="de-DE" dirty="0"/>
              <a:t>Dritte Ebene</a:t>
            </a:r>
          </a:p>
          <a:p>
            <a:pPr lvl="3" eaLnBrk="1" latinLnBrk="0" hangingPunct="1"/>
            <a:r>
              <a:rPr kumimoji="0" lang="de-DE" dirty="0"/>
              <a:t>Vierte Ebene</a:t>
            </a:r>
          </a:p>
          <a:p>
            <a:pPr lvl="4" eaLnBrk="1" latinLnBrk="0" hangingPunct="1"/>
            <a:r>
              <a:rPr kumimoji="0" lang="de-DE" dirty="0"/>
              <a:t>Fünfte Ebene</a:t>
            </a:r>
            <a:endParaRPr kumimoji="0" lang="en-US" dirty="0"/>
          </a:p>
        </p:txBody>
      </p:sp>
      <p:sp>
        <p:nvSpPr>
          <p:cNvPr id="47" name="Textfeld 46"/>
          <p:cNvSpPr txBox="1"/>
          <p:nvPr userDrawn="1"/>
        </p:nvSpPr>
        <p:spPr>
          <a:xfrm>
            <a:off x="2195736" y="188640"/>
            <a:ext cx="6228184" cy="369332"/>
          </a:xfrm>
          <a:prstGeom prst="rect">
            <a:avLst/>
          </a:prstGeom>
          <a:solidFill>
            <a:srgbClr val="ACACAC"/>
          </a:solidFill>
          <a:ln>
            <a:noFill/>
          </a:ln>
        </p:spPr>
        <p:txBody>
          <a:bodyPr wrap="square" rtlCol="0">
            <a:spAutoFit/>
          </a:bodyPr>
          <a:lstStyle/>
          <a:p>
            <a:pPr algn="ctr"/>
            <a:r>
              <a:rPr lang="de-DE" dirty="0">
                <a:solidFill>
                  <a:schemeClr val="bg1"/>
                </a:solidFill>
                <a:latin typeface="+mj-lt"/>
              </a:rPr>
              <a:t>Einführungsveranstaltung</a:t>
            </a:r>
            <a:r>
              <a:rPr lang="de-DE" baseline="0" dirty="0">
                <a:solidFill>
                  <a:schemeClr val="bg1"/>
                </a:solidFill>
                <a:latin typeface="+mj-lt"/>
              </a:rPr>
              <a:t> Germanistik / Deutsch</a:t>
            </a:r>
            <a:endParaRPr lang="de-DE" dirty="0">
              <a:solidFill>
                <a:schemeClr val="bg1"/>
              </a:solidFill>
              <a:latin typeface="+mj-lt"/>
            </a:endParaRPr>
          </a:p>
        </p:txBody>
      </p:sp>
      <p:pic>
        <p:nvPicPr>
          <p:cNvPr id="46" name="Grafik 45" descr="jgu_logo_kasten.jpg"/>
          <p:cNvPicPr>
            <a:picLocks noChangeAspect="1"/>
          </p:cNvPicPr>
          <p:nvPr userDrawn="1"/>
        </p:nvPicPr>
        <p:blipFill>
          <a:blip r:embed="rId13" cstate="print"/>
          <a:stretch>
            <a:fillRect/>
          </a:stretch>
        </p:blipFill>
        <p:spPr>
          <a:xfrm>
            <a:off x="8379296" y="0"/>
            <a:ext cx="764704" cy="764704"/>
          </a:xfrm>
          <a:prstGeom prst="rect">
            <a:avLst/>
          </a:prstGeom>
        </p:spPr>
      </p:pic>
    </p:spTree>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j-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j-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j-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j-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j-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germanistik.uni-mainz.de/"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studium.uni-mainz.de/studienstart/efw-faecheruebergreifend/#jogu-stin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jogustine.uni-mainz.d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de-DE" altLang="de-DE" dirty="0"/>
              <a:t>Einführungsveranstaltung</a:t>
            </a:r>
          </a:p>
        </p:txBody>
      </p:sp>
      <p:sp>
        <p:nvSpPr>
          <p:cNvPr id="3075" name="Rectangle 3"/>
          <p:cNvSpPr>
            <a:spLocks noGrp="1" noChangeArrowheads="1"/>
          </p:cNvSpPr>
          <p:nvPr>
            <p:ph type="subTitle" idx="1"/>
          </p:nvPr>
        </p:nvSpPr>
        <p:spPr>
          <a:xfrm>
            <a:off x="2124075" y="4267200"/>
            <a:ext cx="6867525" cy="1752600"/>
          </a:xfrm>
        </p:spPr>
        <p:txBody>
          <a:bodyPr/>
          <a:lstStyle/>
          <a:p>
            <a:pPr eaLnBrk="1" hangingPunct="1"/>
            <a:r>
              <a:rPr lang="de-DE" altLang="de-DE" dirty="0"/>
              <a:t>Bachelor </a:t>
            </a:r>
            <a:r>
              <a:rPr lang="de-DE" altLang="de-DE" dirty="0" err="1"/>
              <a:t>of</a:t>
            </a:r>
            <a:r>
              <a:rPr lang="de-DE" altLang="de-DE" dirty="0"/>
              <a:t> </a:t>
            </a:r>
            <a:r>
              <a:rPr lang="de-DE" altLang="de-DE" dirty="0" err="1"/>
              <a:t>Arts</a:t>
            </a:r>
            <a:r>
              <a:rPr lang="de-DE" altLang="de-DE" dirty="0"/>
              <a:t>: Germanistik</a:t>
            </a:r>
          </a:p>
          <a:p>
            <a:pPr eaLnBrk="1" hangingPunct="1"/>
            <a:r>
              <a:rPr lang="de-DE" altLang="de-DE" dirty="0"/>
              <a:t>Bachelor </a:t>
            </a:r>
            <a:r>
              <a:rPr lang="de-DE" altLang="de-DE" dirty="0" err="1"/>
              <a:t>of</a:t>
            </a:r>
            <a:r>
              <a:rPr lang="de-DE" altLang="de-DE" dirty="0"/>
              <a:t> Education: Deutsch</a:t>
            </a:r>
          </a:p>
          <a:p>
            <a:pPr eaLnBrk="1" hangingPunct="1"/>
            <a:r>
              <a:rPr lang="de-DE" altLang="de-DE" dirty="0"/>
              <a:t>Bachelor </a:t>
            </a:r>
            <a:r>
              <a:rPr lang="de-DE" altLang="de-DE" dirty="0" err="1"/>
              <a:t>of</a:t>
            </a:r>
            <a:r>
              <a:rPr lang="de-DE" altLang="de-DE" dirty="0"/>
              <a:t> Science </a:t>
            </a:r>
            <a:r>
              <a:rPr lang="de-DE" altLang="de-DE" dirty="0" err="1"/>
              <a:t>WiPäd</a:t>
            </a:r>
            <a:r>
              <a:rPr lang="de-DE" altLang="de-DE" dirty="0"/>
              <a:t>: Deutsch</a:t>
            </a:r>
          </a:p>
        </p:txBody>
      </p:sp>
      <p:sp>
        <p:nvSpPr>
          <p:cNvPr id="3076" name="Text Box 6"/>
          <p:cNvSpPr txBox="1">
            <a:spLocks noChangeArrowheads="1"/>
          </p:cNvSpPr>
          <p:nvPr/>
        </p:nvSpPr>
        <p:spPr bwMode="auto">
          <a:xfrm>
            <a:off x="2195513" y="6237288"/>
            <a:ext cx="6264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r>
              <a:rPr lang="de-DE" altLang="de-DE" sz="1800" dirty="0"/>
              <a:t>Prof. Dr. Sabine Obermaier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95536" y="2132856"/>
            <a:ext cx="2808312" cy="369332"/>
          </a:xfrm>
          <a:prstGeom prst="rect">
            <a:avLst/>
          </a:prstGeom>
          <a:noFill/>
          <a:ln>
            <a:solidFill>
              <a:srgbClr val="C1002A"/>
            </a:solidFill>
          </a:ln>
        </p:spPr>
        <p:txBody>
          <a:bodyPr wrap="square" rtlCol="0">
            <a:spAutoFit/>
          </a:bodyPr>
          <a:lstStyle/>
          <a:p>
            <a:pPr algn="ctr"/>
            <a:r>
              <a:rPr lang="de-DE" dirty="0">
                <a:solidFill>
                  <a:schemeClr val="tx2"/>
                </a:solidFill>
              </a:rPr>
              <a:t>Einführungsphase</a:t>
            </a:r>
          </a:p>
        </p:txBody>
      </p:sp>
      <p:sp>
        <p:nvSpPr>
          <p:cNvPr id="5" name="Textfeld 4"/>
          <p:cNvSpPr txBox="1"/>
          <p:nvPr/>
        </p:nvSpPr>
        <p:spPr>
          <a:xfrm>
            <a:off x="3275856" y="2132856"/>
            <a:ext cx="2736304" cy="369332"/>
          </a:xfrm>
          <a:prstGeom prst="rect">
            <a:avLst/>
          </a:prstGeom>
          <a:noFill/>
          <a:ln>
            <a:solidFill>
              <a:srgbClr val="C1002A"/>
            </a:solidFill>
          </a:ln>
        </p:spPr>
        <p:txBody>
          <a:bodyPr wrap="square" rtlCol="0">
            <a:spAutoFit/>
          </a:bodyPr>
          <a:lstStyle/>
          <a:p>
            <a:pPr algn="ctr"/>
            <a:r>
              <a:rPr lang="de-DE" dirty="0">
                <a:solidFill>
                  <a:schemeClr val="tx2"/>
                </a:solidFill>
              </a:rPr>
              <a:t>Aufbauphase</a:t>
            </a:r>
          </a:p>
        </p:txBody>
      </p:sp>
      <p:sp>
        <p:nvSpPr>
          <p:cNvPr id="6" name="Textfeld 5"/>
          <p:cNvSpPr txBox="1"/>
          <p:nvPr/>
        </p:nvSpPr>
        <p:spPr>
          <a:xfrm>
            <a:off x="6084168" y="2132856"/>
            <a:ext cx="2808312" cy="369332"/>
          </a:xfrm>
          <a:prstGeom prst="rect">
            <a:avLst/>
          </a:prstGeom>
          <a:noFill/>
          <a:ln>
            <a:solidFill>
              <a:srgbClr val="C1002A"/>
            </a:solidFill>
          </a:ln>
        </p:spPr>
        <p:txBody>
          <a:bodyPr wrap="square" rtlCol="0">
            <a:spAutoFit/>
          </a:bodyPr>
          <a:lstStyle/>
          <a:p>
            <a:pPr algn="ctr"/>
            <a:r>
              <a:rPr lang="de-DE" dirty="0">
                <a:solidFill>
                  <a:srgbClr val="636363"/>
                </a:solidFill>
              </a:rPr>
              <a:t>Vertiefungsphase</a:t>
            </a:r>
          </a:p>
        </p:txBody>
      </p:sp>
      <p:pic>
        <p:nvPicPr>
          <p:cNvPr id="8" name="Grafik 7" descr="Bilder Aufbau Studiengänge-BAKF.jpg"/>
          <p:cNvPicPr>
            <a:picLocks noChangeAspect="1"/>
          </p:cNvPicPr>
          <p:nvPr/>
        </p:nvPicPr>
        <p:blipFill>
          <a:blip r:embed="rId2" cstate="print"/>
          <a:stretch>
            <a:fillRect/>
          </a:stretch>
        </p:blipFill>
        <p:spPr>
          <a:xfrm>
            <a:off x="395536" y="2564904"/>
            <a:ext cx="8520899" cy="2808312"/>
          </a:xfrm>
          <a:prstGeom prst="rect">
            <a:avLst/>
          </a:prstGeom>
        </p:spPr>
      </p:pic>
      <p:sp>
        <p:nvSpPr>
          <p:cNvPr id="10" name="Titel 9"/>
          <p:cNvSpPr>
            <a:spLocks noGrp="1"/>
          </p:cNvSpPr>
          <p:nvPr>
            <p:ph type="title"/>
          </p:nvPr>
        </p:nvSpPr>
        <p:spPr/>
        <p:txBody>
          <a:bodyPr/>
          <a:lstStyle/>
          <a:p>
            <a:r>
              <a:rPr lang="de-DE" dirty="0" err="1"/>
              <a:t>B.A.</a:t>
            </a:r>
            <a:r>
              <a:rPr lang="de-DE" dirty="0"/>
              <a:t> Germanistik, Kernfach</a:t>
            </a:r>
          </a:p>
        </p:txBody>
      </p:sp>
      <p:pic>
        <p:nvPicPr>
          <p:cNvPr id="12" name="Grafik 11" descr="Bilder Aufbau Studiengänge-BABF.jpg"/>
          <p:cNvPicPr>
            <a:picLocks noChangeAspect="1"/>
          </p:cNvPicPr>
          <p:nvPr/>
        </p:nvPicPr>
        <p:blipFill>
          <a:blip r:embed="rId3" cstate="print"/>
          <a:stretch>
            <a:fillRect/>
          </a:stretch>
        </p:blipFill>
        <p:spPr>
          <a:xfrm>
            <a:off x="395536" y="2564904"/>
            <a:ext cx="8496944" cy="1446648"/>
          </a:xfrm>
          <a:prstGeom prst="rect">
            <a:avLst/>
          </a:prstGeom>
        </p:spPr>
      </p:pic>
    </p:spTree>
    <p:extLst>
      <p:ext uri="{BB962C8B-B14F-4D97-AF65-F5344CB8AC3E}">
        <p14:creationId xmlns:p14="http://schemas.microsoft.com/office/powerpoint/2010/main" val="3807317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err="1"/>
              <a:t>B.A.</a:t>
            </a:r>
            <a:r>
              <a:rPr lang="de-DE" dirty="0"/>
              <a:t> Germanistik, </a:t>
            </a:r>
            <a:r>
              <a:rPr lang="de-DE" dirty="0" err="1"/>
              <a:t>Beifach</a:t>
            </a:r>
            <a:endParaRPr lang="de-DE" dirty="0"/>
          </a:p>
        </p:txBody>
      </p:sp>
      <p:pic>
        <p:nvPicPr>
          <p:cNvPr id="5" name="Grafik 4" descr="Bilder Aufbau Studiengänge-BABF.jpg"/>
          <p:cNvPicPr>
            <a:picLocks noChangeAspect="1"/>
          </p:cNvPicPr>
          <p:nvPr/>
        </p:nvPicPr>
        <p:blipFill>
          <a:blip r:embed="rId2" cstate="print"/>
          <a:stretch>
            <a:fillRect/>
          </a:stretch>
        </p:blipFill>
        <p:spPr>
          <a:xfrm>
            <a:off x="395536" y="2564904"/>
            <a:ext cx="8496944" cy="1446648"/>
          </a:xfrm>
          <a:prstGeom prst="rect">
            <a:avLst/>
          </a:prstGeom>
        </p:spPr>
      </p:pic>
      <p:sp>
        <p:nvSpPr>
          <p:cNvPr id="6" name="Textfeld 5"/>
          <p:cNvSpPr txBox="1"/>
          <p:nvPr/>
        </p:nvSpPr>
        <p:spPr>
          <a:xfrm>
            <a:off x="395536" y="2132856"/>
            <a:ext cx="2808312" cy="369332"/>
          </a:xfrm>
          <a:prstGeom prst="rect">
            <a:avLst/>
          </a:prstGeom>
          <a:noFill/>
          <a:ln>
            <a:solidFill>
              <a:srgbClr val="C1002A"/>
            </a:solidFill>
          </a:ln>
        </p:spPr>
        <p:txBody>
          <a:bodyPr wrap="square" rtlCol="0">
            <a:spAutoFit/>
          </a:bodyPr>
          <a:lstStyle/>
          <a:p>
            <a:pPr algn="ctr"/>
            <a:r>
              <a:rPr lang="de-DE" dirty="0">
                <a:solidFill>
                  <a:schemeClr val="tx2"/>
                </a:solidFill>
              </a:rPr>
              <a:t>Einführungsphase</a:t>
            </a:r>
          </a:p>
        </p:txBody>
      </p:sp>
      <p:sp>
        <p:nvSpPr>
          <p:cNvPr id="7" name="Textfeld 6"/>
          <p:cNvSpPr txBox="1"/>
          <p:nvPr/>
        </p:nvSpPr>
        <p:spPr>
          <a:xfrm>
            <a:off x="3275856" y="2132856"/>
            <a:ext cx="2736304" cy="369332"/>
          </a:xfrm>
          <a:prstGeom prst="rect">
            <a:avLst/>
          </a:prstGeom>
          <a:noFill/>
          <a:ln>
            <a:solidFill>
              <a:srgbClr val="C1002A"/>
            </a:solidFill>
          </a:ln>
        </p:spPr>
        <p:txBody>
          <a:bodyPr wrap="square" rtlCol="0">
            <a:spAutoFit/>
          </a:bodyPr>
          <a:lstStyle/>
          <a:p>
            <a:pPr algn="ctr"/>
            <a:r>
              <a:rPr lang="de-DE" dirty="0">
                <a:solidFill>
                  <a:schemeClr val="tx2"/>
                </a:solidFill>
              </a:rPr>
              <a:t>Aufbauphase</a:t>
            </a:r>
          </a:p>
        </p:txBody>
      </p:sp>
      <p:sp>
        <p:nvSpPr>
          <p:cNvPr id="8" name="Textfeld 7"/>
          <p:cNvSpPr txBox="1"/>
          <p:nvPr/>
        </p:nvSpPr>
        <p:spPr>
          <a:xfrm>
            <a:off x="6084168" y="2132856"/>
            <a:ext cx="2808312" cy="369332"/>
          </a:xfrm>
          <a:prstGeom prst="rect">
            <a:avLst/>
          </a:prstGeom>
          <a:noFill/>
          <a:ln>
            <a:solidFill>
              <a:srgbClr val="C1002A"/>
            </a:solidFill>
          </a:ln>
        </p:spPr>
        <p:txBody>
          <a:bodyPr wrap="square" rtlCol="0">
            <a:spAutoFit/>
          </a:bodyPr>
          <a:lstStyle/>
          <a:p>
            <a:pPr algn="ctr"/>
            <a:r>
              <a:rPr lang="de-DE" dirty="0">
                <a:solidFill>
                  <a:schemeClr val="tx2"/>
                </a:solidFill>
              </a:rPr>
              <a:t>Vertiefungsphase</a:t>
            </a:r>
          </a:p>
        </p:txBody>
      </p:sp>
    </p:spTree>
    <p:extLst>
      <p:ext uri="{BB962C8B-B14F-4D97-AF65-F5344CB8AC3E}">
        <p14:creationId xmlns:p14="http://schemas.microsoft.com/office/powerpoint/2010/main" val="2411591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Aufbau der Module</a:t>
            </a:r>
          </a:p>
        </p:txBody>
      </p:sp>
      <p:sp>
        <p:nvSpPr>
          <p:cNvPr id="3" name="Textplatzhalter 2"/>
          <p:cNvSpPr>
            <a:spLocks noGrp="1"/>
          </p:cNvSpPr>
          <p:nvPr>
            <p:ph type="body" idx="1"/>
          </p:nvPr>
        </p:nvSpPr>
        <p:spPr/>
        <p:txBody>
          <a:bodyPr/>
          <a:lstStyle/>
          <a:p>
            <a:r>
              <a:rPr lang="de-DE" dirty="0"/>
              <a:t>Lehrveranstaltungstypen – Pflicht/Wahlpflicht – Semesterwochenstunde – Leistungspunkte  </a:t>
            </a:r>
          </a:p>
        </p:txBody>
      </p:sp>
      <p:pic>
        <p:nvPicPr>
          <p:cNvPr id="3074" name="Picture 2" descr="C:\Users\Sabine\AppData\Local\Microsoft\Windows\Temporary Internet Files\Content.Outlook\IT32ZK2A\00004 (2).jpg"/>
          <p:cNvPicPr>
            <a:picLocks noChangeAspect="1" noChangeArrowheads="1"/>
          </p:cNvPicPr>
          <p:nvPr/>
        </p:nvPicPr>
        <p:blipFill>
          <a:blip r:embed="rId2" cstate="print">
            <a:biLevel thresh="50000"/>
          </a:blip>
          <a:srcRect/>
          <a:stretch>
            <a:fillRect/>
          </a:stretch>
        </p:blipFill>
        <p:spPr bwMode="auto">
          <a:xfrm>
            <a:off x="6441137" y="3140968"/>
            <a:ext cx="2702863" cy="371703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9512" y="692696"/>
            <a:ext cx="8784976" cy="5923814"/>
          </a:xfrm>
          <a:prstGeom prst="rect">
            <a:avLst/>
          </a:prstGeom>
          <a:noFill/>
          <a:ln w="9525">
            <a:noFill/>
            <a:miter lim="800000"/>
            <a:headEnd/>
            <a:tailEnd/>
          </a:ln>
        </p:spPr>
      </p:pic>
      <p:sp>
        <p:nvSpPr>
          <p:cNvPr id="5" name="Textfeld 4"/>
          <p:cNvSpPr txBox="1"/>
          <p:nvPr/>
        </p:nvSpPr>
        <p:spPr>
          <a:xfrm>
            <a:off x="179512" y="3501008"/>
            <a:ext cx="8712968" cy="923330"/>
          </a:xfrm>
          <a:prstGeom prst="rect">
            <a:avLst/>
          </a:prstGeom>
          <a:solidFill>
            <a:srgbClr val="F0F0F0"/>
          </a:solidFill>
          <a:ln w="38100">
            <a:solidFill>
              <a:srgbClr val="C1002A"/>
            </a:solidFill>
          </a:ln>
        </p:spPr>
        <p:txBody>
          <a:bodyPr wrap="square" rtlCol="0">
            <a:spAutoFit/>
          </a:bodyPr>
          <a:lstStyle/>
          <a:p>
            <a:pPr algn="ctr"/>
            <a:r>
              <a:rPr lang="de-DE" dirty="0"/>
              <a:t>Verlaufspläne unter:</a:t>
            </a:r>
          </a:p>
          <a:p>
            <a:pPr algn="ctr"/>
            <a:r>
              <a:rPr lang="de-DE" u="sng" dirty="0" err="1">
                <a:solidFill>
                  <a:schemeClr val="accent2"/>
                </a:solidFill>
                <a:hlinkClick r:id="rId3"/>
              </a:rPr>
              <a:t>www.germanistik.uni-mainz.de</a:t>
            </a:r>
            <a:r>
              <a:rPr lang="de-DE" dirty="0">
                <a:solidFill>
                  <a:schemeClr val="accent2"/>
                </a:solidFill>
              </a:rPr>
              <a:t> </a:t>
            </a:r>
          </a:p>
          <a:p>
            <a:pPr algn="ctr"/>
            <a:r>
              <a:rPr lang="de-DE" dirty="0"/>
              <a:t>Rubrik: </a:t>
            </a:r>
            <a:r>
              <a:rPr lang="de-DE" b="1" dirty="0"/>
              <a:t>Studium</a:t>
            </a:r>
            <a:r>
              <a:rPr lang="de-DE" dirty="0"/>
              <a:t> &gt; </a:t>
            </a:r>
            <a:r>
              <a:rPr lang="de-DE" b="1" dirty="0"/>
              <a:t>Studiengänge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9512" y="692696"/>
            <a:ext cx="8784976" cy="5923814"/>
          </a:xfrm>
          <a:prstGeom prst="rect">
            <a:avLst/>
          </a:prstGeom>
          <a:noFill/>
          <a:ln w="9525">
            <a:noFill/>
            <a:miter lim="800000"/>
            <a:headEnd/>
            <a:tailEnd/>
          </a:ln>
        </p:spPr>
      </p:pic>
      <p:sp>
        <p:nvSpPr>
          <p:cNvPr id="7" name="Rechteck 6"/>
          <p:cNvSpPr/>
          <p:nvPr/>
        </p:nvSpPr>
        <p:spPr>
          <a:xfrm>
            <a:off x="323528" y="1718226"/>
            <a:ext cx="1152128" cy="338437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1504119" y="1556792"/>
            <a:ext cx="7451660" cy="5078313"/>
          </a:xfrm>
          <a:prstGeom prst="rect">
            <a:avLst/>
          </a:prstGeom>
          <a:solidFill>
            <a:schemeClr val="bg1"/>
          </a:solidFill>
          <a:ln>
            <a:solidFill>
              <a:srgbClr val="C1002A"/>
            </a:solidFill>
          </a:ln>
        </p:spPr>
        <p:txBody>
          <a:bodyPr wrap="square" rtlCol="0">
            <a:spAutoFit/>
          </a:bodyPr>
          <a:lstStyle/>
          <a:p>
            <a:pPr eaLnBrk="1" hangingPunct="1"/>
            <a:r>
              <a:rPr lang="de-DE" altLang="de-DE" b="1" dirty="0">
                <a:solidFill>
                  <a:srgbClr val="C00000"/>
                </a:solidFill>
              </a:rPr>
              <a:t>Lehrveranstaltungskennung</a:t>
            </a:r>
          </a:p>
          <a:p>
            <a:pPr eaLnBrk="1" hangingPunct="1"/>
            <a:endParaRPr lang="de-DE" altLang="de-DE" b="1" dirty="0"/>
          </a:p>
          <a:p>
            <a:pPr eaLnBrk="1" hangingPunct="1"/>
            <a:r>
              <a:rPr lang="de-DE" altLang="de-DE" dirty="0"/>
              <a:t>z.B.</a:t>
            </a:r>
          </a:p>
          <a:p>
            <a:pPr eaLnBrk="1" hangingPunct="1"/>
            <a:r>
              <a:rPr lang="de-DE" altLang="de-DE" b="1" dirty="0" err="1">
                <a:solidFill>
                  <a:schemeClr val="accent3"/>
                </a:solidFill>
              </a:rPr>
              <a:t>VKUW</a:t>
            </a:r>
            <a:r>
              <a:rPr lang="de-DE" altLang="de-DE" dirty="0"/>
              <a:t> 		= Vorlesung </a:t>
            </a:r>
            <a:r>
              <a:rPr lang="de-DE" altLang="de-DE" b="1" dirty="0"/>
              <a:t>Kulturwissenschaft</a:t>
            </a:r>
          </a:p>
          <a:p>
            <a:pPr eaLnBrk="1" hangingPunct="1"/>
            <a:r>
              <a:rPr lang="de-DE" altLang="de-DE" b="1" dirty="0" err="1">
                <a:solidFill>
                  <a:schemeClr val="accent3"/>
                </a:solidFill>
              </a:rPr>
              <a:t>VGRO</a:t>
            </a:r>
            <a:r>
              <a:rPr lang="de-DE" altLang="de-DE" b="1" dirty="0">
                <a:solidFill>
                  <a:schemeClr val="accent3"/>
                </a:solidFill>
              </a:rPr>
              <a:t>/</a:t>
            </a:r>
            <a:r>
              <a:rPr lang="de-DE" altLang="de-DE" b="1" dirty="0" err="1">
                <a:solidFill>
                  <a:schemeClr val="accent3"/>
                </a:solidFill>
              </a:rPr>
              <a:t>UGRO</a:t>
            </a:r>
            <a:r>
              <a:rPr lang="de-DE" altLang="de-DE" b="1" dirty="0"/>
              <a:t> 	</a:t>
            </a:r>
            <a:r>
              <a:rPr lang="de-DE" altLang="de-DE" dirty="0"/>
              <a:t>= Vorlesung/Übung </a:t>
            </a:r>
            <a:r>
              <a:rPr lang="de-DE" altLang="de-DE" b="1" dirty="0"/>
              <a:t>Grammatik und Orthographie</a:t>
            </a:r>
          </a:p>
          <a:p>
            <a:pPr eaLnBrk="1" hangingPunct="1"/>
            <a:r>
              <a:rPr lang="de-DE" altLang="de-DE" b="1" dirty="0" err="1"/>
              <a:t>VFDD</a:t>
            </a:r>
            <a:r>
              <a:rPr lang="de-DE" altLang="de-DE" b="1" dirty="0"/>
              <a:t>		</a:t>
            </a:r>
            <a:r>
              <a:rPr lang="de-DE" altLang="de-DE" dirty="0"/>
              <a:t>= Vorlesung </a:t>
            </a:r>
            <a:r>
              <a:rPr lang="de-DE" altLang="de-DE" b="1" dirty="0"/>
              <a:t>Das Fach Deutsch und seine Didaktik</a:t>
            </a:r>
          </a:p>
          <a:p>
            <a:pPr eaLnBrk="1" hangingPunct="1"/>
            <a:endParaRPr lang="de-DE" altLang="de-DE" dirty="0"/>
          </a:p>
          <a:p>
            <a:pPr eaLnBrk="1" hangingPunct="1"/>
            <a:r>
              <a:rPr lang="de-DE" altLang="de-DE" b="1" dirty="0" err="1">
                <a:solidFill>
                  <a:schemeClr val="accent3"/>
                </a:solidFill>
              </a:rPr>
              <a:t>GADL</a:t>
            </a:r>
            <a:r>
              <a:rPr lang="de-DE" altLang="de-DE" b="1" dirty="0">
                <a:solidFill>
                  <a:schemeClr val="accent3"/>
                </a:solidFill>
              </a:rPr>
              <a:t>-PS/-V</a:t>
            </a:r>
            <a:r>
              <a:rPr lang="de-DE" altLang="de-DE" dirty="0"/>
              <a:t> 	= Proseminar/Vorlesung</a:t>
            </a:r>
            <a:br>
              <a:rPr lang="de-DE" altLang="de-DE" dirty="0"/>
            </a:br>
            <a:r>
              <a:rPr lang="de-DE" altLang="de-DE" dirty="0"/>
              <a:t>		</a:t>
            </a:r>
            <a:r>
              <a:rPr lang="de-DE" altLang="de-DE" b="1" dirty="0"/>
              <a:t>   Grundlagen Ältere deutsche Literatur</a:t>
            </a:r>
          </a:p>
          <a:p>
            <a:pPr eaLnBrk="1" hangingPunct="1"/>
            <a:r>
              <a:rPr lang="de-DE" altLang="de-DE" b="1" dirty="0" err="1">
                <a:solidFill>
                  <a:schemeClr val="accent3"/>
                </a:solidFill>
              </a:rPr>
              <a:t>GNDL</a:t>
            </a:r>
            <a:r>
              <a:rPr lang="de-DE" altLang="de-DE" b="1" dirty="0">
                <a:solidFill>
                  <a:schemeClr val="accent3"/>
                </a:solidFill>
              </a:rPr>
              <a:t>-PS/-V</a:t>
            </a:r>
            <a:r>
              <a:rPr lang="de-DE" altLang="de-DE" dirty="0"/>
              <a:t> 	= Proseminar/Vorlesung </a:t>
            </a:r>
            <a:br>
              <a:rPr lang="de-DE" altLang="de-DE" dirty="0"/>
            </a:br>
            <a:r>
              <a:rPr lang="de-DE" altLang="de-DE" dirty="0"/>
              <a:t>		   </a:t>
            </a:r>
            <a:r>
              <a:rPr lang="de-DE" altLang="de-DE" b="1" dirty="0"/>
              <a:t>Grundlagen Neuere deutsche Literatur</a:t>
            </a:r>
            <a:endParaRPr lang="de-DE" altLang="de-DE" dirty="0"/>
          </a:p>
          <a:p>
            <a:pPr eaLnBrk="1" hangingPunct="1"/>
            <a:endParaRPr lang="de-DE" altLang="de-DE" dirty="0"/>
          </a:p>
          <a:p>
            <a:pPr eaLnBrk="1" hangingPunct="1"/>
            <a:endParaRPr lang="de-DE" altLang="de-DE" dirty="0"/>
          </a:p>
          <a:p>
            <a:pPr eaLnBrk="1" hangingPunct="1"/>
            <a:endParaRPr lang="de-DE" altLang="de-DE" dirty="0"/>
          </a:p>
          <a:p>
            <a:pPr eaLnBrk="1" hangingPunct="1"/>
            <a:endParaRPr lang="de-DE" altLang="de-DE" u="sng" dirty="0"/>
          </a:p>
          <a:p>
            <a:pPr eaLnBrk="1" hangingPunct="1"/>
            <a:endParaRPr lang="de-DE" altLang="de-DE" u="sng" dirty="0"/>
          </a:p>
          <a:p>
            <a:pPr eaLnBrk="1" hangingPunct="1"/>
            <a:endParaRPr lang="de-DE" altLang="de-DE" u="sng" dirty="0"/>
          </a:p>
          <a:p>
            <a:pPr eaLnBrk="1" hangingPunct="1"/>
            <a:endParaRPr lang="de-DE" altLang="de-DE" u="sng" dirty="0"/>
          </a:p>
        </p:txBody>
      </p:sp>
      <p:sp>
        <p:nvSpPr>
          <p:cNvPr id="9" name="Textfeld 8"/>
          <p:cNvSpPr txBox="1"/>
          <p:nvPr/>
        </p:nvSpPr>
        <p:spPr>
          <a:xfrm>
            <a:off x="4572000" y="5157192"/>
            <a:ext cx="4032448" cy="1200329"/>
          </a:xfrm>
          <a:prstGeom prst="rect">
            <a:avLst/>
          </a:prstGeom>
          <a:solidFill>
            <a:schemeClr val="bg1"/>
          </a:solidFill>
          <a:ln w="38100">
            <a:solidFill>
              <a:srgbClr val="C1002A"/>
            </a:solidFill>
          </a:ln>
        </p:spPr>
        <p:txBody>
          <a:bodyPr wrap="square" rtlCol="0">
            <a:spAutoFit/>
          </a:bodyPr>
          <a:lstStyle/>
          <a:p>
            <a:pPr algn="ctr"/>
            <a:endParaRPr lang="de-DE" b="1" dirty="0"/>
          </a:p>
          <a:p>
            <a:pPr algn="ctr"/>
            <a:r>
              <a:rPr lang="de-DE" b="1" dirty="0"/>
              <a:t>Abkürzungsverzeichnis</a:t>
            </a:r>
            <a:r>
              <a:rPr lang="de-DE" dirty="0"/>
              <a:t> </a:t>
            </a:r>
            <a:br>
              <a:rPr lang="de-DE" dirty="0"/>
            </a:br>
            <a:r>
              <a:rPr lang="de-DE" dirty="0"/>
              <a:t>am Ende der Verlaufspläne!</a:t>
            </a:r>
          </a:p>
          <a:p>
            <a:pPr algn="ct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9512" y="692696"/>
            <a:ext cx="8784976" cy="5923814"/>
          </a:xfrm>
          <a:prstGeom prst="rect">
            <a:avLst/>
          </a:prstGeom>
          <a:noFill/>
          <a:ln w="9525">
            <a:noFill/>
            <a:miter lim="800000"/>
            <a:headEnd/>
            <a:tailEnd/>
          </a:ln>
        </p:spPr>
      </p:pic>
      <p:sp>
        <p:nvSpPr>
          <p:cNvPr id="4" name="Rechteck 3"/>
          <p:cNvSpPr/>
          <p:nvPr/>
        </p:nvSpPr>
        <p:spPr>
          <a:xfrm>
            <a:off x="1475656" y="1735644"/>
            <a:ext cx="504056" cy="338437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1988421" y="1533001"/>
            <a:ext cx="6984776" cy="4178067"/>
          </a:xfrm>
          <a:prstGeom prst="rect">
            <a:avLst/>
          </a:prstGeom>
          <a:solidFill>
            <a:schemeClr val="bg1"/>
          </a:solidFill>
          <a:ln>
            <a:solidFill>
              <a:srgbClr val="C1002A"/>
            </a:solidFill>
          </a:ln>
        </p:spPr>
        <p:txBody>
          <a:bodyPr wrap="square" rtlCol="0">
            <a:spAutoFit/>
          </a:bodyPr>
          <a:lstStyle/>
          <a:p>
            <a:pPr eaLnBrk="1" hangingPunct="1">
              <a:spcBef>
                <a:spcPts val="600"/>
              </a:spcBef>
            </a:pPr>
            <a:r>
              <a:rPr lang="de-DE" altLang="de-DE" b="1" dirty="0">
                <a:solidFill>
                  <a:srgbClr val="C00000"/>
                </a:solidFill>
              </a:rPr>
              <a:t>Lehrveranstaltungstypen</a:t>
            </a:r>
          </a:p>
          <a:p>
            <a:pPr eaLnBrk="1" hangingPunct="1"/>
            <a:endParaRPr lang="de-DE" altLang="de-DE" b="1" dirty="0"/>
          </a:p>
          <a:p>
            <a:pPr eaLnBrk="1" hangingPunct="1"/>
            <a:r>
              <a:rPr lang="de-DE" altLang="de-DE" b="1" dirty="0">
                <a:solidFill>
                  <a:schemeClr val="accent3"/>
                </a:solidFill>
              </a:rPr>
              <a:t>V</a:t>
            </a:r>
            <a:r>
              <a:rPr lang="de-DE" altLang="de-DE" dirty="0"/>
              <a:t>	= </a:t>
            </a:r>
            <a:r>
              <a:rPr lang="de-DE" altLang="de-DE" u="sng" dirty="0"/>
              <a:t>Vorlesung</a:t>
            </a:r>
            <a:r>
              <a:rPr lang="de-DE" altLang="de-DE" dirty="0"/>
              <a:t>: Überblick durch </a:t>
            </a:r>
            <a:r>
              <a:rPr lang="de-DE" altLang="de-DE" dirty="0" err="1"/>
              <a:t>Dozent:innen</a:t>
            </a:r>
            <a:r>
              <a:rPr lang="de-DE" altLang="de-DE" dirty="0"/>
              <a:t>-Vortrag</a:t>
            </a:r>
          </a:p>
          <a:p>
            <a:pPr eaLnBrk="1" hangingPunct="1"/>
            <a:endParaRPr lang="de-DE" altLang="de-DE" sz="1050" u="sng" dirty="0"/>
          </a:p>
          <a:p>
            <a:pPr eaLnBrk="1" hangingPunct="1"/>
            <a:r>
              <a:rPr lang="de-DE" altLang="de-DE" b="1" dirty="0">
                <a:solidFill>
                  <a:schemeClr val="accent3"/>
                </a:solidFill>
              </a:rPr>
              <a:t>PS</a:t>
            </a:r>
            <a:r>
              <a:rPr lang="de-DE" altLang="de-DE" dirty="0"/>
              <a:t> 	= </a:t>
            </a:r>
            <a:r>
              <a:rPr lang="de-DE" altLang="de-DE" u="sng" dirty="0"/>
              <a:t>Proseminar</a:t>
            </a:r>
            <a:r>
              <a:rPr lang="de-DE" altLang="de-DE" dirty="0"/>
              <a:t>: ‚klassischer‘ Unterricht, Einführungsniveau </a:t>
            </a:r>
            <a:br>
              <a:rPr lang="de-DE" altLang="de-DE" dirty="0"/>
            </a:br>
            <a:r>
              <a:rPr lang="de-DE" altLang="de-DE" dirty="0"/>
              <a:t>         		(max. 45 Studierende)</a:t>
            </a:r>
            <a:br>
              <a:rPr lang="de-DE" altLang="de-DE" dirty="0"/>
            </a:br>
            <a:endParaRPr lang="de-DE" altLang="de-DE" sz="1050" dirty="0"/>
          </a:p>
          <a:p>
            <a:pPr eaLnBrk="1" hangingPunct="1"/>
            <a:r>
              <a:rPr lang="de-DE" altLang="de-DE" b="1" dirty="0">
                <a:solidFill>
                  <a:schemeClr val="accent3"/>
                </a:solidFill>
              </a:rPr>
              <a:t>S</a:t>
            </a:r>
            <a:r>
              <a:rPr lang="de-DE" altLang="de-DE" dirty="0"/>
              <a:t> 	= </a:t>
            </a:r>
            <a:r>
              <a:rPr lang="de-DE" altLang="de-DE" u="sng" dirty="0"/>
              <a:t>Seminar</a:t>
            </a:r>
            <a:r>
              <a:rPr lang="de-DE" altLang="de-DE" dirty="0"/>
              <a:t>: </a:t>
            </a:r>
            <a:r>
              <a:rPr lang="de-DE" altLang="de-DE" dirty="0" err="1"/>
              <a:t>fortgeschritteneres</a:t>
            </a:r>
            <a:r>
              <a:rPr lang="de-DE" altLang="de-DE" dirty="0"/>
              <a:t> Niveau </a:t>
            </a:r>
            <a:br>
              <a:rPr lang="de-DE" altLang="de-DE" dirty="0"/>
            </a:br>
            <a:r>
              <a:rPr lang="de-DE" altLang="de-DE" dirty="0"/>
              <a:t>		(max. 30 Studierende)</a:t>
            </a:r>
            <a:br>
              <a:rPr lang="de-DE" altLang="de-DE" dirty="0"/>
            </a:br>
            <a:endParaRPr lang="de-DE" altLang="de-DE" sz="1050" u="sng" dirty="0"/>
          </a:p>
          <a:p>
            <a:pPr eaLnBrk="1" hangingPunct="1"/>
            <a:r>
              <a:rPr lang="de-DE" altLang="de-DE" b="1" dirty="0" err="1">
                <a:solidFill>
                  <a:schemeClr val="accent3"/>
                </a:solidFill>
              </a:rPr>
              <a:t>UE</a:t>
            </a:r>
            <a:r>
              <a:rPr lang="de-DE" altLang="de-DE" dirty="0"/>
              <a:t> 	= </a:t>
            </a:r>
            <a:r>
              <a:rPr lang="de-DE" altLang="de-DE" u="sng" dirty="0"/>
              <a:t>Übung</a:t>
            </a:r>
            <a:r>
              <a:rPr lang="de-DE" altLang="de-DE" dirty="0"/>
              <a:t>: anwendungsorientiert </a:t>
            </a:r>
            <a:br>
              <a:rPr lang="de-DE" altLang="de-DE" dirty="0"/>
            </a:br>
            <a:r>
              <a:rPr lang="de-DE" altLang="de-DE" dirty="0"/>
              <a:t>		(max. 45 Studierende)</a:t>
            </a:r>
          </a:p>
          <a:p>
            <a:pPr eaLnBrk="1" hangingPunct="1"/>
            <a:endParaRPr lang="de-DE" altLang="de-DE" dirty="0"/>
          </a:p>
          <a:p>
            <a:pPr eaLnBrk="1" hangingPunct="1"/>
            <a:r>
              <a:rPr lang="de-DE" altLang="de-DE" b="1" dirty="0">
                <a:solidFill>
                  <a:schemeClr val="accent3"/>
                </a:solidFill>
              </a:rPr>
              <a:t>Tutorium</a:t>
            </a:r>
            <a:r>
              <a:rPr lang="de-DE" altLang="de-DE" dirty="0"/>
              <a:t> = Begleitveranstaltung zum Proseminar, geleitet durch</a:t>
            </a:r>
            <a:br>
              <a:rPr lang="de-DE" altLang="de-DE" dirty="0"/>
            </a:br>
            <a:r>
              <a:rPr lang="de-DE" altLang="de-DE" dirty="0"/>
              <a:t>Studierende höheren Semesters</a:t>
            </a:r>
          </a:p>
          <a:p>
            <a:pPr eaLnBrk="1" hangingPunct="1"/>
            <a:endParaRPr lang="de-DE" altLang="de-DE" u="sng"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9512" y="692696"/>
            <a:ext cx="8784976" cy="5923814"/>
          </a:xfrm>
          <a:prstGeom prst="rect">
            <a:avLst/>
          </a:prstGeom>
          <a:noFill/>
          <a:ln w="9525">
            <a:noFill/>
            <a:miter lim="800000"/>
            <a:headEnd/>
            <a:tailEnd/>
          </a:ln>
        </p:spPr>
      </p:pic>
      <p:sp>
        <p:nvSpPr>
          <p:cNvPr id="3" name="Rechteck 2"/>
          <p:cNvSpPr/>
          <p:nvPr/>
        </p:nvSpPr>
        <p:spPr>
          <a:xfrm>
            <a:off x="1979712" y="1735644"/>
            <a:ext cx="648072" cy="338437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p:cNvSpPr/>
          <p:nvPr/>
        </p:nvSpPr>
        <p:spPr>
          <a:xfrm>
            <a:off x="6012160" y="1711853"/>
            <a:ext cx="648072" cy="4597467"/>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p:cNvSpPr/>
          <p:nvPr/>
        </p:nvSpPr>
        <p:spPr>
          <a:xfrm>
            <a:off x="323528" y="1430194"/>
            <a:ext cx="4104456" cy="288032"/>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4427984" y="1430194"/>
            <a:ext cx="4322816" cy="288032"/>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9512" y="692696"/>
            <a:ext cx="8784976" cy="5923814"/>
          </a:xfrm>
          <a:prstGeom prst="rect">
            <a:avLst/>
          </a:prstGeom>
          <a:noFill/>
          <a:ln w="9525">
            <a:noFill/>
            <a:miter lim="800000"/>
            <a:headEnd/>
            <a:tailEnd/>
          </a:ln>
        </p:spPr>
      </p:pic>
      <p:sp>
        <p:nvSpPr>
          <p:cNvPr id="3" name="Rechteck 2"/>
          <p:cNvSpPr/>
          <p:nvPr/>
        </p:nvSpPr>
        <p:spPr>
          <a:xfrm>
            <a:off x="2627784" y="1735644"/>
            <a:ext cx="648072" cy="338437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3293274" y="1628800"/>
            <a:ext cx="5328592" cy="3046988"/>
          </a:xfrm>
          <a:prstGeom prst="rect">
            <a:avLst/>
          </a:prstGeom>
          <a:solidFill>
            <a:schemeClr val="bg1"/>
          </a:solidFill>
          <a:ln>
            <a:solidFill>
              <a:srgbClr val="C1002A"/>
            </a:solidFill>
          </a:ln>
        </p:spPr>
        <p:txBody>
          <a:bodyPr wrap="square" rtlCol="0">
            <a:spAutoFit/>
          </a:bodyPr>
          <a:lstStyle/>
          <a:p>
            <a:pPr eaLnBrk="1" hangingPunct="1">
              <a:spcBef>
                <a:spcPts val="600"/>
              </a:spcBef>
            </a:pPr>
            <a:r>
              <a:rPr lang="de-DE" altLang="de-DE" b="1" dirty="0">
                <a:solidFill>
                  <a:srgbClr val="C00000"/>
                </a:solidFill>
              </a:rPr>
              <a:t>Verpflichtungsgrad</a:t>
            </a:r>
          </a:p>
          <a:p>
            <a:pPr eaLnBrk="1" hangingPunct="1">
              <a:spcBef>
                <a:spcPts val="600"/>
              </a:spcBef>
            </a:pPr>
            <a:endParaRPr lang="de-DE" altLang="de-DE" b="1" dirty="0">
              <a:solidFill>
                <a:schemeClr val="accent6">
                  <a:lumMod val="50000"/>
                </a:schemeClr>
              </a:solidFill>
            </a:endParaRPr>
          </a:p>
          <a:p>
            <a:pPr eaLnBrk="1" hangingPunct="1">
              <a:spcBef>
                <a:spcPts val="600"/>
              </a:spcBef>
            </a:pPr>
            <a:r>
              <a:rPr lang="de-DE" altLang="de-DE" b="1" dirty="0">
                <a:solidFill>
                  <a:schemeClr val="accent3"/>
                </a:solidFill>
              </a:rPr>
              <a:t>P</a:t>
            </a:r>
            <a:r>
              <a:rPr lang="de-DE" altLang="de-DE" b="1" dirty="0">
                <a:solidFill>
                  <a:schemeClr val="accent6">
                    <a:lumMod val="50000"/>
                  </a:schemeClr>
                </a:solidFill>
              </a:rPr>
              <a:t> = Pflicht</a:t>
            </a:r>
          </a:p>
          <a:p>
            <a:pPr eaLnBrk="1" hangingPunct="1">
              <a:spcBef>
                <a:spcPts val="600"/>
              </a:spcBef>
            </a:pPr>
            <a:r>
              <a:rPr lang="de-DE" altLang="de-DE" dirty="0"/>
              <a:t>Diese Lehrveranstaltung </a:t>
            </a:r>
            <a:r>
              <a:rPr lang="de-DE" altLang="de-DE" u="sng" dirty="0"/>
              <a:t>muss</a:t>
            </a:r>
            <a:r>
              <a:rPr lang="de-DE" altLang="de-DE" dirty="0"/>
              <a:t> besucht werden.</a:t>
            </a:r>
            <a:endParaRPr lang="de-DE" altLang="de-DE" b="1" dirty="0">
              <a:solidFill>
                <a:schemeClr val="accent6">
                  <a:lumMod val="50000"/>
                </a:schemeClr>
              </a:solidFill>
            </a:endParaRPr>
          </a:p>
          <a:p>
            <a:pPr eaLnBrk="1" hangingPunct="1">
              <a:spcBef>
                <a:spcPts val="600"/>
              </a:spcBef>
            </a:pPr>
            <a:endParaRPr lang="de-DE" altLang="de-DE" b="1" dirty="0">
              <a:solidFill>
                <a:schemeClr val="accent6">
                  <a:lumMod val="50000"/>
                </a:schemeClr>
              </a:solidFill>
            </a:endParaRPr>
          </a:p>
          <a:p>
            <a:pPr eaLnBrk="1" hangingPunct="1">
              <a:spcBef>
                <a:spcPts val="600"/>
              </a:spcBef>
            </a:pPr>
            <a:r>
              <a:rPr lang="de-DE" altLang="de-DE" b="1" dirty="0">
                <a:solidFill>
                  <a:schemeClr val="accent3"/>
                </a:solidFill>
              </a:rPr>
              <a:t>WP</a:t>
            </a:r>
            <a:r>
              <a:rPr lang="de-DE" altLang="de-DE" b="1" dirty="0">
                <a:solidFill>
                  <a:schemeClr val="accent6">
                    <a:lumMod val="50000"/>
                  </a:schemeClr>
                </a:solidFill>
              </a:rPr>
              <a:t> = Wahlpflicht</a:t>
            </a:r>
          </a:p>
          <a:p>
            <a:pPr eaLnBrk="1" hangingPunct="1">
              <a:spcBef>
                <a:spcPts val="600"/>
              </a:spcBef>
            </a:pPr>
            <a:r>
              <a:rPr lang="de-DE" altLang="de-DE" dirty="0"/>
              <a:t>Es besteht </a:t>
            </a:r>
            <a:r>
              <a:rPr lang="de-DE" altLang="de-DE" u="sng" dirty="0"/>
              <a:t>Auswahlmöglichkeit</a:t>
            </a:r>
            <a:r>
              <a:rPr lang="de-DE" altLang="de-DE" dirty="0"/>
              <a:t> zwischen verschiedenen Lehr-</a:t>
            </a:r>
            <a:r>
              <a:rPr lang="de-DE" altLang="de-DE" dirty="0" err="1"/>
              <a:t>veranstaltungen</a:t>
            </a:r>
            <a:r>
              <a:rPr lang="de-DE" altLang="de-DE" dirty="0"/>
              <a:t>.</a:t>
            </a:r>
          </a:p>
          <a:p>
            <a:pPr eaLnBrk="1" hangingPunct="1"/>
            <a:endParaRPr lang="de-DE" altLang="de-DE" u="sng"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51520" y="692695"/>
            <a:ext cx="8568952" cy="5691613"/>
          </a:xfrm>
          <a:prstGeom prst="rect">
            <a:avLst/>
          </a:prstGeom>
          <a:noFill/>
          <a:ln w="9525">
            <a:noFill/>
            <a:miter lim="800000"/>
            <a:headEnd/>
            <a:tailEnd/>
          </a:ln>
        </p:spPr>
      </p:pic>
      <p:sp>
        <p:nvSpPr>
          <p:cNvPr id="3" name="Rechteck 2"/>
          <p:cNvSpPr/>
          <p:nvPr/>
        </p:nvSpPr>
        <p:spPr>
          <a:xfrm>
            <a:off x="2475059" y="3005661"/>
            <a:ext cx="792088" cy="639363"/>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3269483" y="2996952"/>
            <a:ext cx="4896544" cy="646331"/>
          </a:xfrm>
          <a:prstGeom prst="rect">
            <a:avLst/>
          </a:prstGeom>
          <a:solidFill>
            <a:schemeClr val="bg1"/>
          </a:solidFill>
          <a:ln w="38100">
            <a:solidFill>
              <a:srgbClr val="C1002A"/>
            </a:solidFill>
          </a:ln>
        </p:spPr>
        <p:txBody>
          <a:bodyPr wrap="square" rtlCol="0">
            <a:spAutoFit/>
          </a:bodyPr>
          <a:lstStyle/>
          <a:p>
            <a:r>
              <a:rPr lang="de-DE" b="1" dirty="0">
                <a:solidFill>
                  <a:schemeClr val="accent1">
                    <a:lumMod val="75000"/>
                  </a:schemeClr>
                </a:solidFill>
              </a:rPr>
              <a:t>Achtung bei Wahlpflicht!  -  hier:</a:t>
            </a:r>
          </a:p>
          <a:p>
            <a:r>
              <a:rPr lang="de-DE" b="1" dirty="0">
                <a:solidFill>
                  <a:schemeClr val="accent1">
                    <a:lumMod val="75000"/>
                  </a:schemeClr>
                </a:solidFill>
              </a:rPr>
              <a:t>1</a:t>
            </a:r>
            <a:r>
              <a:rPr lang="de-DE" dirty="0"/>
              <a:t> V(</a:t>
            </a:r>
            <a:r>
              <a:rPr lang="de-DE" dirty="0" err="1"/>
              <a:t>orlesung</a:t>
            </a:r>
            <a:r>
              <a:rPr lang="de-DE" dirty="0"/>
              <a:t>) und </a:t>
            </a:r>
            <a:r>
              <a:rPr lang="de-DE" b="1" dirty="0">
                <a:solidFill>
                  <a:schemeClr val="accent1">
                    <a:lumMod val="75000"/>
                  </a:schemeClr>
                </a:solidFill>
              </a:rPr>
              <a:t>1 </a:t>
            </a:r>
            <a:r>
              <a:rPr lang="de-DE" dirty="0"/>
              <a:t>S(</a:t>
            </a:r>
            <a:r>
              <a:rPr lang="de-DE" dirty="0" err="1"/>
              <a:t>eminar</a:t>
            </a:r>
            <a:r>
              <a:rPr lang="de-DE" dirty="0"/>
              <a:t>) sind gefordert.</a:t>
            </a:r>
            <a:endParaRPr lang="de-DE" b="1" dirty="0">
              <a:solidFill>
                <a:schemeClr val="accent1">
                  <a:lumMod val="75000"/>
                </a:schemeClr>
              </a:solidFill>
            </a:endParaRPr>
          </a:p>
        </p:txBody>
      </p:sp>
      <p:sp>
        <p:nvSpPr>
          <p:cNvPr id="5" name="Textfeld 4"/>
          <p:cNvSpPr txBox="1"/>
          <p:nvPr/>
        </p:nvSpPr>
        <p:spPr>
          <a:xfrm>
            <a:off x="4355976" y="5877272"/>
            <a:ext cx="4176464" cy="369332"/>
          </a:xfrm>
          <a:prstGeom prst="rect">
            <a:avLst/>
          </a:prstGeom>
          <a:solidFill>
            <a:schemeClr val="bg1"/>
          </a:solidFill>
          <a:ln w="38100">
            <a:solidFill>
              <a:srgbClr val="C1002A"/>
            </a:solidFill>
          </a:ln>
        </p:spPr>
        <p:txBody>
          <a:bodyPr wrap="square" rtlCol="0">
            <a:spAutoFit/>
          </a:bodyPr>
          <a:lstStyle/>
          <a:p>
            <a:r>
              <a:rPr lang="de-DE" dirty="0"/>
              <a:t>Wichtig: </a:t>
            </a:r>
            <a:r>
              <a:rPr lang="de-DE" b="1" dirty="0"/>
              <a:t>Verteilungsregeln</a:t>
            </a:r>
            <a:r>
              <a:rPr lang="de-DE" dirty="0"/>
              <a:t> beachten!</a:t>
            </a:r>
            <a:endParaRPr lang="de-DE" b="1" dirty="0">
              <a:solidFill>
                <a:schemeClr val="accent1">
                  <a:lumMod val="75000"/>
                </a:schemeClr>
              </a:solidFill>
            </a:endParaRPr>
          </a:p>
        </p:txBody>
      </p:sp>
      <p:sp>
        <p:nvSpPr>
          <p:cNvPr id="6" name="Rechteck 5"/>
          <p:cNvSpPr/>
          <p:nvPr/>
        </p:nvSpPr>
        <p:spPr>
          <a:xfrm>
            <a:off x="395536" y="5390634"/>
            <a:ext cx="3960440" cy="486638"/>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9512" y="692696"/>
            <a:ext cx="8784976" cy="5923814"/>
          </a:xfrm>
          <a:prstGeom prst="rect">
            <a:avLst/>
          </a:prstGeom>
          <a:noFill/>
          <a:ln w="9525">
            <a:noFill/>
            <a:miter lim="800000"/>
            <a:headEnd/>
            <a:tailEnd/>
          </a:ln>
        </p:spPr>
      </p:pic>
      <p:sp>
        <p:nvSpPr>
          <p:cNvPr id="3" name="Rechteck 2"/>
          <p:cNvSpPr/>
          <p:nvPr/>
        </p:nvSpPr>
        <p:spPr>
          <a:xfrm>
            <a:off x="3275856" y="1735644"/>
            <a:ext cx="504056" cy="338437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3786285" y="1742652"/>
            <a:ext cx="3672408" cy="2462213"/>
          </a:xfrm>
          <a:prstGeom prst="rect">
            <a:avLst/>
          </a:prstGeom>
          <a:solidFill>
            <a:schemeClr val="bg1"/>
          </a:solidFill>
          <a:ln>
            <a:solidFill>
              <a:srgbClr val="C1002A"/>
            </a:solidFill>
          </a:ln>
        </p:spPr>
        <p:txBody>
          <a:bodyPr wrap="square" rtlCol="0">
            <a:spAutoFit/>
          </a:bodyPr>
          <a:lstStyle/>
          <a:p>
            <a:pPr eaLnBrk="1" hangingPunct="1">
              <a:spcBef>
                <a:spcPts val="600"/>
              </a:spcBef>
            </a:pPr>
            <a:r>
              <a:rPr lang="de-DE" b="1" dirty="0" err="1">
                <a:solidFill>
                  <a:schemeClr val="accent3"/>
                </a:solidFill>
              </a:rPr>
              <a:t>SWS</a:t>
            </a:r>
            <a:r>
              <a:rPr lang="de-DE" dirty="0"/>
              <a:t> = </a:t>
            </a:r>
            <a:r>
              <a:rPr lang="de-DE" altLang="de-DE" b="1" dirty="0">
                <a:solidFill>
                  <a:schemeClr val="accent6">
                    <a:lumMod val="50000"/>
                  </a:schemeClr>
                </a:solidFill>
              </a:rPr>
              <a:t>Semesterwochenstunde </a:t>
            </a:r>
            <a:r>
              <a:rPr lang="de-DE" dirty="0"/>
              <a:t>Semesterwochenstunde: Stunde pro Woche pro Semester</a:t>
            </a:r>
          </a:p>
          <a:p>
            <a:pPr eaLnBrk="1" hangingPunct="1">
              <a:spcBef>
                <a:spcPts val="600"/>
              </a:spcBef>
            </a:pPr>
            <a:r>
              <a:rPr lang="de-DE" u="sng" dirty="0">
                <a:solidFill>
                  <a:schemeClr val="accent2"/>
                </a:solidFill>
                <a:latin typeface="+mj-lt"/>
              </a:rPr>
              <a:t>Beispiel</a:t>
            </a:r>
            <a:r>
              <a:rPr lang="de-DE" dirty="0">
                <a:solidFill>
                  <a:schemeClr val="accent2"/>
                </a:solidFill>
                <a:latin typeface="+mj-lt"/>
              </a:rPr>
              <a:t>: Besuch eines 2-std. Seminars (= 90 min) das ganze Semester hindurch (d.h. für</a:t>
            </a:r>
            <a:br>
              <a:rPr lang="de-DE" dirty="0">
                <a:solidFill>
                  <a:schemeClr val="accent2"/>
                </a:solidFill>
                <a:latin typeface="+mj-lt"/>
              </a:rPr>
            </a:br>
            <a:r>
              <a:rPr lang="de-DE" dirty="0">
                <a:solidFill>
                  <a:schemeClr val="accent2"/>
                </a:solidFill>
                <a:latin typeface="+mj-lt"/>
              </a:rPr>
              <a:t>ca. 14 Wochen) = </a:t>
            </a:r>
            <a:r>
              <a:rPr lang="de-DE" b="1" dirty="0">
                <a:solidFill>
                  <a:schemeClr val="accent2"/>
                </a:solidFill>
                <a:latin typeface="+mj-lt"/>
              </a:rPr>
              <a:t>2 </a:t>
            </a:r>
            <a:r>
              <a:rPr lang="de-DE" b="1" dirty="0" err="1">
                <a:solidFill>
                  <a:schemeClr val="accent2"/>
                </a:solidFill>
                <a:latin typeface="+mj-lt"/>
              </a:rPr>
              <a:t>SWS</a:t>
            </a:r>
            <a:endParaRPr lang="de-DE" b="1" dirty="0">
              <a:solidFill>
                <a:schemeClr val="accent2"/>
              </a:solidFill>
              <a:latin typeface="+mj-lt"/>
            </a:endParaRPr>
          </a:p>
          <a:p>
            <a:pPr eaLnBrk="1" hangingPunct="1">
              <a:spcBef>
                <a:spcPts val="600"/>
              </a:spcBef>
            </a:pPr>
            <a:endParaRPr lang="de-DE" altLang="de-DE" b="1" dirty="0">
              <a:solidFill>
                <a:schemeClr val="accent2"/>
              </a:solidFill>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de-DE" dirty="0"/>
              <a:t>Fühlen Sie sich vielleicht so?</a:t>
            </a:r>
          </a:p>
        </p:txBody>
      </p:sp>
      <p:sp>
        <p:nvSpPr>
          <p:cNvPr id="65539" name="Rectangle 3"/>
          <p:cNvSpPr>
            <a:spLocks noGrp="1" noChangeArrowheads="1"/>
          </p:cNvSpPr>
          <p:nvPr>
            <p:ph idx="1"/>
          </p:nvPr>
        </p:nvSpPr>
        <p:spPr>
          <a:xfrm>
            <a:off x="4644008" y="4437112"/>
            <a:ext cx="4248472" cy="2160216"/>
          </a:xfrm>
        </p:spPr>
        <p:txBody>
          <a:bodyPr/>
          <a:lstStyle/>
          <a:p>
            <a:pPr eaLnBrk="1" hangingPunct="1">
              <a:buFont typeface="Wingdings" pitchFamily="2" charset="2"/>
              <a:buNone/>
            </a:pPr>
            <a:r>
              <a:rPr lang="de-DE" dirty="0"/>
              <a:t>	Wir wollen, dass Sie </a:t>
            </a:r>
            <a:r>
              <a:rPr lang="de-DE" i="1" u="sng" dirty="0"/>
              <a:t>so</a:t>
            </a:r>
            <a:r>
              <a:rPr lang="de-DE" dirty="0"/>
              <a:t> </a:t>
            </a:r>
          </a:p>
          <a:p>
            <a:pPr eaLnBrk="1" hangingPunct="1">
              <a:buFont typeface="Wingdings" pitchFamily="2" charset="2"/>
              <a:buNone/>
            </a:pPr>
            <a:r>
              <a:rPr lang="de-DE" dirty="0"/>
              <a:t>	diese </a:t>
            </a:r>
            <a:r>
              <a:rPr lang="de-DE" b="1" dirty="0"/>
              <a:t>Einführungs-</a:t>
            </a:r>
            <a:r>
              <a:rPr lang="de-DE" b="1" dirty="0" err="1"/>
              <a:t>veranstaltung</a:t>
            </a:r>
            <a:r>
              <a:rPr lang="de-DE" b="1" dirty="0"/>
              <a:t> </a:t>
            </a:r>
            <a:r>
              <a:rPr lang="de-DE" dirty="0"/>
              <a:t>wieder verlassen!</a:t>
            </a:r>
          </a:p>
        </p:txBody>
      </p:sp>
      <p:pic>
        <p:nvPicPr>
          <p:cNvPr id="1026" name="Picture 2" descr="C:\Users\Sabine\AppData\Local\Microsoft\Windows\Temporary Internet Files\Content.Outlook\IT32ZK2A\Anfang (2).jpg"/>
          <p:cNvPicPr>
            <a:picLocks noChangeAspect="1" noChangeArrowheads="1"/>
          </p:cNvPicPr>
          <p:nvPr/>
        </p:nvPicPr>
        <p:blipFill>
          <a:blip r:embed="rId2" cstate="print">
            <a:biLevel thresh="50000"/>
          </a:blip>
          <a:srcRect/>
          <a:stretch>
            <a:fillRect/>
          </a:stretch>
        </p:blipFill>
        <p:spPr bwMode="auto">
          <a:xfrm>
            <a:off x="2915816" y="2420888"/>
            <a:ext cx="2736304" cy="3764210"/>
          </a:xfrm>
          <a:prstGeom prst="rect">
            <a:avLst/>
          </a:prstGeom>
          <a:noFill/>
        </p:spPr>
      </p:pic>
      <p:pic>
        <p:nvPicPr>
          <p:cNvPr id="2" name="Picture 3" descr="C:\Users\Sabine\AppData\Local\Microsoft\Windows\Temporary Internet Files\Content.Outlook\IT32ZK2A\002 (3).jpg"/>
          <p:cNvPicPr>
            <a:picLocks noChangeAspect="1" noChangeArrowheads="1"/>
          </p:cNvPicPr>
          <p:nvPr/>
        </p:nvPicPr>
        <p:blipFill>
          <a:blip r:embed="rId3" cstate="print">
            <a:clrChange>
              <a:clrFrom>
                <a:srgbClr val="EFEFEF"/>
              </a:clrFrom>
              <a:clrTo>
                <a:srgbClr val="EFEFEF">
                  <a:alpha val="0"/>
                </a:srgbClr>
              </a:clrTo>
            </a:clrChange>
          </a:blip>
          <a:srcRect l="9667" t="6716" r="4454"/>
          <a:stretch>
            <a:fillRect/>
          </a:stretch>
        </p:blipFill>
        <p:spPr bwMode="auto">
          <a:xfrm>
            <a:off x="1331640" y="1556792"/>
            <a:ext cx="2808312" cy="4195270"/>
          </a:xfrm>
          <a:prstGeom prst="rect">
            <a:avLst/>
          </a:prstGeom>
          <a:noFill/>
          <a:ln cmpd="sng">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5538"/>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6553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5539">
                                            <p:txEl>
                                              <p:pRg st="1" end="1"/>
                                            </p:txEl>
                                          </p:spTgt>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1000"/>
                                        <p:tgtEl>
                                          <p:spTgt spid="1026"/>
                                        </p:tgtEl>
                                      </p:cBhvr>
                                    </p:animEffect>
                                    <p:set>
                                      <p:cBhvr>
                                        <p:cTn id="13" dur="1" fill="hold">
                                          <p:stCondLst>
                                            <p:cond delay="999"/>
                                          </p:stCondLst>
                                        </p:cTn>
                                        <p:tgtEl>
                                          <p:spTgt spid="1026"/>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childTnLst>
                                </p:cTn>
                              </p:par>
                              <p:par>
                                <p:cTn id="16" presetID="6" presetClass="emph" presetSubtype="0" fill="hold" nodeType="withEffect">
                                  <p:stCondLst>
                                    <p:cond delay="0"/>
                                  </p:stCondLst>
                                  <p:childTnLst>
                                    <p:animScale>
                                      <p:cBhvr>
                                        <p:cTn id="17"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3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51520" y="692695"/>
            <a:ext cx="8568952" cy="5691613"/>
          </a:xfrm>
          <a:prstGeom prst="rect">
            <a:avLst/>
          </a:prstGeom>
          <a:noFill/>
          <a:ln w="9525">
            <a:noFill/>
            <a:miter lim="800000"/>
            <a:headEnd/>
            <a:tailEnd/>
          </a:ln>
        </p:spPr>
      </p:pic>
      <p:sp>
        <p:nvSpPr>
          <p:cNvPr id="3" name="Rechteck 2"/>
          <p:cNvSpPr/>
          <p:nvPr/>
        </p:nvSpPr>
        <p:spPr>
          <a:xfrm>
            <a:off x="2475058" y="3005661"/>
            <a:ext cx="1304854" cy="1143419"/>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3779912" y="3356992"/>
            <a:ext cx="3144999" cy="646331"/>
          </a:xfrm>
          <a:prstGeom prst="rect">
            <a:avLst/>
          </a:prstGeom>
          <a:solidFill>
            <a:schemeClr val="bg1"/>
          </a:solidFill>
          <a:ln w="38100">
            <a:solidFill>
              <a:srgbClr val="C1002A"/>
            </a:solidFill>
          </a:ln>
        </p:spPr>
        <p:txBody>
          <a:bodyPr wrap="square" rtlCol="0">
            <a:spAutoFit/>
          </a:bodyPr>
          <a:lstStyle/>
          <a:p>
            <a:r>
              <a:rPr lang="de-DE" b="1" dirty="0">
                <a:solidFill>
                  <a:schemeClr val="accent1">
                    <a:lumMod val="75000"/>
                  </a:schemeClr>
                </a:solidFill>
              </a:rPr>
              <a:t>Achtung bei Wahlpflicht!</a:t>
            </a:r>
          </a:p>
          <a:p>
            <a:r>
              <a:rPr lang="de-DE" dirty="0"/>
              <a:t>Summe der SWS beachten!</a:t>
            </a:r>
            <a:endParaRPr lang="de-DE" b="1" dirty="0">
              <a:solidFill>
                <a:schemeClr val="accent1">
                  <a:lumMod val="75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9512" y="692696"/>
            <a:ext cx="8784976" cy="5923814"/>
          </a:xfrm>
          <a:prstGeom prst="rect">
            <a:avLst/>
          </a:prstGeom>
          <a:noFill/>
          <a:ln w="9525">
            <a:noFill/>
            <a:miter lim="800000"/>
            <a:headEnd/>
            <a:tailEnd/>
          </a:ln>
        </p:spPr>
      </p:pic>
      <p:sp>
        <p:nvSpPr>
          <p:cNvPr id="4" name="Rechteck 3"/>
          <p:cNvSpPr/>
          <p:nvPr/>
        </p:nvSpPr>
        <p:spPr>
          <a:xfrm>
            <a:off x="3779912" y="1735644"/>
            <a:ext cx="648072" cy="338437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4436693" y="1484784"/>
            <a:ext cx="3672408" cy="4785926"/>
          </a:xfrm>
          <a:prstGeom prst="rect">
            <a:avLst/>
          </a:prstGeom>
          <a:solidFill>
            <a:schemeClr val="bg1"/>
          </a:solidFill>
          <a:ln>
            <a:solidFill>
              <a:srgbClr val="C1002A"/>
            </a:solidFill>
          </a:ln>
        </p:spPr>
        <p:txBody>
          <a:bodyPr wrap="square" rtlCol="0">
            <a:spAutoFit/>
          </a:bodyPr>
          <a:lstStyle/>
          <a:p>
            <a:pPr eaLnBrk="1" hangingPunct="1">
              <a:spcBef>
                <a:spcPts val="600"/>
              </a:spcBef>
            </a:pPr>
            <a:r>
              <a:rPr lang="de-DE" altLang="de-DE" b="1" dirty="0">
                <a:solidFill>
                  <a:srgbClr val="C00000"/>
                </a:solidFill>
              </a:rPr>
              <a:t>Leistungspunkte</a:t>
            </a:r>
          </a:p>
          <a:p>
            <a:pPr eaLnBrk="1" hangingPunct="1">
              <a:spcBef>
                <a:spcPts val="600"/>
              </a:spcBef>
            </a:pPr>
            <a:endParaRPr lang="de-DE" altLang="de-DE" b="1" dirty="0">
              <a:solidFill>
                <a:schemeClr val="accent6">
                  <a:lumMod val="50000"/>
                </a:schemeClr>
              </a:solidFill>
            </a:endParaRPr>
          </a:p>
          <a:p>
            <a:pPr eaLnBrk="1" hangingPunct="1">
              <a:spcBef>
                <a:spcPts val="600"/>
              </a:spcBef>
            </a:pPr>
            <a:r>
              <a:rPr lang="de-DE" dirty="0"/>
              <a:t>orientiert am </a:t>
            </a:r>
            <a:r>
              <a:rPr lang="de-DE" u="sng" dirty="0"/>
              <a:t>E</a:t>
            </a:r>
            <a:r>
              <a:rPr lang="de-DE" dirty="0"/>
              <a:t>uropean </a:t>
            </a:r>
            <a:r>
              <a:rPr lang="de-DE" u="sng" dirty="0" err="1"/>
              <a:t>C</a:t>
            </a:r>
            <a:r>
              <a:rPr lang="de-DE" dirty="0" err="1"/>
              <a:t>redit</a:t>
            </a:r>
            <a:r>
              <a:rPr lang="de-DE" dirty="0"/>
              <a:t> </a:t>
            </a:r>
            <a:r>
              <a:rPr lang="de-DE" u="sng" dirty="0"/>
              <a:t>T</a:t>
            </a:r>
            <a:r>
              <a:rPr lang="de-DE" dirty="0"/>
              <a:t>ransfer </a:t>
            </a:r>
            <a:r>
              <a:rPr lang="de-DE" u="sng" dirty="0"/>
              <a:t>S</a:t>
            </a:r>
            <a:r>
              <a:rPr lang="de-DE" dirty="0"/>
              <a:t>ystem (</a:t>
            </a:r>
            <a:r>
              <a:rPr lang="de-DE" dirty="0" err="1"/>
              <a:t>ECTS</a:t>
            </a:r>
            <a:r>
              <a:rPr lang="de-DE" dirty="0"/>
              <a:t>): berechnet nach dem Aufwand, </a:t>
            </a:r>
            <a:br>
              <a:rPr lang="de-DE" dirty="0"/>
            </a:br>
            <a:r>
              <a:rPr lang="de-DE" dirty="0"/>
              <a:t>der für eine Lehrveranstaltung oder Prüfungsleistung erbracht werden muss</a:t>
            </a:r>
          </a:p>
          <a:p>
            <a:pPr eaLnBrk="1" hangingPunct="1">
              <a:spcBef>
                <a:spcPts val="600"/>
              </a:spcBef>
            </a:pPr>
            <a:endParaRPr lang="de-DE" dirty="0">
              <a:solidFill>
                <a:schemeClr val="accent2"/>
              </a:solidFill>
              <a:latin typeface="+mn-lt"/>
            </a:endParaRPr>
          </a:p>
          <a:p>
            <a:pPr eaLnBrk="1" hangingPunct="1">
              <a:spcBef>
                <a:spcPts val="600"/>
              </a:spcBef>
            </a:pPr>
            <a:r>
              <a:rPr lang="de-DE" u="sng" dirty="0">
                <a:solidFill>
                  <a:schemeClr val="accent2"/>
                </a:solidFill>
                <a:latin typeface="+mj-lt"/>
              </a:rPr>
              <a:t>Beispiele</a:t>
            </a:r>
            <a:r>
              <a:rPr lang="de-DE" dirty="0">
                <a:solidFill>
                  <a:schemeClr val="accent2"/>
                </a:solidFill>
                <a:latin typeface="+mj-lt"/>
              </a:rPr>
              <a:t>:</a:t>
            </a:r>
          </a:p>
          <a:p>
            <a:pPr eaLnBrk="1" hangingPunct="1">
              <a:spcBef>
                <a:spcPts val="600"/>
              </a:spcBef>
              <a:buFont typeface="Arial" pitchFamily="34" charset="0"/>
              <a:buChar char="•"/>
            </a:pPr>
            <a:r>
              <a:rPr lang="de-DE" dirty="0">
                <a:solidFill>
                  <a:schemeClr val="accent2"/>
                </a:solidFill>
                <a:latin typeface="+mj-lt"/>
              </a:rPr>
              <a:t> Vorlesung ohne Studienleistung:   </a:t>
            </a:r>
            <a:br>
              <a:rPr lang="de-DE" dirty="0">
                <a:solidFill>
                  <a:schemeClr val="accent2"/>
                </a:solidFill>
                <a:latin typeface="+mj-lt"/>
              </a:rPr>
            </a:br>
            <a:r>
              <a:rPr lang="de-DE" dirty="0">
                <a:solidFill>
                  <a:schemeClr val="accent2"/>
                </a:solidFill>
                <a:latin typeface="+mj-lt"/>
              </a:rPr>
              <a:t>  </a:t>
            </a:r>
            <a:r>
              <a:rPr lang="de-DE" b="1" dirty="0">
                <a:solidFill>
                  <a:schemeClr val="accent2"/>
                </a:solidFill>
                <a:latin typeface="+mj-lt"/>
              </a:rPr>
              <a:t>1 LP</a:t>
            </a:r>
          </a:p>
          <a:p>
            <a:pPr eaLnBrk="1" hangingPunct="1">
              <a:spcBef>
                <a:spcPts val="600"/>
              </a:spcBef>
              <a:buFont typeface="Arial" pitchFamily="34" charset="0"/>
              <a:buChar char="•"/>
            </a:pPr>
            <a:r>
              <a:rPr lang="de-DE" dirty="0">
                <a:solidFill>
                  <a:schemeClr val="accent2"/>
                </a:solidFill>
                <a:latin typeface="+mj-lt"/>
              </a:rPr>
              <a:t> (Pro-)Seminar: je nach </a:t>
            </a:r>
            <a:br>
              <a:rPr lang="de-DE" dirty="0">
                <a:solidFill>
                  <a:schemeClr val="accent2"/>
                </a:solidFill>
                <a:latin typeface="+mj-lt"/>
              </a:rPr>
            </a:br>
            <a:r>
              <a:rPr lang="de-DE" dirty="0">
                <a:solidFill>
                  <a:schemeClr val="accent2"/>
                </a:solidFill>
                <a:latin typeface="+mj-lt"/>
              </a:rPr>
              <a:t>   Anforderungen </a:t>
            </a:r>
            <a:r>
              <a:rPr lang="de-DE" b="1" dirty="0">
                <a:solidFill>
                  <a:schemeClr val="accent2"/>
                </a:solidFill>
                <a:latin typeface="+mj-lt"/>
              </a:rPr>
              <a:t>2-3 LP</a:t>
            </a:r>
            <a:endParaRPr lang="de-DE" b="1" dirty="0">
              <a:solidFill>
                <a:schemeClr val="accent6">
                  <a:lumMod val="50000"/>
                </a:schemeClr>
              </a:solidFill>
            </a:endParaRPr>
          </a:p>
          <a:p>
            <a:pPr eaLnBrk="1" hangingPunct="1">
              <a:spcBef>
                <a:spcPts val="600"/>
              </a:spcBef>
            </a:pPr>
            <a:endParaRPr lang="de-DE" b="1" dirty="0">
              <a:solidFill>
                <a:schemeClr val="accent2"/>
              </a:solidFill>
              <a:latin typeface="+mj-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9512" y="692696"/>
            <a:ext cx="8784976" cy="5923814"/>
          </a:xfrm>
          <a:prstGeom prst="rect">
            <a:avLst/>
          </a:prstGeom>
          <a:noFill/>
          <a:ln w="9525">
            <a:noFill/>
            <a:miter lim="800000"/>
            <a:headEnd/>
            <a:tailEnd/>
          </a:ln>
        </p:spPr>
      </p:pic>
      <p:sp>
        <p:nvSpPr>
          <p:cNvPr id="4" name="Rechteck 3"/>
          <p:cNvSpPr/>
          <p:nvPr/>
        </p:nvSpPr>
        <p:spPr>
          <a:xfrm>
            <a:off x="3771203" y="1744353"/>
            <a:ext cx="648072" cy="1261308"/>
          </a:xfrm>
          <a:prstGeom prst="rect">
            <a:avLst/>
          </a:prstGeom>
          <a:solidFill>
            <a:srgbClr val="CCFFCC">
              <a:alpha val="50196"/>
            </a:srgb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343282" y="2996952"/>
            <a:ext cx="4084702" cy="360040"/>
          </a:xfrm>
          <a:prstGeom prst="rect">
            <a:avLst/>
          </a:prstGeom>
          <a:solidFill>
            <a:srgbClr val="FFDDE4">
              <a:alpha val="50196"/>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1997130" y="3368037"/>
            <a:ext cx="6840760" cy="2941284"/>
          </a:xfrm>
          <a:prstGeom prst="rect">
            <a:avLst/>
          </a:prstGeom>
          <a:solidFill>
            <a:schemeClr val="bg1"/>
          </a:solidFill>
          <a:ln>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123728" y="3861048"/>
            <a:ext cx="6552728" cy="923330"/>
          </a:xfrm>
          <a:prstGeom prst="rect">
            <a:avLst/>
          </a:prstGeom>
          <a:solidFill>
            <a:srgbClr val="CCFFCC"/>
          </a:solidFill>
          <a:ln>
            <a:solidFill>
              <a:schemeClr val="accent2"/>
            </a:solidFill>
          </a:ln>
        </p:spPr>
        <p:txBody>
          <a:bodyPr wrap="square" rtlCol="0">
            <a:spAutoFit/>
          </a:bodyPr>
          <a:lstStyle/>
          <a:p>
            <a:pPr eaLnBrk="1" hangingPunct="1"/>
            <a:r>
              <a:rPr lang="de-DE" b="1" dirty="0">
                <a:solidFill>
                  <a:srgbClr val="C00000"/>
                </a:solidFill>
              </a:rPr>
              <a:t>Studienleistung = Aktive Teilnahme</a:t>
            </a:r>
            <a:r>
              <a:rPr lang="de-DE" dirty="0"/>
              <a:t>: </a:t>
            </a:r>
          </a:p>
          <a:p>
            <a:pPr marL="0" indent="0" eaLnBrk="1" hangingPunct="1">
              <a:spcBef>
                <a:spcPts val="0"/>
              </a:spcBef>
              <a:spcAft>
                <a:spcPts val="0"/>
              </a:spcAft>
              <a:buNone/>
            </a:pPr>
            <a:r>
              <a:rPr lang="de-DE" dirty="0"/>
              <a:t>     eine Leistung, die im Rahmen einer Lehrveranstaltung     </a:t>
            </a:r>
          </a:p>
          <a:p>
            <a:pPr marL="0" indent="0" eaLnBrk="1" hangingPunct="1">
              <a:spcBef>
                <a:spcPts val="0"/>
              </a:spcBef>
              <a:spcAft>
                <a:spcPts val="0"/>
              </a:spcAft>
              <a:buNone/>
            </a:pPr>
            <a:r>
              <a:rPr lang="de-DE" dirty="0"/>
              <a:t>     erbracht wird (Referat, Klausur, Übungsaufgabe...)</a:t>
            </a:r>
          </a:p>
        </p:txBody>
      </p:sp>
      <p:sp>
        <p:nvSpPr>
          <p:cNvPr id="9" name="Textfeld 8"/>
          <p:cNvSpPr txBox="1"/>
          <p:nvPr/>
        </p:nvSpPr>
        <p:spPr>
          <a:xfrm>
            <a:off x="2123728" y="5157192"/>
            <a:ext cx="6552728" cy="923330"/>
          </a:xfrm>
          <a:prstGeom prst="rect">
            <a:avLst/>
          </a:prstGeom>
          <a:solidFill>
            <a:srgbClr val="FFDDE4"/>
          </a:solidFill>
          <a:ln>
            <a:solidFill>
              <a:srgbClr val="C1002A"/>
            </a:solidFill>
          </a:ln>
        </p:spPr>
        <p:txBody>
          <a:bodyPr wrap="square" rtlCol="0">
            <a:spAutoFit/>
          </a:bodyPr>
          <a:lstStyle/>
          <a:p>
            <a:pPr eaLnBrk="1" hangingPunct="1"/>
            <a:r>
              <a:rPr lang="de-DE" b="1" dirty="0">
                <a:solidFill>
                  <a:srgbClr val="C00000"/>
                </a:solidFill>
              </a:rPr>
              <a:t>Prüfungsleistung</a:t>
            </a:r>
            <a:r>
              <a:rPr lang="de-DE" dirty="0">
                <a:solidFill>
                  <a:srgbClr val="C00000"/>
                </a:solidFill>
              </a:rPr>
              <a:t>:</a:t>
            </a:r>
            <a:r>
              <a:rPr lang="de-DE" dirty="0">
                <a:solidFill>
                  <a:srgbClr val="C1002A"/>
                </a:solidFill>
              </a:rPr>
              <a:t> </a:t>
            </a:r>
          </a:p>
          <a:p>
            <a:pPr marL="0" indent="0" eaLnBrk="1" hangingPunct="1">
              <a:spcBef>
                <a:spcPts val="0"/>
              </a:spcBef>
              <a:buNone/>
            </a:pPr>
            <a:r>
              <a:rPr lang="de-DE" dirty="0"/>
              <a:t>     eine Leistung, die im Rahmen der Modul- oder Abschluss-    </a:t>
            </a:r>
            <a:br>
              <a:rPr lang="de-DE" dirty="0"/>
            </a:br>
            <a:r>
              <a:rPr lang="de-DE" dirty="0"/>
              <a:t>     </a:t>
            </a:r>
            <a:r>
              <a:rPr lang="de-DE" dirty="0" err="1"/>
              <a:t>prüfung</a:t>
            </a:r>
            <a:r>
              <a:rPr lang="de-DE" dirty="0"/>
              <a:t> erbracht wird (z.B. Klausur oder Hausarbeit)</a:t>
            </a:r>
            <a:endParaRPr lang="de-DE" b="1" dirty="0"/>
          </a:p>
        </p:txBody>
      </p:sp>
      <p:sp>
        <p:nvSpPr>
          <p:cNvPr id="10" name="Textfeld 9"/>
          <p:cNvSpPr txBox="1"/>
          <p:nvPr/>
        </p:nvSpPr>
        <p:spPr>
          <a:xfrm>
            <a:off x="2123728" y="3429000"/>
            <a:ext cx="2736304" cy="369332"/>
          </a:xfrm>
          <a:prstGeom prst="rect">
            <a:avLst/>
          </a:prstGeom>
          <a:noFill/>
        </p:spPr>
        <p:txBody>
          <a:bodyPr wrap="square" rtlCol="0">
            <a:spAutoFit/>
          </a:bodyPr>
          <a:lstStyle/>
          <a:p>
            <a:r>
              <a:rPr lang="de-DE" dirty="0"/>
              <a:t>zu unterscheiden:</a:t>
            </a:r>
          </a:p>
        </p:txBody>
      </p:sp>
      <p:sp>
        <p:nvSpPr>
          <p:cNvPr id="11" name="Textfeld 10"/>
          <p:cNvSpPr txBox="1"/>
          <p:nvPr/>
        </p:nvSpPr>
        <p:spPr>
          <a:xfrm>
            <a:off x="5220072" y="4437112"/>
            <a:ext cx="3672408" cy="646331"/>
          </a:xfrm>
          <a:prstGeom prst="rect">
            <a:avLst/>
          </a:prstGeom>
          <a:solidFill>
            <a:schemeClr val="bg1"/>
          </a:solidFill>
          <a:ln w="38100">
            <a:solidFill>
              <a:schemeClr val="accent3"/>
            </a:solidFill>
          </a:ln>
        </p:spPr>
        <p:txBody>
          <a:bodyPr wrap="square" rtlCol="0">
            <a:spAutoFit/>
          </a:bodyPr>
          <a:lstStyle/>
          <a:p>
            <a:r>
              <a:rPr lang="de-DE" u="sng" dirty="0"/>
              <a:t>Wichtig</a:t>
            </a:r>
            <a:r>
              <a:rPr lang="de-DE" dirty="0"/>
              <a:t>: bei </a:t>
            </a:r>
            <a:r>
              <a:rPr lang="de-DE" b="1" dirty="0"/>
              <a:t>Inaktivität</a:t>
            </a:r>
            <a:r>
              <a:rPr lang="de-DE" dirty="0"/>
              <a:t> =&gt; </a:t>
            </a:r>
            <a:r>
              <a:rPr lang="de-DE" b="1" u="sng" dirty="0"/>
              <a:t>keine </a:t>
            </a:r>
            <a:r>
              <a:rPr lang="de-DE" b="1" dirty="0"/>
              <a:t>Zulassung zur Modulprüfung!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23528" y="764703"/>
            <a:ext cx="8496944" cy="5693023"/>
          </a:xfrm>
          <a:prstGeom prst="rect">
            <a:avLst/>
          </a:prstGeom>
          <a:noFill/>
          <a:ln w="9525">
            <a:solidFill>
              <a:schemeClr val="accent2"/>
            </a:solid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95535" y="1052736"/>
            <a:ext cx="8226757" cy="4032448"/>
          </a:xfrm>
          <a:prstGeom prst="rect">
            <a:avLst/>
          </a:prstGeom>
          <a:noFill/>
          <a:ln w="9525">
            <a:solidFill>
              <a:schemeClr val="accent2"/>
            </a:solid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de-DE" dirty="0"/>
              <a:t>Ihre Eigenverantwortung:</a:t>
            </a:r>
          </a:p>
        </p:txBody>
      </p:sp>
      <p:sp>
        <p:nvSpPr>
          <p:cNvPr id="4" name="Textfeld 3"/>
          <p:cNvSpPr txBox="1"/>
          <p:nvPr/>
        </p:nvSpPr>
        <p:spPr>
          <a:xfrm>
            <a:off x="251520" y="2348880"/>
            <a:ext cx="8568952" cy="2308324"/>
          </a:xfrm>
          <a:prstGeom prst="rect">
            <a:avLst/>
          </a:prstGeom>
          <a:solidFill>
            <a:schemeClr val="bg1"/>
          </a:solidFill>
          <a:ln w="76200">
            <a:solidFill>
              <a:srgbClr val="C1002A"/>
            </a:solidFill>
          </a:ln>
        </p:spPr>
        <p:txBody>
          <a:bodyPr wrap="square" rtlCol="0">
            <a:spAutoFit/>
          </a:bodyPr>
          <a:lstStyle/>
          <a:p>
            <a:pPr marL="400050" lvl="1">
              <a:defRPr/>
            </a:pPr>
            <a:endParaRPr lang="de-DE" sz="1400" dirty="0">
              <a:solidFill>
                <a:srgbClr val="000000"/>
              </a:solidFill>
            </a:endParaRPr>
          </a:p>
          <a:p>
            <a:pPr marL="400050" lvl="1">
              <a:defRPr/>
            </a:pPr>
            <a:r>
              <a:rPr lang="de-DE" sz="2800" dirty="0">
                <a:solidFill>
                  <a:srgbClr val="000000"/>
                </a:solidFill>
              </a:rPr>
              <a:t>Bitte achten Sie darauf, dass Sie </a:t>
            </a:r>
            <a:r>
              <a:rPr lang="de-DE" sz="2800" b="1" dirty="0">
                <a:solidFill>
                  <a:srgbClr val="000000"/>
                </a:solidFill>
              </a:rPr>
              <a:t>genau</a:t>
            </a:r>
            <a:r>
              <a:rPr lang="de-DE" sz="2800" dirty="0">
                <a:solidFill>
                  <a:srgbClr val="000000"/>
                </a:solidFill>
              </a:rPr>
              <a:t> die </a:t>
            </a:r>
            <a:r>
              <a:rPr lang="de-DE" sz="2800" b="1" dirty="0">
                <a:solidFill>
                  <a:srgbClr val="000000"/>
                </a:solidFill>
              </a:rPr>
              <a:t>von Ihrer Prüfungsordnung geforderten Leistungen </a:t>
            </a:r>
            <a:r>
              <a:rPr lang="de-DE" sz="2800" dirty="0">
                <a:solidFill>
                  <a:srgbClr val="000000"/>
                </a:solidFill>
              </a:rPr>
              <a:t>erbringen; in den Lehrveranstaltungen sitzen Teil-</a:t>
            </a:r>
            <a:r>
              <a:rPr lang="de-DE" sz="2800" dirty="0" err="1">
                <a:solidFill>
                  <a:srgbClr val="000000"/>
                </a:solidFill>
              </a:rPr>
              <a:t>nehmer</a:t>
            </a:r>
            <a:r>
              <a:rPr lang="de-DE" sz="2800" dirty="0">
                <a:solidFill>
                  <a:srgbClr val="000000"/>
                </a:solidFill>
              </a:rPr>
              <a:t>/innen aus verschiedenen Studiengängen!</a:t>
            </a:r>
          </a:p>
          <a:p>
            <a:endParaRPr lang="de-DE" dirty="0">
              <a:solidFill>
                <a:srgbClr val="000000"/>
              </a:solidFill>
            </a:endParaRPr>
          </a:p>
        </p:txBody>
      </p:sp>
    </p:spTree>
    <p:extLst>
      <p:ext uri="{BB962C8B-B14F-4D97-AF65-F5344CB8AC3E}">
        <p14:creationId xmlns:p14="http://schemas.microsoft.com/office/powerpoint/2010/main" val="587116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abine\AppData\Local\Microsoft\Windows\Temporary Internet Files\Content.Outlook\IT32ZK2A\0005 (2).jpg"/>
          <p:cNvPicPr>
            <a:picLocks noChangeAspect="1" noChangeArrowheads="1"/>
          </p:cNvPicPr>
          <p:nvPr/>
        </p:nvPicPr>
        <p:blipFill>
          <a:blip r:embed="rId2" cstate="print">
            <a:biLevel thresh="50000"/>
          </a:blip>
          <a:srcRect l="1482"/>
          <a:stretch>
            <a:fillRect/>
          </a:stretch>
        </p:blipFill>
        <p:spPr bwMode="auto">
          <a:xfrm>
            <a:off x="5360065" y="980728"/>
            <a:ext cx="3783935" cy="4293096"/>
          </a:xfrm>
          <a:prstGeom prst="rect">
            <a:avLst/>
          </a:prstGeom>
          <a:noFill/>
        </p:spPr>
      </p:pic>
      <p:sp>
        <p:nvSpPr>
          <p:cNvPr id="16386" name="Rectangle 2"/>
          <p:cNvSpPr>
            <a:spLocks noGrp="1" noChangeArrowheads="1"/>
          </p:cNvSpPr>
          <p:nvPr>
            <p:ph type="title"/>
          </p:nvPr>
        </p:nvSpPr>
        <p:spPr/>
        <p:txBody>
          <a:bodyPr/>
          <a:lstStyle/>
          <a:p>
            <a:pPr eaLnBrk="1" hangingPunct="1"/>
            <a:r>
              <a:rPr lang="de-DE" altLang="de-DE" dirty="0"/>
              <a:t>Erste Schritte</a:t>
            </a:r>
          </a:p>
        </p:txBody>
      </p:sp>
      <p:sp>
        <p:nvSpPr>
          <p:cNvPr id="4" name="Textplatzhalter 3"/>
          <p:cNvSpPr>
            <a:spLocks noGrp="1"/>
          </p:cNvSpPr>
          <p:nvPr>
            <p:ph type="body" idx="1"/>
          </p:nvPr>
        </p:nvSpPr>
        <p:spPr/>
        <p:txBody>
          <a:bodyPr/>
          <a:lstStyle/>
          <a:p>
            <a:r>
              <a:rPr lang="de-DE" dirty="0"/>
              <a:t>Was muss ich im ersten Semester belegen?</a:t>
            </a:r>
          </a:p>
        </p:txBody>
      </p:sp>
    </p:spTree>
    <p:extLst>
      <p:ext uri="{BB962C8B-B14F-4D97-AF65-F5344CB8AC3E}">
        <p14:creationId xmlns:p14="http://schemas.microsoft.com/office/powerpoint/2010/main" val="18355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Übersicht: </a:t>
            </a:r>
            <a:r>
              <a:rPr lang="de-DE" b="1" dirty="0"/>
              <a:t>Programm für 1. Jahr</a:t>
            </a:r>
          </a:p>
        </p:txBody>
      </p:sp>
      <p:sp>
        <p:nvSpPr>
          <p:cNvPr id="3" name="Inhaltsplatzhalter 2"/>
          <p:cNvSpPr>
            <a:spLocks noGrp="1"/>
          </p:cNvSpPr>
          <p:nvPr>
            <p:ph idx="1"/>
          </p:nvPr>
        </p:nvSpPr>
        <p:spPr/>
        <p:txBody>
          <a:bodyPr/>
          <a:lstStyle/>
          <a:p>
            <a:pPr>
              <a:buNone/>
            </a:pPr>
            <a:r>
              <a:rPr lang="de-DE" sz="1800" dirty="0"/>
              <a:t>BA Kernfach (</a:t>
            </a:r>
            <a:r>
              <a:rPr lang="de-DE" sz="1800" dirty="0" err="1"/>
              <a:t>KF</a:t>
            </a:r>
            <a:r>
              <a:rPr lang="de-DE" sz="1800" dirty="0"/>
              <a:t>)	      BA </a:t>
            </a:r>
            <a:r>
              <a:rPr lang="de-DE" sz="1800" dirty="0" err="1"/>
              <a:t>Beifach</a:t>
            </a:r>
            <a:r>
              <a:rPr lang="de-DE" sz="1800" dirty="0"/>
              <a:t> (</a:t>
            </a:r>
            <a:r>
              <a:rPr lang="de-DE" sz="1800" dirty="0" err="1"/>
              <a:t>BF</a:t>
            </a:r>
            <a:r>
              <a:rPr lang="de-DE" sz="1800" dirty="0"/>
              <a:t>)	      </a:t>
            </a:r>
            <a:r>
              <a:rPr lang="de-DE" sz="1800" dirty="0" err="1"/>
              <a:t>BEd</a:t>
            </a:r>
            <a:r>
              <a:rPr lang="de-DE" sz="1800" dirty="0"/>
              <a:t>/</a:t>
            </a:r>
            <a:r>
              <a:rPr lang="de-DE" sz="1800" dirty="0" err="1"/>
              <a:t>BSc</a:t>
            </a:r>
            <a:r>
              <a:rPr lang="de-DE" sz="1800" dirty="0"/>
              <a:t> </a:t>
            </a:r>
            <a:r>
              <a:rPr lang="de-DE" sz="1800" dirty="0" err="1"/>
              <a:t>Wipäd</a:t>
            </a:r>
            <a:endParaRPr lang="de-DE" sz="1800" dirty="0"/>
          </a:p>
        </p:txBody>
      </p:sp>
      <p:pic>
        <p:nvPicPr>
          <p:cNvPr id="8" name="Grafik 7" descr="Bilder Aufbau Studiengänge-BAKF.jpg"/>
          <p:cNvPicPr>
            <a:picLocks noChangeAspect="1"/>
          </p:cNvPicPr>
          <p:nvPr/>
        </p:nvPicPr>
        <p:blipFill>
          <a:blip r:embed="rId2" cstate="print"/>
          <a:srcRect r="66197"/>
          <a:stretch>
            <a:fillRect/>
          </a:stretch>
        </p:blipFill>
        <p:spPr>
          <a:xfrm>
            <a:off x="143508" y="2636912"/>
            <a:ext cx="2736304" cy="2667897"/>
          </a:xfrm>
          <a:prstGeom prst="rect">
            <a:avLst/>
          </a:prstGeom>
        </p:spPr>
      </p:pic>
      <p:pic>
        <p:nvPicPr>
          <p:cNvPr id="9" name="Grafik 8" descr="Bilder Aufbau Studiengänge-BABF.jpg"/>
          <p:cNvPicPr>
            <a:picLocks noChangeAspect="1"/>
          </p:cNvPicPr>
          <p:nvPr/>
        </p:nvPicPr>
        <p:blipFill>
          <a:blip r:embed="rId3" cstate="print"/>
          <a:srcRect r="66102"/>
          <a:stretch>
            <a:fillRect/>
          </a:stretch>
        </p:blipFill>
        <p:spPr>
          <a:xfrm>
            <a:off x="2987824" y="2636912"/>
            <a:ext cx="2808312" cy="1410482"/>
          </a:xfrm>
          <a:prstGeom prst="rect">
            <a:avLst/>
          </a:prstGeom>
        </p:spPr>
      </p:pic>
      <p:cxnSp>
        <p:nvCxnSpPr>
          <p:cNvPr id="5" name="Gerader Verbinder 4"/>
          <p:cNvCxnSpPr/>
          <p:nvPr/>
        </p:nvCxnSpPr>
        <p:spPr>
          <a:xfrm>
            <a:off x="2915816" y="2249424"/>
            <a:ext cx="0" cy="4203912"/>
          </a:xfrm>
          <a:prstGeom prst="line">
            <a:avLst/>
          </a:prstGeom>
          <a:ln w="12700">
            <a:solidFill>
              <a:srgbClr val="636363"/>
            </a:solidFill>
          </a:ln>
        </p:spPr>
        <p:style>
          <a:lnRef idx="1">
            <a:schemeClr val="accent1"/>
          </a:lnRef>
          <a:fillRef idx="0">
            <a:schemeClr val="accent1"/>
          </a:fillRef>
          <a:effectRef idx="0">
            <a:schemeClr val="accent1"/>
          </a:effectRef>
          <a:fontRef idx="minor">
            <a:schemeClr val="tx1"/>
          </a:fontRef>
        </p:style>
      </p:cxnSp>
      <p:cxnSp>
        <p:nvCxnSpPr>
          <p:cNvPr id="11" name="Gerader Verbinder 10"/>
          <p:cNvCxnSpPr/>
          <p:nvPr/>
        </p:nvCxnSpPr>
        <p:spPr>
          <a:xfrm>
            <a:off x="5836377" y="2209800"/>
            <a:ext cx="0" cy="4203912"/>
          </a:xfrm>
          <a:prstGeom prst="line">
            <a:avLst/>
          </a:prstGeom>
          <a:ln w="12700">
            <a:solidFill>
              <a:srgbClr val="636363"/>
            </a:solidFill>
          </a:ln>
        </p:spPr>
        <p:style>
          <a:lnRef idx="1">
            <a:schemeClr val="accent1"/>
          </a:lnRef>
          <a:fillRef idx="0">
            <a:schemeClr val="accent1"/>
          </a:fillRef>
          <a:effectRef idx="0">
            <a:schemeClr val="accent1"/>
          </a:effectRef>
          <a:fontRef idx="minor">
            <a:schemeClr val="tx1"/>
          </a:fontRef>
        </p:style>
      </p:cxnSp>
      <p:sp>
        <p:nvSpPr>
          <p:cNvPr id="6" name="Rechteck 5"/>
          <p:cNvSpPr/>
          <p:nvPr/>
        </p:nvSpPr>
        <p:spPr>
          <a:xfrm>
            <a:off x="8460432" y="4172036"/>
            <a:ext cx="504056" cy="1086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50" name="Picture 2"/>
          <p:cNvPicPr>
            <a:picLocks noChangeAspect="1" noChangeArrowheads="1"/>
          </p:cNvPicPr>
          <p:nvPr/>
        </p:nvPicPr>
        <p:blipFill>
          <a:blip r:embed="rId4" cstate="print"/>
          <a:srcRect l="758" t="4275" r="65906"/>
          <a:stretch>
            <a:fillRect/>
          </a:stretch>
        </p:blipFill>
        <p:spPr bwMode="auto">
          <a:xfrm>
            <a:off x="5868144" y="2591031"/>
            <a:ext cx="3168352" cy="288526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normAutofit fontScale="90000"/>
          </a:bodyPr>
          <a:lstStyle/>
          <a:p>
            <a:r>
              <a:rPr lang="de-DE" altLang="de-DE" dirty="0" err="1">
                <a:solidFill>
                  <a:srgbClr val="00B050"/>
                </a:solidFill>
              </a:rPr>
              <a:t>B.Ed</a:t>
            </a:r>
            <a:r>
              <a:rPr lang="de-DE" altLang="de-DE" dirty="0">
                <a:solidFill>
                  <a:srgbClr val="00B050"/>
                </a:solidFill>
              </a:rPr>
              <a:t>. / </a:t>
            </a:r>
            <a:r>
              <a:rPr lang="de-DE" altLang="de-DE" dirty="0" err="1">
                <a:solidFill>
                  <a:srgbClr val="00B050"/>
                </a:solidFill>
              </a:rPr>
              <a:t>B.Sc</a:t>
            </a:r>
            <a:r>
              <a:rPr lang="de-DE" altLang="de-DE" dirty="0">
                <a:solidFill>
                  <a:srgbClr val="00B050"/>
                </a:solidFill>
              </a:rPr>
              <a:t>. </a:t>
            </a:r>
            <a:r>
              <a:rPr lang="de-DE" altLang="de-DE" dirty="0" err="1">
                <a:solidFill>
                  <a:srgbClr val="00B050"/>
                </a:solidFill>
              </a:rPr>
              <a:t>WiPäd</a:t>
            </a:r>
            <a:r>
              <a:rPr lang="de-DE" altLang="de-DE" dirty="0">
                <a:solidFill>
                  <a:srgbClr val="00B050"/>
                </a:solidFill>
              </a:rPr>
              <a:t> (neue PO)</a:t>
            </a:r>
            <a:r>
              <a:rPr lang="de-DE" altLang="de-DE" dirty="0"/>
              <a:t>:</a:t>
            </a:r>
            <a:br>
              <a:rPr lang="de-DE" altLang="de-DE" dirty="0"/>
            </a:br>
            <a:r>
              <a:rPr lang="de-DE" altLang="de-DE" b="1" dirty="0"/>
              <a:t>Programm für das 1. Semester</a:t>
            </a:r>
          </a:p>
        </p:txBody>
      </p:sp>
      <p:sp>
        <p:nvSpPr>
          <p:cNvPr id="4" name="Inhaltsplatzhalter 3"/>
          <p:cNvSpPr>
            <a:spLocks noGrp="1"/>
          </p:cNvSpPr>
          <p:nvPr>
            <p:ph idx="1"/>
          </p:nvPr>
        </p:nvSpPr>
        <p:spPr>
          <a:solidFill>
            <a:srgbClr val="CCFFCC"/>
          </a:solidFill>
          <a:ln>
            <a:solidFill>
              <a:srgbClr val="00B050"/>
            </a:solidFill>
          </a:ln>
        </p:spPr>
        <p:txBody>
          <a:bodyPr>
            <a:normAutofit/>
          </a:bodyPr>
          <a:lstStyle/>
          <a:p>
            <a:pPr>
              <a:spcBef>
                <a:spcPts val="0"/>
              </a:spcBef>
              <a:buNone/>
            </a:pPr>
            <a:endParaRPr lang="de-DE" sz="800" b="1" dirty="0">
              <a:solidFill>
                <a:schemeClr val="accent2"/>
              </a:solidFill>
            </a:endParaRPr>
          </a:p>
          <a:p>
            <a:pPr>
              <a:spcBef>
                <a:spcPts val="0"/>
              </a:spcBef>
              <a:buNone/>
            </a:pPr>
            <a:r>
              <a:rPr lang="de-DE" sz="2600" b="1" dirty="0">
                <a:solidFill>
                  <a:srgbClr val="00B050"/>
                </a:solidFill>
              </a:rPr>
              <a:t>Modul „Das Fach im Überblick“</a:t>
            </a:r>
            <a:br>
              <a:rPr lang="de-DE" b="1" dirty="0">
                <a:solidFill>
                  <a:schemeClr val="accent2"/>
                </a:solidFill>
              </a:rPr>
            </a:br>
            <a:endParaRPr lang="de-DE" sz="1200" b="1" dirty="0">
              <a:solidFill>
                <a:schemeClr val="accent2"/>
              </a:solidFill>
            </a:endParaRPr>
          </a:p>
          <a:p>
            <a:r>
              <a:rPr lang="de-DE" sz="2000" b="1" dirty="0"/>
              <a:t>VKUW</a:t>
            </a:r>
            <a:r>
              <a:rPr lang="de-DE" sz="2000" dirty="0"/>
              <a:t> – V:  </a:t>
            </a:r>
            <a:r>
              <a:rPr lang="de-DE" sz="2000" b="1" dirty="0"/>
              <a:t>Kulturwissenschaft</a:t>
            </a:r>
            <a:br>
              <a:rPr lang="de-DE" sz="2000" b="1" dirty="0"/>
            </a:br>
            <a:r>
              <a:rPr lang="de-DE" sz="2000" dirty="0"/>
              <a:t>(2 SWS, 2 LP; Pflicht) </a:t>
            </a:r>
            <a:br>
              <a:rPr lang="de-DE" sz="2000" dirty="0"/>
            </a:br>
            <a:endParaRPr lang="de-DE" sz="2000" dirty="0"/>
          </a:p>
          <a:p>
            <a:r>
              <a:rPr lang="de-DE" sz="2000" b="1" dirty="0"/>
              <a:t>VGRO/UGRO </a:t>
            </a:r>
            <a:r>
              <a:rPr lang="de-DE" sz="2000" dirty="0"/>
              <a:t>–</a:t>
            </a:r>
            <a:r>
              <a:rPr lang="de-DE" sz="2000" b="1" dirty="0"/>
              <a:t> </a:t>
            </a:r>
            <a:r>
              <a:rPr lang="de-DE" sz="2000" dirty="0"/>
              <a:t>V/Ü: </a:t>
            </a:r>
            <a:r>
              <a:rPr lang="de-DE" sz="2000" b="1" dirty="0"/>
              <a:t>Grammatik und Orthographie</a:t>
            </a:r>
            <a:br>
              <a:rPr lang="de-DE" sz="2000" b="1" dirty="0"/>
            </a:br>
            <a:r>
              <a:rPr lang="de-DE" sz="2000" dirty="0"/>
              <a:t>(2 SWS, 1 LP; Pflicht) </a:t>
            </a:r>
            <a:br>
              <a:rPr lang="de-DE" sz="2000" dirty="0"/>
            </a:br>
            <a:endParaRPr lang="de-DE" sz="2000" dirty="0"/>
          </a:p>
          <a:p>
            <a:r>
              <a:rPr lang="de-DE" sz="2000" b="1" dirty="0"/>
              <a:t>VFDD</a:t>
            </a:r>
            <a:r>
              <a:rPr lang="de-DE" sz="2000" dirty="0"/>
              <a:t> – V: </a:t>
            </a:r>
            <a:r>
              <a:rPr lang="de-DE" sz="2000" b="1" dirty="0"/>
              <a:t>Das Fach Deutsch und seine Didaktik</a:t>
            </a:r>
            <a:r>
              <a:rPr lang="de-DE" sz="2000" dirty="0"/>
              <a:t> </a:t>
            </a:r>
            <a:br>
              <a:rPr lang="de-DE" sz="2000" dirty="0"/>
            </a:br>
            <a:r>
              <a:rPr lang="de-DE" sz="2000" dirty="0"/>
              <a:t>(2 SWS, 2 LP; Pflicht)</a:t>
            </a:r>
          </a:p>
          <a:p>
            <a:pPr>
              <a:buNone/>
            </a:pPr>
            <a:r>
              <a:rPr lang="de-DE" sz="2000" b="1" dirty="0"/>
              <a:t>	</a:t>
            </a:r>
          </a:p>
          <a:p>
            <a:pPr>
              <a:buNone/>
            </a:pPr>
            <a:r>
              <a:rPr lang="de-DE" sz="2000" b="1" u="sng" dirty="0"/>
              <a:t>Modulprüfung</a:t>
            </a:r>
            <a:r>
              <a:rPr lang="de-DE" sz="2000" b="1" dirty="0"/>
              <a:t>: </a:t>
            </a:r>
            <a:r>
              <a:rPr lang="de-DE" sz="2000" dirty="0"/>
              <a:t>Klausur (60 Min.) in </a:t>
            </a:r>
            <a:r>
              <a:rPr lang="de-DE" sz="2000" dirty="0" err="1"/>
              <a:t>VGRO</a:t>
            </a:r>
            <a:r>
              <a:rPr lang="de-DE" sz="2000" dirty="0"/>
              <a:t>/</a:t>
            </a:r>
            <a:r>
              <a:rPr lang="de-DE" sz="2000" dirty="0" err="1"/>
              <a:t>UGRO</a:t>
            </a:r>
            <a:r>
              <a:rPr lang="de-DE" sz="2000" dirty="0"/>
              <a:t> (2 LP, </a:t>
            </a:r>
            <a:r>
              <a:rPr lang="de-DE" sz="2000" dirty="0" err="1"/>
              <a:t>unbenotet</a:t>
            </a:r>
            <a:r>
              <a:rPr lang="de-DE" sz="2000" dirty="0"/>
              <a:t>)</a:t>
            </a:r>
          </a:p>
          <a:p>
            <a:pPr>
              <a:buNone/>
            </a:pPr>
            <a:endParaRPr lang="de-DE" sz="2000" b="1" dirty="0"/>
          </a:p>
          <a:p>
            <a:pPr>
              <a:buNone/>
            </a:pPr>
            <a:endParaRPr lang="de-DE" b="1" dirty="0"/>
          </a:p>
        </p:txBody>
      </p:sp>
    </p:spTree>
    <p:extLst>
      <p:ext uri="{BB962C8B-B14F-4D97-AF65-F5344CB8AC3E}">
        <p14:creationId xmlns:p14="http://schemas.microsoft.com/office/powerpoint/2010/main" val="372760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altLang="de-DE" dirty="0" err="1">
                <a:solidFill>
                  <a:srgbClr val="00B050"/>
                </a:solidFill>
              </a:rPr>
              <a:t>B.Ed</a:t>
            </a:r>
            <a:r>
              <a:rPr lang="de-DE" altLang="de-DE" dirty="0">
                <a:solidFill>
                  <a:srgbClr val="00B050"/>
                </a:solidFill>
              </a:rPr>
              <a:t>. / </a:t>
            </a:r>
            <a:r>
              <a:rPr lang="de-DE" altLang="de-DE" dirty="0" err="1">
                <a:solidFill>
                  <a:srgbClr val="00B050"/>
                </a:solidFill>
              </a:rPr>
              <a:t>B.Sc</a:t>
            </a:r>
            <a:r>
              <a:rPr lang="de-DE" altLang="de-DE" dirty="0">
                <a:solidFill>
                  <a:srgbClr val="00B050"/>
                </a:solidFill>
              </a:rPr>
              <a:t>. </a:t>
            </a:r>
            <a:r>
              <a:rPr lang="de-DE" altLang="de-DE" dirty="0" err="1">
                <a:solidFill>
                  <a:srgbClr val="00B050"/>
                </a:solidFill>
              </a:rPr>
              <a:t>WiPäd</a:t>
            </a:r>
            <a:r>
              <a:rPr lang="de-DE" altLang="de-DE" dirty="0">
                <a:solidFill>
                  <a:srgbClr val="00B050"/>
                </a:solidFill>
              </a:rPr>
              <a:t> (neue PO)</a:t>
            </a:r>
            <a:br>
              <a:rPr lang="de-DE" altLang="de-DE" dirty="0"/>
            </a:br>
            <a:r>
              <a:rPr lang="de-DE" altLang="de-DE" b="1" dirty="0"/>
              <a:t>Programm für das 1. Semester</a:t>
            </a:r>
            <a:endParaRPr lang="de-DE" b="1" dirty="0"/>
          </a:p>
        </p:txBody>
      </p:sp>
      <p:sp>
        <p:nvSpPr>
          <p:cNvPr id="3" name="Inhaltsplatzhalter 2"/>
          <p:cNvSpPr>
            <a:spLocks noGrp="1"/>
          </p:cNvSpPr>
          <p:nvPr>
            <p:ph idx="1"/>
          </p:nvPr>
        </p:nvSpPr>
        <p:spPr>
          <a:xfrm>
            <a:off x="457200" y="2348880"/>
            <a:ext cx="8435280" cy="4225656"/>
          </a:xfrm>
          <a:solidFill>
            <a:srgbClr val="CCFFCC"/>
          </a:solidFill>
          <a:ln>
            <a:solidFill>
              <a:srgbClr val="00B050"/>
            </a:solidFill>
          </a:ln>
        </p:spPr>
        <p:txBody>
          <a:bodyPr>
            <a:normAutofit fontScale="85000" lnSpcReduction="20000"/>
          </a:bodyPr>
          <a:lstStyle/>
          <a:p>
            <a:pPr>
              <a:spcBef>
                <a:spcPts val="0"/>
              </a:spcBef>
              <a:buNone/>
            </a:pPr>
            <a:endParaRPr lang="de-DE" sz="1300" b="1" dirty="0">
              <a:solidFill>
                <a:schemeClr val="accent2"/>
              </a:solidFill>
            </a:endParaRPr>
          </a:p>
          <a:p>
            <a:pPr>
              <a:buNone/>
            </a:pPr>
            <a:r>
              <a:rPr lang="de-DE" sz="3100" b="1" dirty="0">
                <a:solidFill>
                  <a:srgbClr val="00B050"/>
                </a:solidFill>
              </a:rPr>
              <a:t>Modul „Grundlagen Literaturwissenschaft“</a:t>
            </a:r>
          </a:p>
          <a:p>
            <a:pPr>
              <a:buNone/>
            </a:pPr>
            <a:endParaRPr lang="de-DE" sz="1200" b="1" dirty="0"/>
          </a:p>
          <a:p>
            <a:r>
              <a:rPr lang="de-DE" sz="2000" b="1" dirty="0" err="1"/>
              <a:t>GADL</a:t>
            </a:r>
            <a:r>
              <a:rPr lang="de-DE" sz="2000" b="1" dirty="0"/>
              <a:t>-PS</a:t>
            </a:r>
            <a:r>
              <a:rPr lang="de-DE" sz="2000" dirty="0"/>
              <a:t> – PS: </a:t>
            </a:r>
            <a:r>
              <a:rPr lang="de-DE" sz="2000" b="1" dirty="0"/>
              <a:t>Grundlagen Ältere deutsche Literatur </a:t>
            </a:r>
            <a:br>
              <a:rPr lang="de-DE" sz="2000" b="1" dirty="0"/>
            </a:br>
            <a:r>
              <a:rPr lang="de-DE" sz="2000" dirty="0"/>
              <a:t>(2 </a:t>
            </a:r>
            <a:r>
              <a:rPr lang="de-DE" sz="2000" dirty="0" err="1"/>
              <a:t>SWS</a:t>
            </a:r>
            <a:r>
              <a:rPr lang="de-DE" sz="2000" dirty="0"/>
              <a:t>, 2 LP; Pflicht)</a:t>
            </a:r>
            <a:br>
              <a:rPr lang="de-DE" sz="2000" dirty="0"/>
            </a:br>
            <a:endParaRPr lang="de-DE" sz="800" dirty="0"/>
          </a:p>
          <a:p>
            <a:r>
              <a:rPr lang="de-DE" sz="2000" b="1" dirty="0"/>
              <a:t>GADL-V</a:t>
            </a:r>
            <a:r>
              <a:rPr lang="de-DE" sz="2000" dirty="0"/>
              <a:t> – V: </a:t>
            </a:r>
            <a:r>
              <a:rPr lang="de-DE" sz="2000" b="1" dirty="0"/>
              <a:t>Grundlagen Ältere deutsche Literatur </a:t>
            </a:r>
            <a:br>
              <a:rPr lang="de-DE" sz="2000" b="1" dirty="0"/>
            </a:br>
            <a:r>
              <a:rPr lang="de-DE" sz="2000" dirty="0"/>
              <a:t>(1 SWS, 1 LP; Pflicht)</a:t>
            </a:r>
          </a:p>
          <a:p>
            <a:endParaRPr lang="de-DE" sz="1100" dirty="0"/>
          </a:p>
          <a:p>
            <a:pPr>
              <a:buNone/>
            </a:pPr>
            <a:r>
              <a:rPr lang="de-DE" sz="2000" b="1" dirty="0"/>
              <a:t>	</a:t>
            </a:r>
            <a:r>
              <a:rPr lang="de-DE" sz="2000" b="1" u="sng" dirty="0"/>
              <a:t>Modulteilprüfung</a:t>
            </a:r>
            <a:r>
              <a:rPr lang="de-DE" sz="2000" dirty="0"/>
              <a:t>: 	Klausur (60 Min.) über </a:t>
            </a:r>
            <a:r>
              <a:rPr lang="de-DE" sz="2000" dirty="0" err="1"/>
              <a:t>GADL</a:t>
            </a:r>
            <a:r>
              <a:rPr lang="de-DE" sz="2000" dirty="0"/>
              <a:t> + </a:t>
            </a:r>
            <a:r>
              <a:rPr lang="de-DE" sz="2000" dirty="0" err="1"/>
              <a:t>GADL</a:t>
            </a:r>
            <a:r>
              <a:rPr lang="de-DE" sz="2000" dirty="0"/>
              <a:t>-V (2 LP, benotet)</a:t>
            </a:r>
          </a:p>
          <a:p>
            <a:pPr>
              <a:buNone/>
            </a:pPr>
            <a:br>
              <a:rPr lang="de-DE" sz="2000" dirty="0"/>
            </a:br>
            <a:endParaRPr lang="de-DE" sz="800" dirty="0"/>
          </a:p>
          <a:p>
            <a:r>
              <a:rPr lang="de-DE" sz="2000" b="1" dirty="0" err="1"/>
              <a:t>GNDL</a:t>
            </a:r>
            <a:r>
              <a:rPr lang="de-DE" sz="2000" b="1" dirty="0"/>
              <a:t>-PS</a:t>
            </a:r>
            <a:r>
              <a:rPr lang="de-DE" sz="2000" dirty="0"/>
              <a:t> – PS: </a:t>
            </a:r>
            <a:r>
              <a:rPr lang="de-DE" sz="2000" b="1" dirty="0"/>
              <a:t>Grundlagen Neuere deutsche Literatur </a:t>
            </a:r>
            <a:br>
              <a:rPr lang="de-DE" sz="2000" b="1" dirty="0"/>
            </a:br>
            <a:r>
              <a:rPr lang="de-DE" sz="2000" dirty="0"/>
              <a:t>(2 </a:t>
            </a:r>
            <a:r>
              <a:rPr lang="de-DE" sz="2000" dirty="0" err="1"/>
              <a:t>SWS</a:t>
            </a:r>
            <a:r>
              <a:rPr lang="de-DE" sz="2000" dirty="0"/>
              <a:t>, 2 LP; Pflicht)</a:t>
            </a:r>
            <a:br>
              <a:rPr lang="de-DE" sz="2000" dirty="0"/>
            </a:br>
            <a:endParaRPr lang="de-DE" sz="800" b="1" dirty="0"/>
          </a:p>
          <a:p>
            <a:r>
              <a:rPr lang="de-DE" sz="2000" b="1" dirty="0" err="1"/>
              <a:t>GNDL</a:t>
            </a:r>
            <a:r>
              <a:rPr lang="de-DE" sz="2000" b="1" dirty="0"/>
              <a:t>-V</a:t>
            </a:r>
            <a:r>
              <a:rPr lang="de-DE" sz="2000" dirty="0"/>
              <a:t> – V: </a:t>
            </a:r>
            <a:r>
              <a:rPr lang="de-DE" sz="2000" b="1" dirty="0"/>
              <a:t>Grundlagen Neuere deutsche Literatur</a:t>
            </a:r>
            <a:br>
              <a:rPr lang="de-DE" sz="2000" b="1" dirty="0"/>
            </a:br>
            <a:r>
              <a:rPr lang="de-DE" sz="2000" dirty="0"/>
              <a:t>(1 </a:t>
            </a:r>
            <a:r>
              <a:rPr lang="de-DE" sz="2000" dirty="0" err="1"/>
              <a:t>SWS</a:t>
            </a:r>
            <a:r>
              <a:rPr lang="de-DE" sz="2000" dirty="0"/>
              <a:t>, 1 LP; Pflicht)</a:t>
            </a:r>
          </a:p>
          <a:p>
            <a:endParaRPr lang="de-DE" sz="1100" b="1" dirty="0">
              <a:solidFill>
                <a:schemeClr val="accent3"/>
              </a:solidFill>
            </a:endParaRPr>
          </a:p>
          <a:p>
            <a:pPr>
              <a:buNone/>
            </a:pPr>
            <a:r>
              <a:rPr lang="de-DE" sz="2000" b="1" dirty="0"/>
              <a:t>	</a:t>
            </a:r>
            <a:r>
              <a:rPr lang="de-DE" sz="2000" b="1" u="sng" dirty="0"/>
              <a:t>Modulteilprüfung</a:t>
            </a:r>
            <a:r>
              <a:rPr lang="de-DE" sz="2000" dirty="0"/>
              <a:t>:	Klausur (60 Min.) über </a:t>
            </a:r>
            <a:r>
              <a:rPr lang="de-DE" sz="2000" dirty="0" err="1"/>
              <a:t>GNDL</a:t>
            </a:r>
            <a:r>
              <a:rPr lang="de-DE" sz="2000" dirty="0"/>
              <a:t> + </a:t>
            </a:r>
            <a:r>
              <a:rPr lang="de-DE" sz="2000" dirty="0" err="1"/>
              <a:t>GNDL</a:t>
            </a:r>
            <a:r>
              <a:rPr lang="de-DE" sz="2000" dirty="0"/>
              <a:t>-V (2 LP, benotet)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Themen der heutigen Einführung</a:t>
            </a:r>
          </a:p>
        </p:txBody>
      </p:sp>
      <p:sp>
        <p:nvSpPr>
          <p:cNvPr id="3" name="Inhaltsplatzhalter 2"/>
          <p:cNvSpPr>
            <a:spLocks noGrp="1"/>
          </p:cNvSpPr>
          <p:nvPr>
            <p:ph idx="1"/>
          </p:nvPr>
        </p:nvSpPr>
        <p:spPr/>
        <p:txBody>
          <a:bodyPr>
            <a:normAutofit/>
          </a:bodyPr>
          <a:lstStyle/>
          <a:p>
            <a:pPr marL="514350" indent="-514350">
              <a:buFont typeface="+mj-lt"/>
              <a:buAutoNum type="arabicPeriod"/>
            </a:pPr>
            <a:r>
              <a:rPr lang="de-DE" dirty="0"/>
              <a:t>Infos zum Fach </a:t>
            </a:r>
            <a:r>
              <a:rPr lang="de-DE" b="1" dirty="0"/>
              <a:t>Germanistik / Deutsch</a:t>
            </a:r>
            <a:br>
              <a:rPr lang="de-DE" dirty="0"/>
            </a:br>
            <a:endParaRPr lang="de-DE" dirty="0"/>
          </a:p>
          <a:p>
            <a:pPr marL="514350" indent="-514350">
              <a:buFont typeface="+mj-lt"/>
              <a:buAutoNum type="arabicPeriod"/>
            </a:pPr>
            <a:r>
              <a:rPr lang="de-DE" dirty="0"/>
              <a:t>Die </a:t>
            </a:r>
            <a:r>
              <a:rPr lang="de-DE" b="1" dirty="0"/>
              <a:t>Fachschaft Germanistik </a:t>
            </a:r>
            <a:r>
              <a:rPr lang="de-DE" dirty="0"/>
              <a:t>stellt sich vor</a:t>
            </a:r>
            <a:br>
              <a:rPr lang="de-DE" dirty="0"/>
            </a:br>
            <a:r>
              <a:rPr lang="de-DE" dirty="0">
                <a:solidFill>
                  <a:schemeClr val="accent2"/>
                </a:solidFill>
              </a:rPr>
              <a:t>Instagram: </a:t>
            </a:r>
            <a:r>
              <a:rPr lang="de-DE" dirty="0" err="1">
                <a:solidFill>
                  <a:schemeClr val="accent2"/>
                </a:solidFill>
              </a:rPr>
              <a:t>fachschaft_germanistik_mainz</a:t>
            </a:r>
            <a:r>
              <a:rPr lang="de-DE" dirty="0">
                <a:solidFill>
                  <a:schemeClr val="accent2"/>
                </a:solidFill>
              </a:rPr>
              <a:t> </a:t>
            </a:r>
          </a:p>
          <a:p>
            <a:pPr marL="0" indent="0">
              <a:buNone/>
            </a:pPr>
            <a:br>
              <a:rPr lang="de-DE" dirty="0"/>
            </a:br>
            <a:endParaRPr lang="de-DE" dirty="0"/>
          </a:p>
        </p:txBody>
      </p:sp>
      <p:sp>
        <p:nvSpPr>
          <p:cNvPr id="4" name="Rechteck 3">
            <a:extLst>
              <a:ext uri="{FF2B5EF4-FFF2-40B4-BE49-F238E27FC236}">
                <a16:creationId xmlns:a16="http://schemas.microsoft.com/office/drawing/2014/main" id="{533E2DB9-FED2-E352-875D-68058F17872C}"/>
              </a:ext>
            </a:extLst>
          </p:cNvPr>
          <p:cNvSpPr/>
          <p:nvPr/>
        </p:nvSpPr>
        <p:spPr>
          <a:xfrm>
            <a:off x="144448" y="4648200"/>
            <a:ext cx="8856984" cy="1926335"/>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14350" indent="-514350">
              <a:buNone/>
            </a:pPr>
            <a:r>
              <a:rPr lang="de-DE" sz="2400" dirty="0">
                <a:solidFill>
                  <a:schemeClr val="tx1"/>
                </a:solidFill>
                <a:latin typeface="+mj-lt"/>
              </a:rPr>
              <a:t>Info-Veranstaltungen für Erstis zum </a:t>
            </a:r>
            <a:r>
              <a:rPr lang="de-DE" sz="2400" b="1" dirty="0">
                <a:solidFill>
                  <a:schemeClr val="tx1"/>
                </a:solidFill>
                <a:latin typeface="+mj-lt"/>
              </a:rPr>
              <a:t>Webportal JOGU-StINe</a:t>
            </a:r>
          </a:p>
          <a:p>
            <a:pPr lvl="1"/>
            <a:r>
              <a:rPr lang="de-DE" sz="2400" dirty="0">
                <a:solidFill>
                  <a:schemeClr val="tx1"/>
                </a:solidFill>
                <a:latin typeface="+mj-lt"/>
              </a:rPr>
              <a:t>Di, 09. April 2024, 11:00-12:00 Uhr, Hörsaal N1 (Muschel)</a:t>
            </a:r>
          </a:p>
          <a:p>
            <a:pPr lvl="1"/>
            <a:r>
              <a:rPr lang="de-DE" sz="2400" dirty="0">
                <a:solidFill>
                  <a:schemeClr val="tx1"/>
                </a:solidFill>
                <a:latin typeface="+mj-lt"/>
              </a:rPr>
              <a:t>Di, 09. April 2024, 16:00-17:00 Uhr, Hörsaal N1 (Muschel) </a:t>
            </a:r>
          </a:p>
          <a:p>
            <a:pPr marL="109728" indent="0">
              <a:buNone/>
            </a:pPr>
            <a:endParaRPr lang="de-DE" dirty="0">
              <a:solidFill>
                <a:schemeClr val="tx1"/>
              </a:solidFill>
              <a:latin typeface="+mj-lt"/>
              <a:hlinkClick r:id="rId2">
                <a:extLst>
                  <a:ext uri="{A12FA001-AC4F-418D-AE19-62706E023703}">
                    <ahyp:hlinkClr xmlns:ahyp="http://schemas.microsoft.com/office/drawing/2018/hyperlinkcolor" val="tx"/>
                  </a:ext>
                </a:extLst>
              </a:hlinkClick>
            </a:endParaRPr>
          </a:p>
          <a:p>
            <a:pPr indent="0">
              <a:buNone/>
            </a:pPr>
            <a:r>
              <a:rPr lang="de-DE" dirty="0">
                <a:solidFill>
                  <a:srgbClr val="C00000"/>
                </a:solidFill>
                <a:latin typeface="+mj-lt"/>
                <a:hlinkClick r:id="rId2">
                  <a:extLst>
                    <a:ext uri="{A12FA001-AC4F-418D-AE19-62706E023703}">
                      <ahyp:hlinkClr xmlns:ahyp="http://schemas.microsoft.com/office/drawing/2018/hyperlinkcolor" val="tx"/>
                    </a:ext>
                  </a:extLst>
                </a:hlinkClick>
              </a:rPr>
              <a:t>https://www.studium.uni-mainz.de/studienstart/efw-faecheruebergreifend/#jogu-stine</a:t>
            </a:r>
            <a:endParaRPr lang="de-DE" dirty="0">
              <a:solidFill>
                <a:schemeClr val="tx1"/>
              </a:solidFill>
              <a:latin typeface="+mj-lt"/>
            </a:endParaRPr>
          </a:p>
        </p:txBody>
      </p:sp>
    </p:spTree>
    <p:extLst>
      <p:ext uri="{BB962C8B-B14F-4D97-AF65-F5344CB8AC3E}">
        <p14:creationId xmlns:p14="http://schemas.microsoft.com/office/powerpoint/2010/main" val="313933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normAutofit fontScale="90000"/>
          </a:bodyPr>
          <a:lstStyle/>
          <a:p>
            <a:r>
              <a:rPr lang="de-DE" altLang="de-DE" dirty="0" err="1">
                <a:solidFill>
                  <a:srgbClr val="002060"/>
                </a:solidFill>
              </a:rPr>
              <a:t>B.A.</a:t>
            </a:r>
            <a:r>
              <a:rPr lang="de-DE" altLang="de-DE" dirty="0">
                <a:solidFill>
                  <a:srgbClr val="002060"/>
                </a:solidFill>
              </a:rPr>
              <a:t> Kernfach</a:t>
            </a:r>
            <a:r>
              <a:rPr lang="de-DE" altLang="de-DE" dirty="0"/>
              <a:t>:</a:t>
            </a:r>
            <a:br>
              <a:rPr lang="de-DE" altLang="de-DE" dirty="0"/>
            </a:br>
            <a:r>
              <a:rPr lang="de-DE" altLang="de-DE" b="1" dirty="0"/>
              <a:t>Programm für das 1. Semester</a:t>
            </a:r>
          </a:p>
        </p:txBody>
      </p:sp>
      <p:sp>
        <p:nvSpPr>
          <p:cNvPr id="4" name="Inhaltsplatzhalter 3"/>
          <p:cNvSpPr>
            <a:spLocks noGrp="1"/>
          </p:cNvSpPr>
          <p:nvPr>
            <p:ph idx="1"/>
          </p:nvPr>
        </p:nvSpPr>
        <p:spPr>
          <a:xfrm>
            <a:off x="457200" y="2348880"/>
            <a:ext cx="8229600" cy="4225656"/>
          </a:xfrm>
          <a:solidFill>
            <a:srgbClr val="CCECFF"/>
          </a:solidFill>
          <a:ln>
            <a:solidFill>
              <a:srgbClr val="002060"/>
            </a:solidFill>
          </a:ln>
        </p:spPr>
        <p:txBody>
          <a:bodyPr>
            <a:normAutofit lnSpcReduction="10000"/>
          </a:bodyPr>
          <a:lstStyle/>
          <a:p>
            <a:pPr>
              <a:buNone/>
            </a:pPr>
            <a:endParaRPr lang="de-DE" sz="1300" b="1" dirty="0">
              <a:solidFill>
                <a:schemeClr val="accent2"/>
              </a:solidFill>
            </a:endParaRPr>
          </a:p>
          <a:p>
            <a:pPr>
              <a:buNone/>
            </a:pPr>
            <a:r>
              <a:rPr lang="de-DE" sz="2600" b="1" dirty="0">
                <a:solidFill>
                  <a:srgbClr val="0070C0"/>
                </a:solidFill>
              </a:rPr>
              <a:t>Modul „Das Fach im Überblick“</a:t>
            </a:r>
            <a:br>
              <a:rPr lang="de-DE" b="1" dirty="0">
                <a:solidFill>
                  <a:srgbClr val="0070C0"/>
                </a:solidFill>
              </a:rPr>
            </a:br>
            <a:endParaRPr lang="de-DE" sz="1200" b="1" dirty="0">
              <a:solidFill>
                <a:srgbClr val="0070C0"/>
              </a:solidFill>
            </a:endParaRPr>
          </a:p>
          <a:p>
            <a:r>
              <a:rPr lang="de-DE" sz="2000" b="1" dirty="0" err="1"/>
              <a:t>VKUW</a:t>
            </a:r>
            <a:r>
              <a:rPr lang="de-DE" sz="2000" dirty="0"/>
              <a:t>  - V:  </a:t>
            </a:r>
            <a:r>
              <a:rPr lang="de-DE" sz="2000" b="1" dirty="0"/>
              <a:t>Vorlesung Kulturwissenschaft</a:t>
            </a:r>
            <a:br>
              <a:rPr lang="de-DE" sz="2000" b="1" dirty="0"/>
            </a:br>
            <a:r>
              <a:rPr lang="de-DE" sz="2000" dirty="0"/>
              <a:t>(2 </a:t>
            </a:r>
            <a:r>
              <a:rPr lang="de-DE" sz="2000" dirty="0" err="1"/>
              <a:t>SWS</a:t>
            </a:r>
            <a:r>
              <a:rPr lang="de-DE" sz="2000" dirty="0"/>
              <a:t>, 1 LP; Pflicht) </a:t>
            </a:r>
            <a:br>
              <a:rPr lang="de-DE" sz="2000" dirty="0"/>
            </a:br>
            <a:endParaRPr lang="de-DE" sz="2000" dirty="0"/>
          </a:p>
          <a:p>
            <a:r>
              <a:rPr lang="de-DE" sz="2000" b="1" dirty="0" err="1"/>
              <a:t>VLIN</a:t>
            </a:r>
            <a:r>
              <a:rPr lang="de-DE" sz="2000" dirty="0"/>
              <a:t> - V: </a:t>
            </a:r>
            <a:r>
              <a:rPr lang="de-DE" sz="2000" b="1" dirty="0"/>
              <a:t>Inhalte und Methoden der Sprachwissenschaft </a:t>
            </a:r>
            <a:br>
              <a:rPr lang="de-DE" sz="2000" b="1" dirty="0"/>
            </a:br>
            <a:r>
              <a:rPr lang="de-DE" sz="2000" dirty="0"/>
              <a:t>(2 </a:t>
            </a:r>
            <a:r>
              <a:rPr lang="de-DE" sz="2000" dirty="0" err="1"/>
              <a:t>SWS</a:t>
            </a:r>
            <a:r>
              <a:rPr lang="de-DE" sz="2000" dirty="0"/>
              <a:t>, 1 LP; Pflicht) </a:t>
            </a:r>
            <a:br>
              <a:rPr lang="de-DE" sz="2000" dirty="0"/>
            </a:br>
            <a:endParaRPr lang="de-DE" sz="2000" dirty="0"/>
          </a:p>
          <a:p>
            <a:r>
              <a:rPr lang="de-DE" sz="2000" b="1" dirty="0" err="1"/>
              <a:t>PROP</a:t>
            </a:r>
            <a:r>
              <a:rPr lang="de-DE" sz="2000" dirty="0"/>
              <a:t> - V: </a:t>
            </a:r>
            <a:r>
              <a:rPr lang="de-DE" sz="2000" b="1" dirty="0" err="1"/>
              <a:t>Propädeutikum</a:t>
            </a:r>
            <a:r>
              <a:rPr lang="de-DE" sz="2000" dirty="0"/>
              <a:t> (2 </a:t>
            </a:r>
            <a:r>
              <a:rPr lang="de-DE" sz="2000" dirty="0" err="1"/>
              <a:t>SWS</a:t>
            </a:r>
            <a:r>
              <a:rPr lang="de-DE" sz="2000" dirty="0"/>
              <a:t>, 1 LP; Pflicht) </a:t>
            </a:r>
            <a:r>
              <a:rPr lang="de-DE" sz="2000" dirty="0">
                <a:solidFill>
                  <a:schemeClr val="accent3"/>
                </a:solidFill>
              </a:rPr>
              <a:t>- </a:t>
            </a:r>
            <a:r>
              <a:rPr lang="de-DE" sz="2000" dirty="0">
                <a:solidFill>
                  <a:schemeClr val="accent2"/>
                </a:solidFill>
              </a:rPr>
              <a:t>wird nur im </a:t>
            </a:r>
            <a:r>
              <a:rPr lang="de-DE" sz="2000" dirty="0" err="1">
                <a:solidFill>
                  <a:schemeClr val="accent2"/>
                </a:solidFill>
              </a:rPr>
              <a:t>SoSe</a:t>
            </a:r>
            <a:r>
              <a:rPr lang="de-DE" sz="2000" dirty="0">
                <a:solidFill>
                  <a:schemeClr val="accent2"/>
                </a:solidFill>
              </a:rPr>
              <a:t> angeboten</a:t>
            </a:r>
            <a:r>
              <a:rPr lang="de-DE" sz="2000" dirty="0">
                <a:solidFill>
                  <a:schemeClr val="accent3"/>
                </a:solidFill>
              </a:rPr>
              <a:t> =&gt; im 1. oder 2. Semester zu besuchen!</a:t>
            </a:r>
          </a:p>
          <a:p>
            <a:endParaRPr lang="de-DE" sz="2000" dirty="0">
              <a:solidFill>
                <a:schemeClr val="accent3"/>
              </a:solidFill>
            </a:endParaRPr>
          </a:p>
          <a:p>
            <a:pPr>
              <a:buNone/>
            </a:pPr>
            <a:r>
              <a:rPr lang="de-DE" sz="2000" b="1" dirty="0"/>
              <a:t>	</a:t>
            </a:r>
            <a:r>
              <a:rPr lang="de-DE" sz="2000" b="1" u="sng" dirty="0"/>
              <a:t>Modulprüfung</a:t>
            </a:r>
            <a:r>
              <a:rPr lang="de-DE" sz="2000" b="1" dirty="0"/>
              <a:t>: 	</a:t>
            </a:r>
            <a:r>
              <a:rPr lang="de-DE" sz="2000" dirty="0"/>
              <a:t>Klausur (30 Min.) oder Hausaufgaben in </a:t>
            </a:r>
            <a:r>
              <a:rPr lang="de-DE" sz="2000" b="1" dirty="0" err="1"/>
              <a:t>VLIN</a:t>
            </a:r>
            <a:r>
              <a:rPr lang="de-DE" sz="2000" dirty="0"/>
              <a:t>  </a:t>
            </a:r>
            <a:br>
              <a:rPr lang="de-DE" sz="2000" dirty="0"/>
            </a:br>
            <a:r>
              <a:rPr lang="de-DE" sz="2000" dirty="0"/>
              <a:t>			(1 LP, </a:t>
            </a:r>
            <a:r>
              <a:rPr lang="de-DE" sz="2000" dirty="0" err="1"/>
              <a:t>unbenotet</a:t>
            </a:r>
            <a:r>
              <a:rPr lang="de-DE" sz="2000" dirty="0"/>
              <a:t>) </a:t>
            </a:r>
          </a:p>
          <a:p>
            <a:pPr>
              <a:buNone/>
            </a:pPr>
            <a:endParaRPr lang="de-DE" sz="2000" b="1" dirty="0"/>
          </a:p>
          <a:p>
            <a:pPr>
              <a:buNone/>
            </a:pPr>
            <a:endParaRPr lang="de-DE" b="1" dirty="0"/>
          </a:p>
        </p:txBody>
      </p:sp>
    </p:spTree>
    <p:extLst>
      <p:ext uri="{BB962C8B-B14F-4D97-AF65-F5344CB8AC3E}">
        <p14:creationId xmlns:p14="http://schemas.microsoft.com/office/powerpoint/2010/main" val="372760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altLang="de-DE" dirty="0" err="1">
                <a:solidFill>
                  <a:srgbClr val="002060"/>
                </a:solidFill>
              </a:rPr>
              <a:t>B.A.</a:t>
            </a:r>
            <a:r>
              <a:rPr lang="de-DE" altLang="de-DE" dirty="0">
                <a:solidFill>
                  <a:srgbClr val="002060"/>
                </a:solidFill>
              </a:rPr>
              <a:t> Kernfach + </a:t>
            </a:r>
            <a:r>
              <a:rPr lang="de-DE" altLang="de-DE" dirty="0" err="1">
                <a:solidFill>
                  <a:srgbClr val="002060"/>
                </a:solidFill>
              </a:rPr>
              <a:t>Beifach</a:t>
            </a:r>
            <a:r>
              <a:rPr lang="de-DE" altLang="de-DE" dirty="0"/>
              <a:t>:</a:t>
            </a:r>
            <a:br>
              <a:rPr lang="de-DE" altLang="de-DE" dirty="0"/>
            </a:br>
            <a:r>
              <a:rPr lang="de-DE" altLang="de-DE" b="1" dirty="0"/>
              <a:t>Programm für das 1. Semester</a:t>
            </a:r>
            <a:endParaRPr lang="de-DE" b="1" dirty="0"/>
          </a:p>
        </p:txBody>
      </p:sp>
      <p:sp>
        <p:nvSpPr>
          <p:cNvPr id="3" name="Inhaltsplatzhalter 2"/>
          <p:cNvSpPr>
            <a:spLocks noGrp="1"/>
          </p:cNvSpPr>
          <p:nvPr>
            <p:ph idx="1"/>
          </p:nvPr>
        </p:nvSpPr>
        <p:spPr>
          <a:xfrm>
            <a:off x="457200" y="2348880"/>
            <a:ext cx="8435280" cy="4225656"/>
          </a:xfrm>
          <a:solidFill>
            <a:srgbClr val="CCECFF"/>
          </a:solidFill>
          <a:ln>
            <a:solidFill>
              <a:srgbClr val="0070C0"/>
            </a:solidFill>
          </a:ln>
        </p:spPr>
        <p:txBody>
          <a:bodyPr>
            <a:normAutofit fontScale="92500" lnSpcReduction="20000"/>
          </a:bodyPr>
          <a:lstStyle/>
          <a:p>
            <a:pPr>
              <a:spcBef>
                <a:spcPts val="0"/>
              </a:spcBef>
              <a:buNone/>
            </a:pPr>
            <a:endParaRPr lang="de-DE" sz="1300" b="1" dirty="0">
              <a:solidFill>
                <a:schemeClr val="accent2"/>
              </a:solidFill>
            </a:endParaRPr>
          </a:p>
          <a:p>
            <a:pPr>
              <a:buNone/>
            </a:pPr>
            <a:r>
              <a:rPr lang="de-DE" b="1" dirty="0">
                <a:solidFill>
                  <a:srgbClr val="0070C0"/>
                </a:solidFill>
              </a:rPr>
              <a:t>Modul „Grundlagen Literaturwissenschaft“</a:t>
            </a:r>
          </a:p>
          <a:p>
            <a:pPr>
              <a:buNone/>
            </a:pPr>
            <a:endParaRPr lang="de-DE" sz="1200" b="1" dirty="0"/>
          </a:p>
          <a:p>
            <a:r>
              <a:rPr lang="de-DE" sz="2000" b="1" dirty="0" err="1"/>
              <a:t>GADL</a:t>
            </a:r>
            <a:r>
              <a:rPr lang="de-DE" sz="2000" b="1" dirty="0"/>
              <a:t>-PS</a:t>
            </a:r>
            <a:r>
              <a:rPr lang="de-DE" sz="2000" dirty="0"/>
              <a:t> – PS: </a:t>
            </a:r>
            <a:r>
              <a:rPr lang="de-DE" sz="2000" b="1" dirty="0"/>
              <a:t>Grundlagen Ältere deutsche Literatur </a:t>
            </a:r>
            <a:br>
              <a:rPr lang="de-DE" sz="2000" b="1" dirty="0"/>
            </a:br>
            <a:r>
              <a:rPr lang="de-DE" sz="2000" dirty="0"/>
              <a:t>(2 </a:t>
            </a:r>
            <a:r>
              <a:rPr lang="de-DE" sz="2000" dirty="0" err="1"/>
              <a:t>SWS</a:t>
            </a:r>
            <a:r>
              <a:rPr lang="de-DE" sz="2000" dirty="0"/>
              <a:t>, 2 LP; Pflicht)</a:t>
            </a:r>
            <a:br>
              <a:rPr lang="de-DE" sz="2000" dirty="0"/>
            </a:br>
            <a:endParaRPr lang="de-DE" sz="800" dirty="0"/>
          </a:p>
          <a:p>
            <a:r>
              <a:rPr lang="de-DE" sz="2000" b="1" dirty="0" err="1"/>
              <a:t>GADL</a:t>
            </a:r>
            <a:r>
              <a:rPr lang="de-DE" sz="2000" b="1" dirty="0"/>
              <a:t>-V</a:t>
            </a:r>
            <a:r>
              <a:rPr lang="de-DE" sz="2000" dirty="0"/>
              <a:t> – V: </a:t>
            </a:r>
            <a:r>
              <a:rPr lang="de-DE" sz="2000" b="1" dirty="0"/>
              <a:t>Grundlagen Ältere deutsche Literatur </a:t>
            </a:r>
            <a:br>
              <a:rPr lang="de-DE" sz="2000" b="1" dirty="0"/>
            </a:br>
            <a:r>
              <a:rPr lang="de-DE" sz="2000" dirty="0"/>
              <a:t>(1 </a:t>
            </a:r>
            <a:r>
              <a:rPr lang="de-DE" sz="2000" dirty="0" err="1"/>
              <a:t>SWS</a:t>
            </a:r>
            <a:r>
              <a:rPr lang="de-DE" sz="2000" dirty="0"/>
              <a:t>, 1 LP; Pflicht)</a:t>
            </a:r>
            <a:br>
              <a:rPr lang="de-DE" sz="2000" dirty="0"/>
            </a:br>
            <a:endParaRPr lang="de-DE" sz="800" dirty="0"/>
          </a:p>
          <a:p>
            <a:r>
              <a:rPr lang="de-DE" sz="2000" b="1" dirty="0" err="1"/>
              <a:t>GNDL</a:t>
            </a:r>
            <a:r>
              <a:rPr lang="de-DE" sz="2000" b="1" dirty="0"/>
              <a:t>-PS</a:t>
            </a:r>
            <a:r>
              <a:rPr lang="de-DE" sz="2000" dirty="0"/>
              <a:t> – PS: </a:t>
            </a:r>
            <a:r>
              <a:rPr lang="de-DE" sz="2000" b="1" dirty="0"/>
              <a:t>Grundlagen Neuere deutsche Literatur </a:t>
            </a:r>
            <a:br>
              <a:rPr lang="de-DE" sz="2000" b="1" dirty="0"/>
            </a:br>
            <a:r>
              <a:rPr lang="de-DE" sz="2000" dirty="0"/>
              <a:t>(2 </a:t>
            </a:r>
            <a:r>
              <a:rPr lang="de-DE" sz="2000" dirty="0" err="1"/>
              <a:t>SWS</a:t>
            </a:r>
            <a:r>
              <a:rPr lang="de-DE" sz="2000" dirty="0"/>
              <a:t>, 2 LP; Pflicht)</a:t>
            </a:r>
            <a:br>
              <a:rPr lang="de-DE" sz="2000" dirty="0"/>
            </a:br>
            <a:endParaRPr lang="de-DE" sz="800" b="1" dirty="0"/>
          </a:p>
          <a:p>
            <a:r>
              <a:rPr lang="de-DE" sz="2000" b="1" dirty="0" err="1"/>
              <a:t>GNDL</a:t>
            </a:r>
            <a:r>
              <a:rPr lang="de-DE" sz="2000" b="1" dirty="0"/>
              <a:t>-V</a:t>
            </a:r>
            <a:r>
              <a:rPr lang="de-DE" sz="2000" dirty="0"/>
              <a:t> – V: </a:t>
            </a:r>
            <a:r>
              <a:rPr lang="de-DE" sz="2000" b="1" dirty="0"/>
              <a:t>Grundlagen Neuere deutsche Literatur</a:t>
            </a:r>
            <a:br>
              <a:rPr lang="de-DE" sz="2000" b="1" dirty="0"/>
            </a:br>
            <a:r>
              <a:rPr lang="de-DE" sz="2000" dirty="0"/>
              <a:t>(1 </a:t>
            </a:r>
            <a:r>
              <a:rPr lang="de-DE" sz="2000" dirty="0" err="1"/>
              <a:t>SWS</a:t>
            </a:r>
            <a:r>
              <a:rPr lang="de-DE" sz="2000" dirty="0"/>
              <a:t>, 1 LP; Pflicht)</a:t>
            </a:r>
          </a:p>
          <a:p>
            <a:endParaRPr lang="de-DE" sz="2000" b="1" dirty="0">
              <a:solidFill>
                <a:schemeClr val="accent3"/>
              </a:solidFill>
            </a:endParaRPr>
          </a:p>
          <a:p>
            <a:pPr>
              <a:lnSpc>
                <a:spcPct val="110000"/>
              </a:lnSpc>
              <a:spcAft>
                <a:spcPts val="300"/>
              </a:spcAft>
              <a:buNone/>
            </a:pPr>
            <a:r>
              <a:rPr lang="de-DE" sz="2000" b="1" dirty="0"/>
              <a:t>	</a:t>
            </a:r>
            <a:r>
              <a:rPr lang="de-DE" sz="2000" b="1" u="sng" dirty="0"/>
              <a:t>Modulprüfung</a:t>
            </a:r>
            <a:r>
              <a:rPr lang="de-DE" sz="2000" dirty="0"/>
              <a:t>:	Klausur (90 Min. &gt; 2 x 60 Min.) über </a:t>
            </a:r>
            <a:r>
              <a:rPr lang="de-DE" sz="2000" dirty="0" err="1"/>
              <a:t>GADL</a:t>
            </a:r>
            <a:r>
              <a:rPr lang="de-DE" sz="2000" dirty="0"/>
              <a:t> und </a:t>
            </a:r>
            <a:br>
              <a:rPr lang="de-DE" sz="2000" dirty="0"/>
            </a:br>
            <a:r>
              <a:rPr lang="de-DE" sz="2000" dirty="0"/>
              <a:t>			</a:t>
            </a:r>
            <a:r>
              <a:rPr lang="de-DE" sz="2000" dirty="0" err="1"/>
              <a:t>GNDL</a:t>
            </a:r>
            <a:r>
              <a:rPr lang="de-DE" sz="2000" dirty="0"/>
              <a:t> (4 LP, benotet)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p:txBody>
          <a:bodyPr/>
          <a:lstStyle/>
          <a:p>
            <a:r>
              <a:rPr lang="de-DE" altLang="de-DE" dirty="0"/>
              <a:t>Wie und wann melde ich mich an?</a:t>
            </a:r>
          </a:p>
        </p:txBody>
      </p:sp>
      <p:sp>
        <p:nvSpPr>
          <p:cNvPr id="3" name="Inhaltsplatzhalter 2"/>
          <p:cNvSpPr>
            <a:spLocks noGrp="1"/>
          </p:cNvSpPr>
          <p:nvPr>
            <p:ph idx="1"/>
          </p:nvPr>
        </p:nvSpPr>
        <p:spPr>
          <a:noFill/>
        </p:spPr>
        <p:txBody>
          <a:bodyPr>
            <a:normAutofit/>
          </a:bodyPr>
          <a:lstStyle/>
          <a:p>
            <a:pPr>
              <a:defRPr/>
            </a:pPr>
            <a:r>
              <a:rPr lang="de-DE" sz="2400" b="1" dirty="0"/>
              <a:t>Anmeldung für die Lehrveranstaltungen in </a:t>
            </a:r>
          </a:p>
          <a:p>
            <a:pPr marL="400050" lvl="1" indent="0">
              <a:buFont typeface="Wingdings" pitchFamily="2" charset="2"/>
              <a:buNone/>
              <a:defRPr/>
            </a:pPr>
            <a:r>
              <a:rPr lang="de-DE" sz="2400" b="1" dirty="0">
                <a:solidFill>
                  <a:schemeClr val="tx1"/>
                </a:solidFill>
              </a:rPr>
              <a:t>JOGU-</a:t>
            </a:r>
            <a:r>
              <a:rPr lang="de-DE" sz="2400" b="1" dirty="0" err="1">
                <a:solidFill>
                  <a:schemeClr val="tx1"/>
                </a:solidFill>
              </a:rPr>
              <a:t>StINe</a:t>
            </a:r>
            <a:r>
              <a:rPr lang="de-DE" sz="2400" b="1" dirty="0">
                <a:solidFill>
                  <a:schemeClr val="tx1"/>
                </a:solidFill>
              </a:rPr>
              <a:t> (Studieninformationsnetz)</a:t>
            </a:r>
          </a:p>
          <a:p>
            <a:pPr marL="400050" lvl="1" indent="0">
              <a:buFont typeface="Wingdings" pitchFamily="2" charset="2"/>
              <a:buNone/>
              <a:defRPr/>
            </a:pPr>
            <a:r>
              <a:rPr lang="de-DE" sz="2400" u="sng" dirty="0" err="1">
                <a:hlinkClick r:id="rId2"/>
              </a:rPr>
              <a:t>https://jogustine.uni-mainz.de/</a:t>
            </a:r>
            <a:r>
              <a:rPr lang="de-DE" sz="2400" dirty="0"/>
              <a:t> </a:t>
            </a:r>
          </a:p>
          <a:p>
            <a:pPr marL="400050" lvl="1" indent="0">
              <a:buFont typeface="Wingdings" pitchFamily="2" charset="2"/>
              <a:buNone/>
              <a:defRPr/>
            </a:pPr>
            <a:endParaRPr lang="de-DE" sz="2400" u="sng" dirty="0">
              <a:solidFill>
                <a:schemeClr val="hlink"/>
              </a:solidFill>
            </a:endParaRPr>
          </a:p>
          <a:p>
            <a:pPr marL="400050" lvl="1" indent="0">
              <a:buFont typeface="Wingdings" pitchFamily="2" charset="2"/>
              <a:buNone/>
              <a:defRPr/>
            </a:pPr>
            <a:endParaRPr lang="de-DE" sz="1000" b="1" dirty="0">
              <a:solidFill>
                <a:schemeClr val="bg2"/>
              </a:solidFill>
            </a:endParaRPr>
          </a:p>
        </p:txBody>
      </p:sp>
      <p:pic>
        <p:nvPicPr>
          <p:cNvPr id="4" name="Grafik 3">
            <a:extLst>
              <a:ext uri="{FF2B5EF4-FFF2-40B4-BE49-F238E27FC236}">
                <a16:creationId xmlns:a16="http://schemas.microsoft.com/office/drawing/2014/main" id="{12C6F454-F5CF-9B61-8A61-973BC64D1343}"/>
              </a:ext>
            </a:extLst>
          </p:cNvPr>
          <p:cNvPicPr>
            <a:picLocks noChangeAspect="1"/>
          </p:cNvPicPr>
          <p:nvPr/>
        </p:nvPicPr>
        <p:blipFill>
          <a:blip r:embed="rId3"/>
          <a:stretch>
            <a:fillRect/>
          </a:stretch>
        </p:blipFill>
        <p:spPr>
          <a:xfrm>
            <a:off x="899592" y="3717032"/>
            <a:ext cx="7577136" cy="2304256"/>
          </a:xfrm>
          <a:prstGeom prst="rect">
            <a:avLst/>
          </a:prstGeom>
        </p:spPr>
      </p:pic>
      <p:sp>
        <p:nvSpPr>
          <p:cNvPr id="6" name="Ellipse 5"/>
          <p:cNvSpPr/>
          <p:nvPr/>
        </p:nvSpPr>
        <p:spPr>
          <a:xfrm>
            <a:off x="3707904" y="4941168"/>
            <a:ext cx="2592288" cy="57606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44016" y="6145559"/>
            <a:ext cx="8964488" cy="307777"/>
          </a:xfrm>
          <a:prstGeom prst="rect">
            <a:avLst/>
          </a:prstGeom>
        </p:spPr>
        <p:txBody>
          <a:bodyPr wrap="square">
            <a:spAutoFit/>
          </a:bodyPr>
          <a:lstStyle/>
          <a:p>
            <a:r>
              <a:rPr lang="de-DE" sz="1400" dirty="0">
                <a:solidFill>
                  <a:schemeClr val="accent2"/>
                </a:solidFill>
              </a:rPr>
              <a:t>https://info.jogustine.uni-mainz.de/studierende/informationsvideos/modul-veranstaltungsanmeldung/</a:t>
            </a:r>
          </a:p>
        </p:txBody>
      </p:sp>
      <p:pic>
        <p:nvPicPr>
          <p:cNvPr id="1026" name="Picture 2"/>
          <p:cNvPicPr>
            <a:picLocks noChangeAspect="1" noChangeArrowheads="1"/>
          </p:cNvPicPr>
          <p:nvPr/>
        </p:nvPicPr>
        <p:blipFill>
          <a:blip r:embed="rId2" cstate="print"/>
          <a:srcRect t="5241"/>
          <a:stretch>
            <a:fillRect/>
          </a:stretch>
        </p:blipFill>
        <p:spPr bwMode="auto">
          <a:xfrm>
            <a:off x="107504" y="764704"/>
            <a:ext cx="8914877" cy="5112568"/>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Achtung! Unterschied:</a:t>
            </a:r>
          </a:p>
        </p:txBody>
      </p:sp>
      <p:sp>
        <p:nvSpPr>
          <p:cNvPr id="3" name="Inhaltsplatzhalter 2"/>
          <p:cNvSpPr>
            <a:spLocks noGrp="1"/>
          </p:cNvSpPr>
          <p:nvPr>
            <p:ph idx="1"/>
          </p:nvPr>
        </p:nvSpPr>
        <p:spPr/>
        <p:txBody>
          <a:bodyPr>
            <a:normAutofit/>
          </a:bodyPr>
          <a:lstStyle/>
          <a:p>
            <a:pPr>
              <a:buNone/>
            </a:pPr>
            <a:r>
              <a:rPr lang="de-DE" b="1" dirty="0"/>
              <a:t>Lehrveranstaltungsanmeldung</a:t>
            </a:r>
            <a:br>
              <a:rPr lang="de-DE" dirty="0"/>
            </a:br>
            <a:r>
              <a:rPr lang="de-DE" dirty="0"/>
              <a:t>≠ </a:t>
            </a:r>
            <a:r>
              <a:rPr lang="de-DE" b="1" dirty="0"/>
              <a:t>Prüfungsanmeldung</a:t>
            </a:r>
          </a:p>
          <a:p>
            <a:pPr>
              <a:buNone/>
            </a:pPr>
            <a:endParaRPr lang="de-DE" sz="2400" dirty="0"/>
          </a:p>
          <a:p>
            <a:r>
              <a:rPr lang="de-DE" sz="2400" dirty="0"/>
              <a:t>Die Anmeldung zu den </a:t>
            </a:r>
            <a:r>
              <a:rPr lang="de-DE" sz="2400" b="1" u="sng" dirty="0"/>
              <a:t>Modulprüfungen</a:t>
            </a:r>
            <a:r>
              <a:rPr lang="de-DE" sz="2400" dirty="0"/>
              <a:t> erfolgt erst mehrere Wochen nach Vorlesungsbeginn. </a:t>
            </a:r>
            <a:br>
              <a:rPr lang="de-DE" sz="2400" dirty="0"/>
            </a:br>
            <a:r>
              <a:rPr lang="de-DE" sz="2400" b="1" dirty="0">
                <a:solidFill>
                  <a:schemeClr val="accent3"/>
                </a:solidFill>
              </a:rPr>
              <a:t>Bitte Aushänge beachten!</a:t>
            </a:r>
            <a:endParaRPr lang="de-DE" sz="2400" dirty="0">
              <a:solidFill>
                <a:schemeClr val="accent3"/>
              </a:solidFill>
            </a:endParaRPr>
          </a:p>
          <a:p>
            <a:r>
              <a:rPr lang="de-DE" sz="2400" dirty="0"/>
              <a:t>Die </a:t>
            </a:r>
            <a:r>
              <a:rPr lang="de-DE" sz="2400" b="1" u="sng" dirty="0"/>
              <a:t>Prüfungsanmeldephasen</a:t>
            </a:r>
            <a:r>
              <a:rPr lang="de-DE" sz="2400" dirty="0"/>
              <a:t> sind </a:t>
            </a:r>
            <a:r>
              <a:rPr lang="de-DE" sz="2400" b="1" u="sng" dirty="0"/>
              <a:t>verbindlich</a:t>
            </a:r>
            <a:r>
              <a:rPr lang="de-DE" sz="2400" dirty="0"/>
              <a:t>: Wenn Sie sich innerhalb der Phase nicht anmelden, können Sie an den Prüfungen nicht teilnehmen. (Trotzdem erbrachte Prüfungsleistungen sind ungültig.)</a:t>
            </a:r>
          </a:p>
          <a:p>
            <a:pPr>
              <a:buNone/>
            </a:pPr>
            <a:endParaRPr lang="de-DE"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3"/>
          <p:cNvSpPr>
            <a:spLocks noGrp="1"/>
          </p:cNvSpPr>
          <p:nvPr>
            <p:ph type="title"/>
          </p:nvPr>
        </p:nvSpPr>
        <p:spPr/>
        <p:txBody>
          <a:bodyPr/>
          <a:lstStyle/>
          <a:p>
            <a:r>
              <a:rPr lang="de-DE" altLang="de-DE" dirty="0"/>
              <a:t>Helfer in der Not</a:t>
            </a:r>
          </a:p>
        </p:txBody>
      </p:sp>
      <p:sp>
        <p:nvSpPr>
          <p:cNvPr id="3" name="Textplatzhalter 2"/>
          <p:cNvSpPr>
            <a:spLocks noGrp="1"/>
          </p:cNvSpPr>
          <p:nvPr>
            <p:ph type="body" idx="1"/>
          </p:nvPr>
        </p:nvSpPr>
        <p:spPr>
          <a:xfrm>
            <a:off x="722313" y="3356992"/>
            <a:ext cx="7772400" cy="1509712"/>
          </a:xfrm>
        </p:spPr>
        <p:txBody>
          <a:bodyPr/>
          <a:lstStyle/>
          <a:p>
            <a:r>
              <a:rPr lang="de-DE" dirty="0">
                <a:solidFill>
                  <a:schemeClr val="tx1"/>
                </a:solidFill>
              </a:rPr>
              <a:t>Wo gibt es weitere Informationen?</a:t>
            </a:r>
          </a:p>
        </p:txBody>
      </p:sp>
      <p:pic>
        <p:nvPicPr>
          <p:cNvPr id="5122" name="Picture 2" descr="C:\Users\Sabine\AppData\Local\Microsoft\Windows\Temporary Internet Files\Content.Outlook\IT32ZK2A\006 (2).jpg"/>
          <p:cNvPicPr>
            <a:picLocks noChangeAspect="1" noChangeArrowheads="1"/>
          </p:cNvPicPr>
          <p:nvPr/>
        </p:nvPicPr>
        <p:blipFill>
          <a:blip r:embed="rId2" cstate="print">
            <a:biLevel thresh="50000"/>
          </a:blip>
          <a:srcRect/>
          <a:stretch>
            <a:fillRect/>
          </a:stretch>
        </p:blipFill>
        <p:spPr bwMode="auto">
          <a:xfrm>
            <a:off x="5364088" y="1412776"/>
            <a:ext cx="3592596" cy="4941168"/>
          </a:xfrm>
          <a:prstGeom prst="rect">
            <a:avLst/>
          </a:prstGeom>
          <a:noFill/>
        </p:spPr>
      </p:pic>
    </p:spTree>
    <p:extLst>
      <p:ext uri="{BB962C8B-B14F-4D97-AF65-F5344CB8AC3E}">
        <p14:creationId xmlns:p14="http://schemas.microsoft.com/office/powerpoint/2010/main" val="2280845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3275856" y="908720"/>
            <a:ext cx="5616624" cy="1200329"/>
          </a:xfrm>
          <a:prstGeom prst="rect">
            <a:avLst/>
          </a:prstGeom>
        </p:spPr>
        <p:txBody>
          <a:bodyPr wrap="square">
            <a:spAutoFit/>
          </a:bodyPr>
          <a:lstStyle/>
          <a:p>
            <a:r>
              <a:rPr lang="de-DE" sz="1600" dirty="0">
                <a:solidFill>
                  <a:schemeClr val="bg2"/>
                </a:solidFill>
              </a:rPr>
              <a:t>Dieses hilfreiche Blatt finden Sie unter: </a:t>
            </a:r>
          </a:p>
          <a:p>
            <a:r>
              <a:rPr lang="de-DE" sz="1600" dirty="0" err="1">
                <a:solidFill>
                  <a:schemeClr val="accent2"/>
                </a:solidFill>
              </a:rPr>
              <a:t>https://www.germanistik.uni-mainz.de/studienfachberatung/</a:t>
            </a:r>
            <a:br>
              <a:rPr lang="de-DE" sz="1600" dirty="0">
                <a:solidFill>
                  <a:schemeClr val="accent2"/>
                </a:solidFill>
              </a:rPr>
            </a:br>
            <a:r>
              <a:rPr lang="de-DE" sz="1600" dirty="0" err="1">
                <a:solidFill>
                  <a:schemeClr val="accent2"/>
                </a:solidFill>
              </a:rPr>
              <a:t>studienfachberatung</a:t>
            </a:r>
            <a:r>
              <a:rPr lang="de-DE" sz="1600" dirty="0">
                <a:solidFill>
                  <a:schemeClr val="accent2"/>
                </a:solidFill>
              </a:rPr>
              <a:t>-deutsch-</a:t>
            </a:r>
            <a:r>
              <a:rPr lang="de-DE" sz="1600" dirty="0" err="1">
                <a:solidFill>
                  <a:schemeClr val="accent2"/>
                </a:solidFill>
              </a:rPr>
              <a:t>germanistik</a:t>
            </a:r>
            <a:r>
              <a:rPr lang="de-DE" sz="1600" dirty="0">
                <a:solidFill>
                  <a:schemeClr val="accent2"/>
                </a:solidFill>
              </a:rPr>
              <a:t>/</a:t>
            </a:r>
          </a:p>
          <a:p>
            <a:endParaRPr lang="de-DE" sz="800" dirty="0">
              <a:solidFill>
                <a:schemeClr val="accent2"/>
              </a:solidFill>
            </a:endParaRPr>
          </a:p>
          <a:p>
            <a:r>
              <a:rPr lang="de-DE" sz="1600" b="1" dirty="0">
                <a:solidFill>
                  <a:schemeClr val="bg2"/>
                </a:solidFill>
              </a:rPr>
              <a:t>Orientierung für Erstsemester: Orientierungshilfen</a:t>
            </a:r>
          </a:p>
        </p:txBody>
      </p:sp>
      <p:pic>
        <p:nvPicPr>
          <p:cNvPr id="5122" name="Picture 2"/>
          <p:cNvPicPr>
            <a:picLocks noChangeAspect="1" noChangeArrowheads="1"/>
          </p:cNvPicPr>
          <p:nvPr/>
        </p:nvPicPr>
        <p:blipFill>
          <a:blip r:embed="rId2" cstate="print"/>
          <a:srcRect/>
          <a:stretch>
            <a:fillRect/>
          </a:stretch>
        </p:blipFill>
        <p:spPr bwMode="auto">
          <a:xfrm>
            <a:off x="467544" y="2276871"/>
            <a:ext cx="8136904" cy="4584859"/>
          </a:xfrm>
          <a:prstGeom prst="rect">
            <a:avLst/>
          </a:prstGeom>
          <a:noFill/>
          <a:ln w="9525">
            <a:solidFill>
              <a:schemeClr val="accent2"/>
            </a:solid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Schrift, Brief enthält.&#10;&#10;Automatisch generierte Beschreibung">
            <a:extLst>
              <a:ext uri="{FF2B5EF4-FFF2-40B4-BE49-F238E27FC236}">
                <a16:creationId xmlns:a16="http://schemas.microsoft.com/office/drawing/2014/main" id="{34C5A04F-51D0-E7B0-406F-31391F10A1A1}"/>
              </a:ext>
            </a:extLst>
          </p:cNvPr>
          <p:cNvPicPr>
            <a:picLocks noChangeAspect="1"/>
          </p:cNvPicPr>
          <p:nvPr/>
        </p:nvPicPr>
        <p:blipFill rotWithShape="1">
          <a:blip r:embed="rId2">
            <a:extLst>
              <a:ext uri="{28A0092B-C50C-407E-A947-70E740481C1C}">
                <a14:useLocalDpi xmlns:a14="http://schemas.microsoft.com/office/drawing/2010/main" val="0"/>
              </a:ext>
            </a:extLst>
          </a:blip>
          <a:srcRect t="39652"/>
          <a:stretch/>
        </p:blipFill>
        <p:spPr>
          <a:xfrm>
            <a:off x="452047" y="116632"/>
            <a:ext cx="7901772" cy="6741368"/>
          </a:xfrm>
          <a:prstGeom prst="rect">
            <a:avLst/>
          </a:prstGeom>
          <a:ln>
            <a:solidFill>
              <a:schemeClr val="accent2"/>
            </a:solidFill>
          </a:ln>
        </p:spPr>
      </p:pic>
      <p:sp>
        <p:nvSpPr>
          <p:cNvPr id="6" name="Pfeil nach rechts 5"/>
          <p:cNvSpPr/>
          <p:nvPr/>
        </p:nvSpPr>
        <p:spPr>
          <a:xfrm>
            <a:off x="755576" y="658482"/>
            <a:ext cx="360040" cy="216024"/>
          </a:xfrm>
          <a:prstGeom prst="rightArrow">
            <a:avLst/>
          </a:prstGeom>
          <a:solidFill>
            <a:srgbClr val="C1002A"/>
          </a:solidFill>
          <a:ln>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Pfeil nach rechts 6"/>
          <p:cNvSpPr/>
          <p:nvPr/>
        </p:nvSpPr>
        <p:spPr>
          <a:xfrm>
            <a:off x="755576" y="2458682"/>
            <a:ext cx="360040" cy="216024"/>
          </a:xfrm>
          <a:prstGeom prst="rightArrow">
            <a:avLst/>
          </a:prstGeom>
          <a:solidFill>
            <a:srgbClr val="C1002A"/>
          </a:solidFill>
          <a:ln>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Pfeil nach rechts 7"/>
          <p:cNvSpPr/>
          <p:nvPr/>
        </p:nvSpPr>
        <p:spPr>
          <a:xfrm>
            <a:off x="755576" y="4008022"/>
            <a:ext cx="360040" cy="216024"/>
          </a:xfrm>
          <a:prstGeom prst="rightArrow">
            <a:avLst/>
          </a:prstGeom>
          <a:solidFill>
            <a:srgbClr val="C1002A"/>
          </a:solidFill>
          <a:ln>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rechts 8"/>
          <p:cNvSpPr/>
          <p:nvPr/>
        </p:nvSpPr>
        <p:spPr>
          <a:xfrm>
            <a:off x="755576" y="5053306"/>
            <a:ext cx="360040" cy="216024"/>
          </a:xfrm>
          <a:prstGeom prst="rightArrow">
            <a:avLst/>
          </a:prstGeom>
          <a:solidFill>
            <a:srgbClr val="C1002A"/>
          </a:solidFill>
          <a:ln>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rechts 9"/>
          <p:cNvSpPr/>
          <p:nvPr/>
        </p:nvSpPr>
        <p:spPr>
          <a:xfrm>
            <a:off x="755576" y="5716460"/>
            <a:ext cx="360040" cy="216024"/>
          </a:xfrm>
          <a:prstGeom prst="rightArrow">
            <a:avLst/>
          </a:prstGeom>
          <a:solidFill>
            <a:srgbClr val="C1002A"/>
          </a:solidFill>
          <a:ln>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descr="Ein Bild, das Text, Screenshot, Schrift, Dokument enthält.&#10;&#10;Automatisch generierte Beschreibung">
            <a:extLst>
              <a:ext uri="{FF2B5EF4-FFF2-40B4-BE49-F238E27FC236}">
                <a16:creationId xmlns:a16="http://schemas.microsoft.com/office/drawing/2014/main" id="{633BF0BF-2D97-2147-8FE9-0B9E603B0D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3421" y="-16158"/>
            <a:ext cx="4851067" cy="6858000"/>
          </a:xfrm>
          <a:prstGeom prst="rect">
            <a:avLst/>
          </a:prstGeom>
          <a:ln>
            <a:solidFill>
              <a:schemeClr val="accent2"/>
            </a:solidFill>
          </a:ln>
        </p:spPr>
      </p:pic>
      <p:sp>
        <p:nvSpPr>
          <p:cNvPr id="2" name="Titel 1"/>
          <p:cNvSpPr>
            <a:spLocks noGrp="1"/>
          </p:cNvSpPr>
          <p:nvPr>
            <p:ph type="title"/>
          </p:nvPr>
        </p:nvSpPr>
        <p:spPr/>
        <p:txBody>
          <a:bodyPr/>
          <a:lstStyle/>
          <a:p>
            <a:r>
              <a:rPr lang="de-DE" dirty="0"/>
              <a:t>Checkliste</a:t>
            </a:r>
          </a:p>
        </p:txBody>
      </p:sp>
      <p:sp>
        <p:nvSpPr>
          <p:cNvPr id="4" name="Textfeld 3"/>
          <p:cNvSpPr txBox="1"/>
          <p:nvPr/>
        </p:nvSpPr>
        <p:spPr>
          <a:xfrm>
            <a:off x="4363994" y="923250"/>
            <a:ext cx="360040" cy="369332"/>
          </a:xfrm>
          <a:prstGeom prst="rect">
            <a:avLst/>
          </a:prstGeom>
          <a:noFill/>
        </p:spPr>
        <p:txBody>
          <a:bodyPr wrap="square" rtlCol="0">
            <a:spAutoFit/>
          </a:bodyPr>
          <a:lstStyle/>
          <a:p>
            <a:r>
              <a:rPr lang="de-DE" dirty="0">
                <a:solidFill>
                  <a:schemeClr val="accent2"/>
                </a:solidFill>
              </a:rPr>
              <a:t>X</a:t>
            </a:r>
          </a:p>
        </p:txBody>
      </p:sp>
      <p:sp>
        <p:nvSpPr>
          <p:cNvPr id="5" name="Textfeld 4"/>
          <p:cNvSpPr txBox="1"/>
          <p:nvPr/>
        </p:nvSpPr>
        <p:spPr>
          <a:xfrm>
            <a:off x="4355976" y="1589932"/>
            <a:ext cx="360040" cy="358469"/>
          </a:xfrm>
          <a:prstGeom prst="rect">
            <a:avLst/>
          </a:prstGeom>
          <a:noFill/>
        </p:spPr>
        <p:txBody>
          <a:bodyPr wrap="square" rtlCol="0">
            <a:spAutoFit/>
          </a:bodyPr>
          <a:lstStyle/>
          <a:p>
            <a:r>
              <a:rPr lang="de-DE" dirty="0">
                <a:solidFill>
                  <a:schemeClr val="accent2"/>
                </a:solidFill>
              </a:rPr>
              <a:t>X</a:t>
            </a:r>
          </a:p>
        </p:txBody>
      </p:sp>
      <p:sp>
        <p:nvSpPr>
          <p:cNvPr id="6" name="Ellipse 5"/>
          <p:cNvSpPr/>
          <p:nvPr/>
        </p:nvSpPr>
        <p:spPr>
          <a:xfrm>
            <a:off x="3491880" y="2636912"/>
            <a:ext cx="5832648" cy="243659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79718" y="5949280"/>
            <a:ext cx="9028786" cy="830997"/>
          </a:xfrm>
          <a:prstGeom prst="rect">
            <a:avLst/>
          </a:prstGeom>
          <a:solidFill>
            <a:schemeClr val="bg1"/>
          </a:solidFill>
          <a:ln>
            <a:solidFill>
              <a:schemeClr val="accent2"/>
            </a:solidFill>
          </a:ln>
        </p:spPr>
        <p:txBody>
          <a:bodyPr wrap="square">
            <a:spAutoFit/>
          </a:bodyPr>
          <a:lstStyle/>
          <a:p>
            <a:r>
              <a:rPr lang="de-DE" sz="1600" dirty="0">
                <a:solidFill>
                  <a:schemeClr val="bg2"/>
                </a:solidFill>
              </a:rPr>
              <a:t>Diese hilfreiche Checkliste finden Sie ebenfalls unter: </a:t>
            </a:r>
          </a:p>
          <a:p>
            <a:r>
              <a:rPr lang="de-DE" sz="1600" dirty="0">
                <a:solidFill>
                  <a:schemeClr val="accent2"/>
                </a:solidFill>
              </a:rPr>
              <a:t>https://www.germanistik.uni-mainz.de/studienfachberatung/studienfachberatung-deutsch-germanistik/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C979ED40-F027-33D3-5F76-10B5A3E6E977}"/>
              </a:ext>
            </a:extLst>
          </p:cNvPr>
          <p:cNvSpPr txBox="1"/>
          <p:nvPr/>
        </p:nvSpPr>
        <p:spPr>
          <a:xfrm>
            <a:off x="323528" y="6453336"/>
            <a:ext cx="9144000" cy="307777"/>
          </a:xfrm>
          <a:prstGeom prst="rect">
            <a:avLst/>
          </a:prstGeom>
          <a:noFill/>
        </p:spPr>
        <p:txBody>
          <a:bodyPr wrap="square">
            <a:spAutoFit/>
          </a:bodyPr>
          <a:lstStyle/>
          <a:p>
            <a:r>
              <a:rPr lang="de-DE" sz="1400" dirty="0">
                <a:solidFill>
                  <a:srgbClr val="C00000"/>
                </a:solidFill>
              </a:rPr>
              <a:t>https://www.germanistik.uni-mainz.de/studienfachberatung/studienfachberatung-deutsch-germanistik/</a:t>
            </a:r>
          </a:p>
        </p:txBody>
      </p:sp>
      <p:pic>
        <p:nvPicPr>
          <p:cNvPr id="3" name="Grafik 2">
            <a:extLst>
              <a:ext uri="{FF2B5EF4-FFF2-40B4-BE49-F238E27FC236}">
                <a16:creationId xmlns:a16="http://schemas.microsoft.com/office/drawing/2014/main" id="{B59F54A3-6B8E-B8FD-9583-481794A89362}"/>
              </a:ext>
            </a:extLst>
          </p:cNvPr>
          <p:cNvPicPr>
            <a:picLocks noChangeAspect="1"/>
          </p:cNvPicPr>
          <p:nvPr/>
        </p:nvPicPr>
        <p:blipFill>
          <a:blip r:embed="rId2"/>
          <a:stretch>
            <a:fillRect/>
          </a:stretch>
        </p:blipFill>
        <p:spPr>
          <a:xfrm>
            <a:off x="1691680" y="596715"/>
            <a:ext cx="6665884" cy="5869332"/>
          </a:xfrm>
          <a:prstGeom prst="rect">
            <a:avLst/>
          </a:prstGeom>
          <a:ln>
            <a:solidFill>
              <a:schemeClr val="accent2"/>
            </a:solidFill>
          </a:ln>
        </p:spPr>
      </p:pic>
    </p:spTree>
    <p:extLst>
      <p:ext uri="{BB962C8B-B14F-4D97-AF65-F5344CB8AC3E}">
        <p14:creationId xmlns:p14="http://schemas.microsoft.com/office/powerpoint/2010/main" val="1804466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4716016" y="2564904"/>
            <a:ext cx="3888432" cy="3024335"/>
          </a:xfrm>
          <a:prstGeom prst="rect">
            <a:avLst/>
          </a:prstGeom>
          <a:solidFill>
            <a:srgbClr val="FFFFCC"/>
          </a:solidFill>
          <a:ln w="25400">
            <a:solidFill>
              <a:schemeClr val="tx1"/>
            </a:solidFill>
            <a:miter lim="800000"/>
            <a:headEnd/>
            <a:tailEnd/>
          </a:ln>
        </p:spPr>
        <p:txBody>
          <a:bodyPr anchor="ctr" anchorCtr="1"/>
          <a:lstStyle/>
          <a:p>
            <a:pPr algn="ctr">
              <a:spcBef>
                <a:spcPct val="50000"/>
              </a:spcBef>
            </a:pPr>
            <a:endParaRPr lang="de-DE" sz="2800" b="1" dirty="0"/>
          </a:p>
          <a:p>
            <a:pPr algn="ctr">
              <a:spcBef>
                <a:spcPct val="50000"/>
              </a:spcBef>
            </a:pPr>
            <a:endParaRPr lang="de-DE" sz="2800" b="1" dirty="0"/>
          </a:p>
          <a:p>
            <a:pPr algn="ctr">
              <a:spcBef>
                <a:spcPct val="50000"/>
              </a:spcBef>
            </a:pPr>
            <a:endParaRPr lang="de-DE" sz="2800" b="1" dirty="0"/>
          </a:p>
          <a:p>
            <a:pPr algn="ctr">
              <a:spcBef>
                <a:spcPct val="50000"/>
              </a:spcBef>
            </a:pPr>
            <a:r>
              <a:rPr lang="de-DE" sz="2800" b="1" dirty="0"/>
              <a:t>Literaturwissenschaft</a:t>
            </a:r>
          </a:p>
        </p:txBody>
      </p:sp>
      <p:pic>
        <p:nvPicPr>
          <p:cNvPr id="14" name="Picture 4" descr="Master Literaturwissenschaft"/>
          <p:cNvPicPr>
            <a:picLocks noChangeAspect="1" noChangeArrowheads="1"/>
          </p:cNvPicPr>
          <p:nvPr/>
        </p:nvPicPr>
        <p:blipFill>
          <a:blip r:embed="rId2" cstate="print"/>
          <a:srcRect/>
          <a:stretch>
            <a:fillRect/>
          </a:stretch>
        </p:blipFill>
        <p:spPr bwMode="auto">
          <a:xfrm>
            <a:off x="4733435" y="2578819"/>
            <a:ext cx="3859968" cy="1721337"/>
          </a:xfrm>
          <a:prstGeom prst="rect">
            <a:avLst/>
          </a:prstGeom>
          <a:noFill/>
        </p:spPr>
      </p:pic>
      <p:sp>
        <p:nvSpPr>
          <p:cNvPr id="6" name="Text Box 7"/>
          <p:cNvSpPr txBox="1">
            <a:spLocks noChangeArrowheads="1"/>
          </p:cNvSpPr>
          <p:nvPr/>
        </p:nvSpPr>
        <p:spPr bwMode="auto">
          <a:xfrm>
            <a:off x="611560" y="2564904"/>
            <a:ext cx="3888432" cy="3024336"/>
          </a:xfrm>
          <a:prstGeom prst="rect">
            <a:avLst/>
          </a:prstGeom>
          <a:solidFill>
            <a:srgbClr val="FFCCCC"/>
          </a:solidFill>
          <a:ln w="25400">
            <a:solidFill>
              <a:schemeClr val="tx1"/>
            </a:solidFill>
            <a:miter lim="800000"/>
            <a:headEnd/>
            <a:tailEnd/>
          </a:ln>
        </p:spPr>
        <p:txBody>
          <a:bodyPr anchor="ctr" anchorCtr="1"/>
          <a:lstStyle/>
          <a:p>
            <a:pPr algn="ctr">
              <a:spcBef>
                <a:spcPct val="50000"/>
              </a:spcBef>
            </a:pPr>
            <a:endParaRPr lang="de-DE" sz="2800" b="1" dirty="0"/>
          </a:p>
          <a:p>
            <a:pPr algn="ctr">
              <a:spcBef>
                <a:spcPct val="50000"/>
              </a:spcBef>
            </a:pPr>
            <a:endParaRPr lang="de-DE" sz="2800" b="1" dirty="0"/>
          </a:p>
          <a:p>
            <a:pPr algn="ctr">
              <a:spcBef>
                <a:spcPct val="50000"/>
              </a:spcBef>
            </a:pPr>
            <a:endParaRPr lang="de-DE" sz="2800" b="1" dirty="0"/>
          </a:p>
          <a:p>
            <a:pPr algn="ctr">
              <a:spcBef>
                <a:spcPct val="50000"/>
              </a:spcBef>
            </a:pPr>
            <a:r>
              <a:rPr lang="de-DE" sz="2800" b="1" dirty="0"/>
              <a:t>Sprachwissenschaft</a:t>
            </a:r>
          </a:p>
        </p:txBody>
      </p:sp>
      <p:pic>
        <p:nvPicPr>
          <p:cNvPr id="13" name="Picture 2" descr="Master Sprachwissenschaft"/>
          <p:cNvPicPr>
            <a:picLocks noChangeAspect="1" noChangeArrowheads="1"/>
          </p:cNvPicPr>
          <p:nvPr/>
        </p:nvPicPr>
        <p:blipFill>
          <a:blip r:embed="rId3" cstate="print"/>
          <a:srcRect/>
          <a:stretch>
            <a:fillRect/>
          </a:stretch>
        </p:blipFill>
        <p:spPr bwMode="auto">
          <a:xfrm>
            <a:off x="628978" y="2582322"/>
            <a:ext cx="3871014" cy="1726262"/>
          </a:xfrm>
          <a:prstGeom prst="rect">
            <a:avLst/>
          </a:prstGeom>
          <a:noFill/>
        </p:spPr>
      </p:pic>
      <p:sp>
        <p:nvSpPr>
          <p:cNvPr id="2" name="Titel 1"/>
          <p:cNvSpPr>
            <a:spLocks noGrp="1"/>
          </p:cNvSpPr>
          <p:nvPr>
            <p:ph type="title"/>
          </p:nvPr>
        </p:nvSpPr>
        <p:spPr/>
        <p:txBody>
          <a:bodyPr>
            <a:normAutofit fontScale="90000"/>
          </a:bodyPr>
          <a:lstStyle/>
          <a:p>
            <a:r>
              <a:rPr lang="de-DE" dirty="0"/>
              <a:t>Germanistik/Deutsch: Fachgliederung</a:t>
            </a:r>
          </a:p>
        </p:txBody>
      </p:sp>
      <p:sp>
        <p:nvSpPr>
          <p:cNvPr id="5" name="Textfeld 4"/>
          <p:cNvSpPr txBox="1"/>
          <p:nvPr/>
        </p:nvSpPr>
        <p:spPr>
          <a:xfrm>
            <a:off x="2771800" y="6165304"/>
            <a:ext cx="6184450" cy="523220"/>
          </a:xfrm>
          <a:prstGeom prst="rect">
            <a:avLst/>
          </a:prstGeom>
          <a:noFill/>
        </p:spPr>
        <p:txBody>
          <a:bodyPr wrap="none" rtlCol="0">
            <a:spAutoFit/>
          </a:bodyPr>
          <a:lstStyle/>
          <a:p>
            <a:pPr algn="r"/>
            <a:r>
              <a:rPr lang="de-DE" sz="1400" dirty="0"/>
              <a:t>Bildnachweis: https://</a:t>
            </a:r>
            <a:r>
              <a:rPr lang="de-DE" sz="1400" dirty="0" err="1"/>
              <a:t>www.master</a:t>
            </a:r>
            <a:r>
              <a:rPr lang="de-DE" sz="1400" dirty="0"/>
              <a:t>-and-</a:t>
            </a:r>
            <a:r>
              <a:rPr lang="de-DE" sz="1400" dirty="0" err="1"/>
              <a:t>more.de</a:t>
            </a:r>
            <a:r>
              <a:rPr lang="de-DE" sz="1400" dirty="0"/>
              <a:t>/</a:t>
            </a:r>
            <a:r>
              <a:rPr lang="de-DE" sz="1400" dirty="0" err="1"/>
              <a:t>master-sprachwissenschaft</a:t>
            </a:r>
            <a:r>
              <a:rPr lang="de-DE" sz="1400" dirty="0"/>
              <a:t>/</a:t>
            </a:r>
            <a:br>
              <a:rPr lang="de-DE" sz="1400" dirty="0"/>
            </a:br>
            <a:r>
              <a:rPr lang="de-DE" sz="1400" dirty="0"/>
              <a:t>https://</a:t>
            </a:r>
            <a:r>
              <a:rPr lang="de-DE" sz="1400" dirty="0" err="1"/>
              <a:t>www.master</a:t>
            </a:r>
            <a:r>
              <a:rPr lang="de-DE" sz="1400" dirty="0"/>
              <a:t>-and-</a:t>
            </a:r>
            <a:r>
              <a:rPr lang="de-DE" sz="1400" dirty="0" err="1"/>
              <a:t>more.de</a:t>
            </a:r>
            <a:r>
              <a:rPr lang="de-DE" sz="1400" dirty="0"/>
              <a:t>/</a:t>
            </a:r>
            <a:r>
              <a:rPr lang="de-DE" sz="1400" dirty="0" err="1"/>
              <a:t>master-literaturwissenschaft</a:t>
            </a:r>
            <a:r>
              <a:rPr lang="de-DE" sz="1400" dirty="0"/>
              <a:t>/</a:t>
            </a:r>
          </a:p>
        </p:txBody>
      </p:sp>
    </p:spTree>
    <p:extLst>
      <p:ext uri="{BB962C8B-B14F-4D97-AF65-F5344CB8AC3E}">
        <p14:creationId xmlns:p14="http://schemas.microsoft.com/office/powerpoint/2010/main" val="27255364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de-DE" dirty="0"/>
              <a:t>Alles klar?</a:t>
            </a:r>
          </a:p>
        </p:txBody>
      </p:sp>
      <p:pic>
        <p:nvPicPr>
          <p:cNvPr id="7170" name="Picture 2" descr="C:\Users\Sabine\AppData\Local\Microsoft\Windows\Temporary Internet Files\Content.Outlook\IT32ZK2A\end (2).jpg"/>
          <p:cNvPicPr>
            <a:picLocks noChangeAspect="1" noChangeArrowheads="1"/>
          </p:cNvPicPr>
          <p:nvPr/>
        </p:nvPicPr>
        <p:blipFill>
          <a:blip r:embed="rId2" cstate="print">
            <a:biLevel thresh="50000"/>
          </a:blip>
          <a:srcRect/>
          <a:stretch>
            <a:fillRect/>
          </a:stretch>
        </p:blipFill>
        <p:spPr bwMode="auto">
          <a:xfrm>
            <a:off x="6372200" y="2132856"/>
            <a:ext cx="2494093" cy="3429000"/>
          </a:xfrm>
          <a:prstGeom prst="rect">
            <a:avLst/>
          </a:prstGeom>
          <a:noFill/>
        </p:spPr>
      </p:pic>
      <p:pic>
        <p:nvPicPr>
          <p:cNvPr id="5" name="Picture 2" descr="C:\Users\Sabine\AppData\Local\Microsoft\Windows\Temporary Internet Files\Content.Outlook\IT32ZK2A\007 (2).jpg"/>
          <p:cNvPicPr>
            <a:picLocks noChangeAspect="1" noChangeArrowheads="1"/>
          </p:cNvPicPr>
          <p:nvPr/>
        </p:nvPicPr>
        <p:blipFill>
          <a:blip r:embed="rId3" cstate="print">
            <a:clrChange>
              <a:clrFrom>
                <a:srgbClr val="EFF4ED"/>
              </a:clrFrom>
              <a:clrTo>
                <a:srgbClr val="EFF4ED">
                  <a:alpha val="0"/>
                </a:srgbClr>
              </a:clrTo>
            </a:clrChange>
            <a:biLevel thresh="50000"/>
          </a:blip>
          <a:srcRect t="1503"/>
          <a:stretch>
            <a:fillRect/>
          </a:stretch>
        </p:blipFill>
        <p:spPr bwMode="auto">
          <a:xfrm>
            <a:off x="3563888" y="2060848"/>
            <a:ext cx="5580112" cy="3996652"/>
          </a:xfrm>
          <a:prstGeom prst="rect">
            <a:avLst/>
          </a:prstGeom>
          <a:noFill/>
        </p:spPr>
      </p:pic>
      <p:sp>
        <p:nvSpPr>
          <p:cNvPr id="7" name="Textfeld 6"/>
          <p:cNvSpPr txBox="1"/>
          <p:nvPr/>
        </p:nvSpPr>
        <p:spPr>
          <a:xfrm>
            <a:off x="5508104" y="6021288"/>
            <a:ext cx="3168352" cy="276999"/>
          </a:xfrm>
          <a:prstGeom prst="rect">
            <a:avLst/>
          </a:prstGeom>
          <a:noFill/>
        </p:spPr>
        <p:txBody>
          <a:bodyPr wrap="square" rtlCol="0">
            <a:spAutoFit/>
          </a:bodyPr>
          <a:lstStyle/>
          <a:p>
            <a:pPr algn="r"/>
            <a:r>
              <a:rPr lang="de-DE" sz="1200" dirty="0"/>
              <a:t>© Zeichnungen: Björn Schwartz</a:t>
            </a:r>
          </a:p>
        </p:txBody>
      </p:sp>
      <p:sp>
        <p:nvSpPr>
          <p:cNvPr id="6" name="Rectangle 2"/>
          <p:cNvSpPr txBox="1">
            <a:spLocks noChangeArrowheads="1"/>
          </p:cNvSpPr>
          <p:nvPr/>
        </p:nvSpPr>
        <p:spPr>
          <a:xfrm>
            <a:off x="539552" y="1124744"/>
            <a:ext cx="8229600" cy="10668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4000" dirty="0">
                <a:solidFill>
                  <a:schemeClr val="tx2"/>
                </a:solidFill>
                <a:latin typeface="+mj-lt"/>
                <a:ea typeface="+mj-ea"/>
                <a:cs typeface="+mj-cs"/>
              </a:rPr>
              <a:t>			... na, denn mal los!</a:t>
            </a:r>
            <a:endParaRPr kumimoji="0" lang="de-DE" sz="4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35" presetClass="path" presetSubtype="0" accel="50000" decel="50000" fill="hold" nodeType="withEffect">
                                  <p:stCondLst>
                                    <p:cond delay="0"/>
                                  </p:stCondLst>
                                  <p:childTnLst>
                                    <p:animMotion origin="layout" path="M -0.02153 0.00277 L -0.73819 0.003 " pathEditMode="relative" rAng="0" ptsTypes="AA">
                                      <p:cBhvr>
                                        <p:cTn id="8" dur="1000" fill="hold"/>
                                        <p:tgtEl>
                                          <p:spTgt spid="5"/>
                                        </p:tgtEl>
                                        <p:attrNameLst>
                                          <p:attrName>ppt_x</p:attrName>
                                          <p:attrName>ppt_y</p:attrName>
                                        </p:attrNameLst>
                                      </p:cBhvr>
                                      <p:rCtr x="-358" y="0"/>
                                    </p:animMotion>
                                  </p:childTnLst>
                                </p:cTn>
                              </p:par>
                              <p:par>
                                <p:cTn id="9" presetID="1" presetClass="exit" presetSubtype="0" fill="hold" nodeType="withEffect">
                                  <p:stCondLst>
                                    <p:cond delay="0"/>
                                  </p:stCondLst>
                                  <p:childTnLst>
                                    <p:set>
                                      <p:cBhvr>
                                        <p:cTn id="10" dur="1" fill="hold">
                                          <p:stCondLst>
                                            <p:cond delay="0"/>
                                          </p:stCondLst>
                                        </p:cTn>
                                        <p:tgtEl>
                                          <p:spTgt spid="717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4716016" y="2564904"/>
            <a:ext cx="3888432" cy="3024335"/>
          </a:xfrm>
          <a:prstGeom prst="rect">
            <a:avLst/>
          </a:prstGeom>
          <a:solidFill>
            <a:srgbClr val="FFFFCC"/>
          </a:solidFill>
          <a:ln w="25400">
            <a:solidFill>
              <a:schemeClr val="tx1"/>
            </a:solidFill>
            <a:miter lim="800000"/>
            <a:headEnd/>
            <a:tailEnd/>
          </a:ln>
        </p:spPr>
        <p:txBody>
          <a:bodyPr anchor="ctr" anchorCtr="1"/>
          <a:lstStyle/>
          <a:p>
            <a:pPr algn="ctr">
              <a:spcBef>
                <a:spcPct val="50000"/>
              </a:spcBef>
            </a:pPr>
            <a:endParaRPr lang="de-DE" sz="2800" b="1" dirty="0"/>
          </a:p>
          <a:p>
            <a:pPr algn="ctr">
              <a:spcBef>
                <a:spcPct val="50000"/>
              </a:spcBef>
            </a:pPr>
            <a:endParaRPr lang="de-DE" sz="2800" b="1" dirty="0"/>
          </a:p>
          <a:p>
            <a:pPr algn="ctr">
              <a:spcBef>
                <a:spcPct val="50000"/>
              </a:spcBef>
            </a:pPr>
            <a:endParaRPr lang="de-DE" sz="2800" b="1" dirty="0"/>
          </a:p>
          <a:p>
            <a:pPr algn="ctr">
              <a:spcBef>
                <a:spcPct val="50000"/>
              </a:spcBef>
            </a:pPr>
            <a:r>
              <a:rPr lang="de-DE" sz="2800" b="1" dirty="0"/>
              <a:t>Literaturwissenschaft</a:t>
            </a:r>
          </a:p>
        </p:txBody>
      </p:sp>
      <p:pic>
        <p:nvPicPr>
          <p:cNvPr id="14" name="Picture 4" descr="Master Literaturwissenschaft"/>
          <p:cNvPicPr>
            <a:picLocks noChangeAspect="1" noChangeArrowheads="1"/>
          </p:cNvPicPr>
          <p:nvPr/>
        </p:nvPicPr>
        <p:blipFill>
          <a:blip r:embed="rId2" cstate="print"/>
          <a:srcRect/>
          <a:stretch>
            <a:fillRect/>
          </a:stretch>
        </p:blipFill>
        <p:spPr bwMode="auto">
          <a:xfrm>
            <a:off x="4733435" y="2578819"/>
            <a:ext cx="3859968" cy="1721337"/>
          </a:xfrm>
          <a:prstGeom prst="rect">
            <a:avLst/>
          </a:prstGeom>
          <a:noFill/>
        </p:spPr>
      </p:pic>
      <p:sp>
        <p:nvSpPr>
          <p:cNvPr id="6" name="Text Box 7"/>
          <p:cNvSpPr txBox="1">
            <a:spLocks noChangeArrowheads="1"/>
          </p:cNvSpPr>
          <p:nvPr/>
        </p:nvSpPr>
        <p:spPr bwMode="auto">
          <a:xfrm>
            <a:off x="611560" y="2564904"/>
            <a:ext cx="3888432" cy="3024336"/>
          </a:xfrm>
          <a:prstGeom prst="rect">
            <a:avLst/>
          </a:prstGeom>
          <a:solidFill>
            <a:srgbClr val="FFCCCC"/>
          </a:solidFill>
          <a:ln w="25400">
            <a:solidFill>
              <a:schemeClr val="tx1"/>
            </a:solidFill>
            <a:miter lim="800000"/>
            <a:headEnd/>
            <a:tailEnd/>
          </a:ln>
        </p:spPr>
        <p:txBody>
          <a:bodyPr anchor="ctr" anchorCtr="1"/>
          <a:lstStyle/>
          <a:p>
            <a:pPr algn="ctr">
              <a:spcBef>
                <a:spcPct val="50000"/>
              </a:spcBef>
            </a:pPr>
            <a:endParaRPr lang="de-DE" sz="2800" b="1" dirty="0"/>
          </a:p>
          <a:p>
            <a:pPr algn="ctr">
              <a:spcBef>
                <a:spcPct val="50000"/>
              </a:spcBef>
            </a:pPr>
            <a:endParaRPr lang="de-DE" sz="2800" b="1" dirty="0"/>
          </a:p>
          <a:p>
            <a:pPr algn="ctr">
              <a:spcBef>
                <a:spcPct val="50000"/>
              </a:spcBef>
            </a:pPr>
            <a:endParaRPr lang="de-DE" sz="2800" b="1" dirty="0"/>
          </a:p>
          <a:p>
            <a:pPr algn="ctr">
              <a:spcBef>
                <a:spcPct val="50000"/>
              </a:spcBef>
            </a:pPr>
            <a:r>
              <a:rPr lang="de-DE" sz="2800" b="1" dirty="0"/>
              <a:t>Sprachwissenschaft</a:t>
            </a:r>
          </a:p>
        </p:txBody>
      </p:sp>
      <p:pic>
        <p:nvPicPr>
          <p:cNvPr id="13" name="Picture 2" descr="Master Sprachwissenschaft"/>
          <p:cNvPicPr>
            <a:picLocks noChangeAspect="1" noChangeArrowheads="1"/>
          </p:cNvPicPr>
          <p:nvPr/>
        </p:nvPicPr>
        <p:blipFill>
          <a:blip r:embed="rId3" cstate="print"/>
          <a:srcRect/>
          <a:stretch>
            <a:fillRect/>
          </a:stretch>
        </p:blipFill>
        <p:spPr bwMode="auto">
          <a:xfrm>
            <a:off x="628978" y="2582322"/>
            <a:ext cx="3871014" cy="1726262"/>
          </a:xfrm>
          <a:prstGeom prst="rect">
            <a:avLst/>
          </a:prstGeom>
          <a:noFill/>
        </p:spPr>
      </p:pic>
      <p:sp>
        <p:nvSpPr>
          <p:cNvPr id="2" name="Titel 1"/>
          <p:cNvSpPr>
            <a:spLocks noGrp="1"/>
          </p:cNvSpPr>
          <p:nvPr>
            <p:ph type="title"/>
          </p:nvPr>
        </p:nvSpPr>
        <p:spPr/>
        <p:txBody>
          <a:bodyPr>
            <a:normAutofit fontScale="90000"/>
          </a:bodyPr>
          <a:lstStyle/>
          <a:p>
            <a:r>
              <a:rPr lang="de-DE" dirty="0"/>
              <a:t>Germanistik/Deutsch: Fachgliederung</a:t>
            </a:r>
          </a:p>
        </p:txBody>
      </p:sp>
      <p:sp>
        <p:nvSpPr>
          <p:cNvPr id="5" name="Textfeld 4"/>
          <p:cNvSpPr txBox="1"/>
          <p:nvPr/>
        </p:nvSpPr>
        <p:spPr>
          <a:xfrm>
            <a:off x="2771800" y="6165304"/>
            <a:ext cx="6184450" cy="523220"/>
          </a:xfrm>
          <a:prstGeom prst="rect">
            <a:avLst/>
          </a:prstGeom>
          <a:noFill/>
        </p:spPr>
        <p:txBody>
          <a:bodyPr wrap="none" rtlCol="0">
            <a:spAutoFit/>
          </a:bodyPr>
          <a:lstStyle/>
          <a:p>
            <a:pPr algn="r"/>
            <a:r>
              <a:rPr lang="de-DE" sz="1400" dirty="0"/>
              <a:t>Bildnachweis: https://</a:t>
            </a:r>
            <a:r>
              <a:rPr lang="de-DE" sz="1400" dirty="0" err="1"/>
              <a:t>www.master</a:t>
            </a:r>
            <a:r>
              <a:rPr lang="de-DE" sz="1400" dirty="0"/>
              <a:t>-and-</a:t>
            </a:r>
            <a:r>
              <a:rPr lang="de-DE" sz="1400" dirty="0" err="1"/>
              <a:t>more.de</a:t>
            </a:r>
            <a:r>
              <a:rPr lang="de-DE" sz="1400" dirty="0"/>
              <a:t>/</a:t>
            </a:r>
            <a:r>
              <a:rPr lang="de-DE" sz="1400" dirty="0" err="1"/>
              <a:t>master-sprachwissenschaft</a:t>
            </a:r>
            <a:r>
              <a:rPr lang="de-DE" sz="1400" dirty="0"/>
              <a:t>/</a:t>
            </a:r>
            <a:br>
              <a:rPr lang="de-DE" sz="1400" dirty="0"/>
            </a:br>
            <a:r>
              <a:rPr lang="de-DE" sz="1400" dirty="0"/>
              <a:t>https://</a:t>
            </a:r>
            <a:r>
              <a:rPr lang="de-DE" sz="1400" dirty="0" err="1"/>
              <a:t>www.master</a:t>
            </a:r>
            <a:r>
              <a:rPr lang="de-DE" sz="1400" dirty="0"/>
              <a:t>-and-</a:t>
            </a:r>
            <a:r>
              <a:rPr lang="de-DE" sz="1400" dirty="0" err="1"/>
              <a:t>more.de</a:t>
            </a:r>
            <a:r>
              <a:rPr lang="de-DE" sz="1400" dirty="0"/>
              <a:t>/</a:t>
            </a:r>
            <a:r>
              <a:rPr lang="de-DE" sz="1400" dirty="0" err="1"/>
              <a:t>master-literaturwissenschaft</a:t>
            </a:r>
            <a:r>
              <a:rPr lang="de-DE" sz="1400" dirty="0"/>
              <a:t>/</a:t>
            </a:r>
          </a:p>
        </p:txBody>
      </p:sp>
      <p:sp>
        <p:nvSpPr>
          <p:cNvPr id="3" name="Text Box 7">
            <a:extLst>
              <a:ext uri="{FF2B5EF4-FFF2-40B4-BE49-F238E27FC236}">
                <a16:creationId xmlns:a16="http://schemas.microsoft.com/office/drawing/2014/main" id="{94FABD4B-1D7F-1089-F779-C9C9185942F3}"/>
              </a:ext>
            </a:extLst>
          </p:cNvPr>
          <p:cNvSpPr txBox="1">
            <a:spLocks noChangeArrowheads="1"/>
          </p:cNvSpPr>
          <p:nvPr/>
        </p:nvSpPr>
        <p:spPr bwMode="auto">
          <a:xfrm>
            <a:off x="611560" y="2564904"/>
            <a:ext cx="3888432" cy="1368152"/>
          </a:xfrm>
          <a:prstGeom prst="rect">
            <a:avLst/>
          </a:prstGeom>
          <a:solidFill>
            <a:srgbClr val="FFCCCC"/>
          </a:solidFill>
          <a:ln w="25400">
            <a:solidFill>
              <a:schemeClr val="tx1"/>
            </a:solidFill>
            <a:miter lim="800000"/>
            <a:headEnd/>
            <a:tailEnd/>
          </a:ln>
        </p:spPr>
        <p:txBody>
          <a:bodyPr anchor="ctr" anchorCtr="1"/>
          <a:lstStyle/>
          <a:p>
            <a:pPr algn="ctr">
              <a:spcBef>
                <a:spcPct val="50000"/>
              </a:spcBef>
            </a:pPr>
            <a:r>
              <a:rPr lang="de-DE" sz="2400" b="1" dirty="0"/>
              <a:t>Historische</a:t>
            </a:r>
            <a:br>
              <a:rPr lang="de-DE" sz="2400" b="1" dirty="0"/>
            </a:br>
            <a:r>
              <a:rPr lang="de-DE" sz="2400" b="1" dirty="0"/>
              <a:t>Sprachwissenschaft</a:t>
            </a:r>
          </a:p>
        </p:txBody>
      </p:sp>
      <p:sp>
        <p:nvSpPr>
          <p:cNvPr id="4" name="Text Box 6">
            <a:extLst>
              <a:ext uri="{FF2B5EF4-FFF2-40B4-BE49-F238E27FC236}">
                <a16:creationId xmlns:a16="http://schemas.microsoft.com/office/drawing/2014/main" id="{57355A2E-82CC-6F3E-3216-51F8A888807C}"/>
              </a:ext>
            </a:extLst>
          </p:cNvPr>
          <p:cNvSpPr txBox="1">
            <a:spLocks noChangeArrowheads="1"/>
          </p:cNvSpPr>
          <p:nvPr/>
        </p:nvSpPr>
        <p:spPr bwMode="auto">
          <a:xfrm>
            <a:off x="611560" y="4221088"/>
            <a:ext cx="3888432" cy="1368152"/>
          </a:xfrm>
          <a:prstGeom prst="rect">
            <a:avLst/>
          </a:prstGeom>
          <a:solidFill>
            <a:srgbClr val="FFCCCC"/>
          </a:solidFill>
          <a:ln w="25400">
            <a:solidFill>
              <a:schemeClr val="tx1"/>
            </a:solidFill>
            <a:miter lim="800000"/>
            <a:headEnd/>
            <a:tailEnd/>
          </a:ln>
        </p:spPr>
        <p:txBody>
          <a:bodyPr anchor="ctr" anchorCtr="1"/>
          <a:lstStyle/>
          <a:p>
            <a:pPr algn="ctr">
              <a:spcBef>
                <a:spcPct val="50000"/>
              </a:spcBef>
            </a:pPr>
            <a:r>
              <a:rPr lang="de-DE" sz="2400" b="1" dirty="0"/>
              <a:t>Deskriptive </a:t>
            </a:r>
            <a:br>
              <a:rPr lang="de-DE" sz="2400" b="1" dirty="0"/>
            </a:br>
            <a:r>
              <a:rPr lang="de-DE" sz="2400" b="1" dirty="0"/>
              <a:t>Sprachwissenschaft</a:t>
            </a:r>
          </a:p>
        </p:txBody>
      </p:sp>
      <p:sp>
        <p:nvSpPr>
          <p:cNvPr id="8" name="Text Box 7">
            <a:extLst>
              <a:ext uri="{FF2B5EF4-FFF2-40B4-BE49-F238E27FC236}">
                <a16:creationId xmlns:a16="http://schemas.microsoft.com/office/drawing/2014/main" id="{9B09287A-BEB2-C773-6779-E2A2469B351E}"/>
              </a:ext>
            </a:extLst>
          </p:cNvPr>
          <p:cNvSpPr txBox="1">
            <a:spLocks noChangeArrowheads="1"/>
          </p:cNvSpPr>
          <p:nvPr/>
        </p:nvSpPr>
        <p:spPr bwMode="auto">
          <a:xfrm>
            <a:off x="4716016" y="2564904"/>
            <a:ext cx="3888432" cy="1368152"/>
          </a:xfrm>
          <a:prstGeom prst="rect">
            <a:avLst/>
          </a:prstGeom>
          <a:solidFill>
            <a:srgbClr val="FFFFCC"/>
          </a:solidFill>
          <a:ln w="25400">
            <a:solidFill>
              <a:schemeClr val="tx1"/>
            </a:solidFill>
            <a:miter lim="800000"/>
            <a:headEnd/>
            <a:tailEnd/>
          </a:ln>
        </p:spPr>
        <p:txBody>
          <a:bodyPr anchor="ctr" anchorCtr="1"/>
          <a:lstStyle/>
          <a:p>
            <a:pPr algn="ctr">
              <a:spcBef>
                <a:spcPct val="50000"/>
              </a:spcBef>
            </a:pPr>
            <a:r>
              <a:rPr lang="de-DE" sz="2400" b="1" dirty="0"/>
              <a:t>Ältere deutsche</a:t>
            </a:r>
            <a:br>
              <a:rPr lang="de-DE" sz="2400" b="1" dirty="0"/>
            </a:br>
            <a:r>
              <a:rPr lang="de-DE" sz="2400" b="1" dirty="0"/>
              <a:t>Literaturgeschichte</a:t>
            </a:r>
          </a:p>
        </p:txBody>
      </p:sp>
      <p:sp>
        <p:nvSpPr>
          <p:cNvPr id="9" name="Text Box 7">
            <a:extLst>
              <a:ext uri="{FF2B5EF4-FFF2-40B4-BE49-F238E27FC236}">
                <a16:creationId xmlns:a16="http://schemas.microsoft.com/office/drawing/2014/main" id="{E200455C-53A5-C7BA-45B7-9208EFDC25F6}"/>
              </a:ext>
            </a:extLst>
          </p:cNvPr>
          <p:cNvSpPr txBox="1">
            <a:spLocks noChangeArrowheads="1"/>
          </p:cNvSpPr>
          <p:nvPr/>
        </p:nvSpPr>
        <p:spPr bwMode="auto">
          <a:xfrm>
            <a:off x="4716016" y="4221088"/>
            <a:ext cx="3888432" cy="1368153"/>
          </a:xfrm>
          <a:prstGeom prst="rect">
            <a:avLst/>
          </a:prstGeom>
          <a:solidFill>
            <a:srgbClr val="FFFFCC"/>
          </a:solidFill>
          <a:ln w="25400">
            <a:solidFill>
              <a:schemeClr val="tx1"/>
            </a:solidFill>
            <a:miter lim="800000"/>
            <a:headEnd/>
            <a:tailEnd/>
          </a:ln>
        </p:spPr>
        <p:txBody>
          <a:bodyPr anchor="ctr" anchorCtr="1"/>
          <a:lstStyle/>
          <a:p>
            <a:pPr algn="ctr">
              <a:spcBef>
                <a:spcPct val="50000"/>
              </a:spcBef>
            </a:pPr>
            <a:r>
              <a:rPr lang="de-DE" sz="2400" b="1" dirty="0"/>
              <a:t>Neuere deutsche</a:t>
            </a:r>
            <a:br>
              <a:rPr lang="de-DE" sz="2400" b="1" dirty="0"/>
            </a:br>
            <a:r>
              <a:rPr lang="de-DE" sz="2400" b="1" dirty="0"/>
              <a:t>Literaturgeschichte</a:t>
            </a:r>
          </a:p>
        </p:txBody>
      </p:sp>
      <p:sp>
        <p:nvSpPr>
          <p:cNvPr id="11" name="Abgerundetes Rechteck 14">
            <a:extLst>
              <a:ext uri="{FF2B5EF4-FFF2-40B4-BE49-F238E27FC236}">
                <a16:creationId xmlns:a16="http://schemas.microsoft.com/office/drawing/2014/main" id="{007E8709-0849-576A-AD16-E54A7A4036C0}"/>
              </a:ext>
            </a:extLst>
          </p:cNvPr>
          <p:cNvSpPr/>
          <p:nvPr/>
        </p:nvSpPr>
        <p:spPr>
          <a:xfrm>
            <a:off x="539552" y="3717032"/>
            <a:ext cx="8136904" cy="792088"/>
          </a:xfrm>
          <a:prstGeom prst="roundRect">
            <a:avLst/>
          </a:prstGeom>
          <a:solidFill>
            <a:srgbClr val="CCFFCC"/>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tx1"/>
                </a:solidFill>
                <a:latin typeface="+mj-lt"/>
              </a:rPr>
              <a:t>Fachdidaktik</a:t>
            </a:r>
          </a:p>
        </p:txBody>
      </p:sp>
      <p:sp>
        <p:nvSpPr>
          <p:cNvPr id="12" name="Abgerundetes Rechteck 15">
            <a:extLst>
              <a:ext uri="{FF2B5EF4-FFF2-40B4-BE49-F238E27FC236}">
                <a16:creationId xmlns:a16="http://schemas.microsoft.com/office/drawing/2014/main" id="{D2D51227-B141-6670-31FD-BAC455BA703D}"/>
              </a:ext>
            </a:extLst>
          </p:cNvPr>
          <p:cNvSpPr/>
          <p:nvPr/>
        </p:nvSpPr>
        <p:spPr>
          <a:xfrm>
            <a:off x="3059832" y="1268760"/>
            <a:ext cx="1800200" cy="79208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bg2"/>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1574813" y="4344486"/>
            <a:ext cx="1584176" cy="1892826"/>
          </a:xfrm>
          <a:prstGeom prst="rect">
            <a:avLst/>
          </a:prstGeom>
          <a:solidFill>
            <a:srgbClr val="CCECFF">
              <a:alpha val="49803"/>
            </a:srgbClr>
          </a:solidFill>
          <a:ln w="28575">
            <a:solidFill>
              <a:srgbClr val="0070C0"/>
            </a:solidFill>
            <a:miter lim="800000"/>
            <a:headEnd/>
            <a:tailEnd/>
          </a:ln>
        </p:spPr>
        <p:txBody>
          <a:bodyPr wrap="squar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endParaRPr lang="de-DE" altLang="de-DE" sz="1800" dirty="0"/>
          </a:p>
          <a:p>
            <a:pPr algn="ctr" eaLnBrk="1" hangingPunct="1">
              <a:spcBef>
                <a:spcPct val="50000"/>
              </a:spcBef>
              <a:buClrTx/>
              <a:buSzTx/>
              <a:buFontTx/>
              <a:buNone/>
            </a:pPr>
            <a:r>
              <a:rPr lang="de-DE" altLang="de-DE" sz="1800" b="1" dirty="0">
                <a:solidFill>
                  <a:srgbClr val="0070C0"/>
                </a:solidFill>
              </a:rPr>
              <a:t>Bachelor </a:t>
            </a:r>
            <a:r>
              <a:rPr lang="de-DE" altLang="de-DE" sz="1800" b="1" dirty="0" err="1">
                <a:solidFill>
                  <a:srgbClr val="0070C0"/>
                </a:solidFill>
              </a:rPr>
              <a:t>of</a:t>
            </a:r>
            <a:r>
              <a:rPr lang="de-DE" altLang="de-DE" sz="1800" b="1" dirty="0">
                <a:solidFill>
                  <a:srgbClr val="0070C0"/>
                </a:solidFill>
              </a:rPr>
              <a:t> </a:t>
            </a:r>
            <a:r>
              <a:rPr lang="de-DE" altLang="de-DE" sz="1800" b="1" dirty="0" err="1">
                <a:solidFill>
                  <a:srgbClr val="0070C0"/>
                </a:solidFill>
              </a:rPr>
              <a:t>Arts</a:t>
            </a:r>
            <a:endParaRPr lang="de-DE" altLang="de-DE" sz="1800" b="1" dirty="0">
              <a:solidFill>
                <a:srgbClr val="0070C0"/>
              </a:solidFill>
            </a:endParaRPr>
          </a:p>
          <a:p>
            <a:pPr algn="ctr" eaLnBrk="1" hangingPunct="1">
              <a:spcBef>
                <a:spcPct val="50000"/>
              </a:spcBef>
              <a:buClrTx/>
              <a:buSzTx/>
              <a:buFontTx/>
              <a:buNone/>
            </a:pPr>
            <a:r>
              <a:rPr lang="de-DE" altLang="de-DE" sz="1800" dirty="0">
                <a:solidFill>
                  <a:srgbClr val="0070C0"/>
                </a:solidFill>
              </a:rPr>
              <a:t>Germanistik</a:t>
            </a:r>
          </a:p>
          <a:p>
            <a:pPr algn="ctr" eaLnBrk="1" hangingPunct="1">
              <a:spcBef>
                <a:spcPct val="50000"/>
              </a:spcBef>
              <a:buClrTx/>
              <a:buSzTx/>
              <a:buFontTx/>
              <a:buNone/>
            </a:pPr>
            <a:endParaRPr lang="de-DE" altLang="de-DE" sz="1800" dirty="0"/>
          </a:p>
        </p:txBody>
      </p:sp>
      <p:sp>
        <p:nvSpPr>
          <p:cNvPr id="7171" name="Text Box 5"/>
          <p:cNvSpPr txBox="1">
            <a:spLocks noChangeArrowheads="1"/>
          </p:cNvSpPr>
          <p:nvPr/>
        </p:nvSpPr>
        <p:spPr bwMode="auto">
          <a:xfrm>
            <a:off x="6516638" y="4345012"/>
            <a:ext cx="1655762" cy="1892300"/>
          </a:xfrm>
          <a:prstGeom prst="rect">
            <a:avLst/>
          </a:prstGeom>
          <a:solidFill>
            <a:srgbClr val="E5FFE5"/>
          </a:solidFill>
          <a:ln w="28575">
            <a:solidFill>
              <a:srgbClr val="00B050"/>
            </a:solidFill>
            <a:miter lim="800000"/>
            <a:headEnd/>
            <a:tailEnd/>
          </a:ln>
        </p:spPr>
        <p:txBody>
          <a:bodyPr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endParaRPr lang="de-DE" altLang="de-DE" sz="1800" dirty="0"/>
          </a:p>
          <a:p>
            <a:pPr algn="ctr" eaLnBrk="1" hangingPunct="1">
              <a:spcBef>
                <a:spcPct val="50000"/>
              </a:spcBef>
              <a:buClrTx/>
              <a:buSzTx/>
              <a:buFontTx/>
              <a:buNone/>
            </a:pPr>
            <a:r>
              <a:rPr lang="de-DE" altLang="de-DE" sz="1800" b="1" dirty="0">
                <a:solidFill>
                  <a:srgbClr val="00B050"/>
                </a:solidFill>
              </a:rPr>
              <a:t>Bachelor </a:t>
            </a:r>
            <a:r>
              <a:rPr lang="de-DE" altLang="de-DE" sz="1800" b="1" dirty="0" err="1">
                <a:solidFill>
                  <a:srgbClr val="00B050"/>
                </a:solidFill>
              </a:rPr>
              <a:t>of</a:t>
            </a:r>
            <a:r>
              <a:rPr lang="de-DE" altLang="de-DE" sz="1800" b="1" dirty="0">
                <a:solidFill>
                  <a:srgbClr val="00B050"/>
                </a:solidFill>
              </a:rPr>
              <a:t> Education</a:t>
            </a:r>
          </a:p>
          <a:p>
            <a:pPr algn="ctr" eaLnBrk="1" hangingPunct="1">
              <a:spcBef>
                <a:spcPct val="50000"/>
              </a:spcBef>
              <a:buClrTx/>
              <a:buSzTx/>
              <a:buFontTx/>
              <a:buNone/>
            </a:pPr>
            <a:r>
              <a:rPr lang="de-DE" altLang="de-DE" sz="1800" dirty="0">
                <a:solidFill>
                  <a:srgbClr val="00B050"/>
                </a:solidFill>
              </a:rPr>
              <a:t>Deutsch</a:t>
            </a:r>
          </a:p>
          <a:p>
            <a:pPr algn="ctr" eaLnBrk="1" hangingPunct="1">
              <a:spcBef>
                <a:spcPct val="50000"/>
              </a:spcBef>
              <a:buClrTx/>
              <a:buSzTx/>
              <a:buFontTx/>
              <a:buNone/>
            </a:pPr>
            <a:endParaRPr lang="de-DE" altLang="de-DE" sz="1800" dirty="0"/>
          </a:p>
        </p:txBody>
      </p:sp>
      <p:sp>
        <p:nvSpPr>
          <p:cNvPr id="7184" name="Text Box 7"/>
          <p:cNvSpPr txBox="1">
            <a:spLocks noChangeArrowheads="1"/>
          </p:cNvSpPr>
          <p:nvPr/>
        </p:nvSpPr>
        <p:spPr bwMode="auto">
          <a:xfrm>
            <a:off x="8504238" y="6511925"/>
            <a:ext cx="5381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lgn="r" eaLnBrk="1" hangingPunct="1">
              <a:spcBef>
                <a:spcPct val="50000"/>
              </a:spcBef>
              <a:buClrTx/>
              <a:buSzTx/>
              <a:buFontTx/>
              <a:buNone/>
            </a:pPr>
            <a:r>
              <a:rPr lang="de-DE" altLang="de-DE" sz="1400" b="1" dirty="0">
                <a:solidFill>
                  <a:schemeClr val="bg1"/>
                </a:solidFill>
              </a:rPr>
              <a:t>34/38</a:t>
            </a:r>
          </a:p>
        </p:txBody>
      </p:sp>
      <p:cxnSp>
        <p:nvCxnSpPr>
          <p:cNvPr id="22" name="Gerade Verbindung mit Pfeil 21"/>
          <p:cNvCxnSpPr/>
          <p:nvPr/>
        </p:nvCxnSpPr>
        <p:spPr>
          <a:xfrm flipH="1">
            <a:off x="3275856" y="6021288"/>
            <a:ext cx="3096344" cy="0"/>
          </a:xfrm>
          <a:prstGeom prst="straightConnector1">
            <a:avLst/>
          </a:prstGeom>
          <a:ln w="38100">
            <a:solidFill>
              <a:srgbClr val="00B05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a:off x="3339155" y="5805264"/>
            <a:ext cx="3105053" cy="0"/>
          </a:xfrm>
          <a:prstGeom prst="straightConnector1">
            <a:avLst/>
          </a:prstGeom>
          <a:ln w="38100">
            <a:solidFill>
              <a:srgbClr val="0070C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8" name="Titel 27"/>
          <p:cNvSpPr>
            <a:spLocks noGrp="1"/>
          </p:cNvSpPr>
          <p:nvPr>
            <p:ph type="title"/>
          </p:nvPr>
        </p:nvSpPr>
        <p:spPr/>
        <p:txBody>
          <a:bodyPr/>
          <a:lstStyle/>
          <a:p>
            <a:r>
              <a:rPr lang="de-DE" dirty="0"/>
              <a:t>Studienabschlüsse</a:t>
            </a:r>
          </a:p>
        </p:txBody>
      </p:sp>
      <p:sp>
        <p:nvSpPr>
          <p:cNvPr id="30" name="Rechteck 29">
            <a:extLst>
              <a:ext uri="{FF2B5EF4-FFF2-40B4-BE49-F238E27FC236}">
                <a16:creationId xmlns:a16="http://schemas.microsoft.com/office/drawing/2014/main" id="{BA9084F0-73BE-4C7A-B19B-B7857E6983EB}"/>
              </a:ext>
            </a:extLst>
          </p:cNvPr>
          <p:cNvSpPr/>
          <p:nvPr/>
        </p:nvSpPr>
        <p:spPr>
          <a:xfrm>
            <a:off x="6444208" y="2634758"/>
            <a:ext cx="1728192" cy="1107528"/>
          </a:xfrm>
          <a:prstGeom prst="rect">
            <a:avLst/>
          </a:prstGeom>
          <a:solidFill>
            <a:srgbClr val="CCFFCC"/>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rgbClr val="00B050"/>
                </a:solidFill>
                <a:latin typeface="+mj-lt"/>
              </a:rPr>
              <a:t>Master </a:t>
            </a:r>
            <a:r>
              <a:rPr lang="de-DE" sz="1600" b="1" dirty="0" err="1">
                <a:solidFill>
                  <a:srgbClr val="00B050"/>
                </a:solidFill>
                <a:latin typeface="+mj-lt"/>
              </a:rPr>
              <a:t>of</a:t>
            </a:r>
            <a:br>
              <a:rPr lang="de-DE" sz="1600" b="1" dirty="0">
                <a:solidFill>
                  <a:srgbClr val="00B050"/>
                </a:solidFill>
                <a:latin typeface="+mj-lt"/>
              </a:rPr>
            </a:br>
            <a:r>
              <a:rPr lang="de-DE" sz="1600" b="1" dirty="0">
                <a:solidFill>
                  <a:srgbClr val="00B050"/>
                </a:solidFill>
                <a:latin typeface="+mj-lt"/>
              </a:rPr>
              <a:t>Education</a:t>
            </a:r>
            <a:endParaRPr lang="de-DE" sz="1600" dirty="0">
              <a:solidFill>
                <a:srgbClr val="00B050"/>
              </a:solidFill>
              <a:latin typeface="+mj-lt"/>
            </a:endParaRPr>
          </a:p>
        </p:txBody>
      </p:sp>
      <p:sp>
        <p:nvSpPr>
          <p:cNvPr id="39" name="Rechteck 38">
            <a:extLst>
              <a:ext uri="{FF2B5EF4-FFF2-40B4-BE49-F238E27FC236}">
                <a16:creationId xmlns:a16="http://schemas.microsoft.com/office/drawing/2014/main" id="{8AB84D5F-7208-43FF-943B-61094325B359}"/>
              </a:ext>
            </a:extLst>
          </p:cNvPr>
          <p:cNvSpPr/>
          <p:nvPr/>
        </p:nvSpPr>
        <p:spPr>
          <a:xfrm>
            <a:off x="3347864" y="3202704"/>
            <a:ext cx="936104" cy="548874"/>
          </a:xfrm>
          <a:prstGeom prst="rect">
            <a:avLst/>
          </a:prstGeom>
          <a:solidFill>
            <a:srgbClr val="FFCC99"/>
          </a:solid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mj-lt"/>
              </a:rPr>
              <a:t>TNGS</a:t>
            </a:r>
          </a:p>
        </p:txBody>
      </p:sp>
      <p:sp>
        <p:nvSpPr>
          <p:cNvPr id="44" name="Rechteck 43">
            <a:extLst>
              <a:ext uri="{FF2B5EF4-FFF2-40B4-BE49-F238E27FC236}">
                <a16:creationId xmlns:a16="http://schemas.microsoft.com/office/drawing/2014/main" id="{E4507E1D-956E-41A3-9564-66E5E635364C}"/>
              </a:ext>
            </a:extLst>
          </p:cNvPr>
          <p:cNvSpPr/>
          <p:nvPr/>
        </p:nvSpPr>
        <p:spPr>
          <a:xfrm>
            <a:off x="395536" y="2636913"/>
            <a:ext cx="1008112" cy="1114666"/>
          </a:xfrm>
          <a:prstGeom prst="rect">
            <a:avLst/>
          </a:prstGeom>
          <a:solidFill>
            <a:srgbClr val="CCCCFF"/>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i="1" dirty="0">
                <a:solidFill>
                  <a:schemeClr val="tx1"/>
                </a:solidFill>
                <a:latin typeface="+mj-lt"/>
              </a:rPr>
              <a:t>Mittelalter-</a:t>
            </a:r>
            <a:br>
              <a:rPr lang="de-DE" sz="1400" i="1" dirty="0">
                <a:solidFill>
                  <a:schemeClr val="tx1"/>
                </a:solidFill>
                <a:latin typeface="+mj-lt"/>
              </a:rPr>
            </a:br>
            <a:r>
              <a:rPr lang="de-DE" sz="1400" i="1" dirty="0">
                <a:solidFill>
                  <a:schemeClr val="tx1"/>
                </a:solidFill>
                <a:latin typeface="+mj-lt"/>
              </a:rPr>
              <a:t>und Früh-</a:t>
            </a:r>
            <a:br>
              <a:rPr lang="de-DE" sz="1400" i="1" dirty="0">
                <a:solidFill>
                  <a:schemeClr val="tx1"/>
                </a:solidFill>
                <a:latin typeface="+mj-lt"/>
              </a:rPr>
            </a:br>
            <a:r>
              <a:rPr lang="de-DE" sz="1400" i="1" dirty="0" err="1">
                <a:solidFill>
                  <a:schemeClr val="tx1"/>
                </a:solidFill>
                <a:latin typeface="+mj-lt"/>
              </a:rPr>
              <a:t>neuzeit</a:t>
            </a:r>
            <a:r>
              <a:rPr lang="de-DE" sz="1400" i="1" dirty="0">
                <a:solidFill>
                  <a:schemeClr val="tx1"/>
                </a:solidFill>
                <a:latin typeface="+mj-lt"/>
              </a:rPr>
              <a:t>-</a:t>
            </a:r>
            <a:br>
              <a:rPr lang="de-DE" sz="1400" i="1" dirty="0">
                <a:solidFill>
                  <a:schemeClr val="tx1"/>
                </a:solidFill>
                <a:latin typeface="+mj-lt"/>
              </a:rPr>
            </a:br>
            <a:r>
              <a:rPr lang="de-DE" sz="1400" i="1" dirty="0">
                <a:solidFill>
                  <a:schemeClr val="tx1"/>
                </a:solidFill>
                <a:latin typeface="+mj-lt"/>
              </a:rPr>
              <a:t>Studien</a:t>
            </a:r>
            <a:endParaRPr lang="de-DE" sz="1400" dirty="0">
              <a:solidFill>
                <a:schemeClr val="tx1"/>
              </a:solidFill>
              <a:latin typeface="+mj-lt"/>
            </a:endParaRPr>
          </a:p>
        </p:txBody>
      </p:sp>
      <p:sp>
        <p:nvSpPr>
          <p:cNvPr id="46" name="Rechteck 45">
            <a:extLst>
              <a:ext uri="{FF2B5EF4-FFF2-40B4-BE49-F238E27FC236}">
                <a16:creationId xmlns:a16="http://schemas.microsoft.com/office/drawing/2014/main" id="{9D3F73C6-0606-4B20-BD43-A15DEE512EEF}"/>
              </a:ext>
            </a:extLst>
          </p:cNvPr>
          <p:cNvSpPr/>
          <p:nvPr/>
        </p:nvSpPr>
        <p:spPr>
          <a:xfrm>
            <a:off x="4381804" y="2636912"/>
            <a:ext cx="1440160" cy="1114666"/>
          </a:xfrm>
          <a:prstGeom prst="rect">
            <a:avLst/>
          </a:prstGeom>
          <a:solidFill>
            <a:schemeClr val="tx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i="1" dirty="0">
                <a:solidFill>
                  <a:schemeClr val="tx1"/>
                </a:solidFill>
                <a:latin typeface="+mj-lt"/>
              </a:rPr>
              <a:t>Deutsch als</a:t>
            </a:r>
            <a:br>
              <a:rPr lang="de-DE" sz="1400" i="1" dirty="0">
                <a:solidFill>
                  <a:schemeClr val="tx1"/>
                </a:solidFill>
                <a:latin typeface="+mj-lt"/>
              </a:rPr>
            </a:br>
            <a:r>
              <a:rPr lang="de-DE" sz="1400" i="1" dirty="0">
                <a:solidFill>
                  <a:schemeClr val="tx1"/>
                </a:solidFill>
                <a:latin typeface="+mj-lt"/>
              </a:rPr>
              <a:t>Fremdsprache/</a:t>
            </a:r>
            <a:br>
              <a:rPr lang="de-DE" sz="1400" i="1" dirty="0">
                <a:solidFill>
                  <a:schemeClr val="tx1"/>
                </a:solidFill>
                <a:latin typeface="+mj-lt"/>
              </a:rPr>
            </a:br>
            <a:r>
              <a:rPr lang="de-DE" sz="1400" i="1" dirty="0">
                <a:solidFill>
                  <a:schemeClr val="tx1"/>
                </a:solidFill>
                <a:latin typeface="+mj-lt"/>
              </a:rPr>
              <a:t>Zweitsprache</a:t>
            </a:r>
          </a:p>
        </p:txBody>
      </p:sp>
      <p:sp>
        <p:nvSpPr>
          <p:cNvPr id="48" name="Line 13"/>
          <p:cNvSpPr>
            <a:spLocks noChangeShapeType="1"/>
          </p:cNvSpPr>
          <p:nvPr/>
        </p:nvSpPr>
        <p:spPr bwMode="auto">
          <a:xfrm flipV="1">
            <a:off x="7308304" y="3861048"/>
            <a:ext cx="0" cy="43204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63" name="Textfeld 62"/>
          <p:cNvSpPr txBox="1"/>
          <p:nvPr/>
        </p:nvSpPr>
        <p:spPr>
          <a:xfrm>
            <a:off x="467544" y="2195572"/>
            <a:ext cx="3888432" cy="369332"/>
          </a:xfrm>
          <a:prstGeom prst="rect">
            <a:avLst/>
          </a:prstGeom>
          <a:noFill/>
        </p:spPr>
        <p:txBody>
          <a:bodyPr wrap="square" rtlCol="0">
            <a:spAutoFit/>
          </a:bodyPr>
          <a:lstStyle/>
          <a:p>
            <a:pPr algn="ctr"/>
            <a:r>
              <a:rPr lang="de-DE" dirty="0">
                <a:solidFill>
                  <a:srgbClr val="0070C0"/>
                </a:solidFill>
              </a:rPr>
              <a:t>Master </a:t>
            </a:r>
            <a:r>
              <a:rPr lang="de-DE" dirty="0" err="1">
                <a:solidFill>
                  <a:srgbClr val="0070C0"/>
                </a:solidFill>
              </a:rPr>
              <a:t>of</a:t>
            </a:r>
            <a:r>
              <a:rPr lang="de-DE" dirty="0">
                <a:solidFill>
                  <a:srgbClr val="0070C0"/>
                </a:solidFill>
              </a:rPr>
              <a:t> </a:t>
            </a:r>
            <a:r>
              <a:rPr lang="de-DE" dirty="0" err="1">
                <a:solidFill>
                  <a:srgbClr val="0070C0"/>
                </a:solidFill>
              </a:rPr>
              <a:t>Arts</a:t>
            </a:r>
            <a:r>
              <a:rPr lang="de-DE" dirty="0">
                <a:solidFill>
                  <a:srgbClr val="0070C0"/>
                </a:solidFill>
              </a:rPr>
              <a:t>-Abschlüsse</a:t>
            </a:r>
          </a:p>
        </p:txBody>
      </p:sp>
      <p:sp>
        <p:nvSpPr>
          <p:cNvPr id="78" name="Textfeld 77"/>
          <p:cNvSpPr txBox="1"/>
          <p:nvPr/>
        </p:nvSpPr>
        <p:spPr>
          <a:xfrm>
            <a:off x="3203848" y="5013176"/>
            <a:ext cx="3312368" cy="646331"/>
          </a:xfrm>
          <a:prstGeom prst="rect">
            <a:avLst/>
          </a:prstGeom>
          <a:noFill/>
        </p:spPr>
        <p:txBody>
          <a:bodyPr wrap="square" rtlCol="0">
            <a:spAutoFit/>
          </a:bodyPr>
          <a:lstStyle/>
          <a:p>
            <a:pPr algn="ctr"/>
            <a:r>
              <a:rPr lang="de-DE" dirty="0"/>
              <a:t>Wechsel möglich:</a:t>
            </a:r>
            <a:br>
              <a:rPr lang="de-DE" dirty="0"/>
            </a:br>
            <a:r>
              <a:rPr lang="de-DE" dirty="0"/>
              <a:t>je früher, desto problemloser</a:t>
            </a:r>
          </a:p>
        </p:txBody>
      </p:sp>
      <p:sp>
        <p:nvSpPr>
          <p:cNvPr id="80" name="Line 23"/>
          <p:cNvSpPr>
            <a:spLocks noChangeShapeType="1"/>
          </p:cNvSpPr>
          <p:nvPr/>
        </p:nvSpPr>
        <p:spPr bwMode="auto">
          <a:xfrm flipH="1" flipV="1">
            <a:off x="6012160" y="4005064"/>
            <a:ext cx="1296144" cy="288032"/>
          </a:xfrm>
          <a:prstGeom prst="line">
            <a:avLst/>
          </a:prstGeom>
          <a:noFill/>
          <a:ln w="38100">
            <a:solidFill>
              <a:srgbClr val="009900"/>
            </a:solidFill>
            <a:prstDash val="sysDash"/>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81" name="Rechteck 80"/>
          <p:cNvSpPr/>
          <p:nvPr/>
        </p:nvSpPr>
        <p:spPr>
          <a:xfrm>
            <a:off x="179512" y="2132856"/>
            <a:ext cx="5760640" cy="172819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Line 13"/>
          <p:cNvSpPr>
            <a:spLocks noChangeShapeType="1"/>
          </p:cNvSpPr>
          <p:nvPr/>
        </p:nvSpPr>
        <p:spPr bwMode="auto">
          <a:xfrm flipV="1">
            <a:off x="2411760" y="3861048"/>
            <a:ext cx="0" cy="432048"/>
          </a:xfrm>
          <a:prstGeom prst="line">
            <a:avLst/>
          </a:prstGeom>
          <a:noFill/>
          <a:ln w="7620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 name="Rechteck 1">
            <a:extLst>
              <a:ext uri="{FF2B5EF4-FFF2-40B4-BE49-F238E27FC236}">
                <a16:creationId xmlns:a16="http://schemas.microsoft.com/office/drawing/2014/main" id="{C54B0C63-0545-8FE6-DDB0-DA6463E1EBB8}"/>
              </a:ext>
            </a:extLst>
          </p:cNvPr>
          <p:cNvSpPr/>
          <p:nvPr/>
        </p:nvSpPr>
        <p:spPr>
          <a:xfrm>
            <a:off x="3357093" y="2634758"/>
            <a:ext cx="936104" cy="487066"/>
          </a:xfrm>
          <a:prstGeom prst="rect">
            <a:avLst/>
          </a:prstGeom>
          <a:solidFill>
            <a:srgbClr val="FFCC99"/>
          </a:solid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mj-lt"/>
              </a:rPr>
              <a:t>Mai</a:t>
            </a:r>
            <a:r>
              <a:rPr lang="de-DE" sz="1400" baseline="30000" dirty="0">
                <a:solidFill>
                  <a:schemeClr val="tx1"/>
                </a:solidFill>
                <a:latin typeface="+mj-lt"/>
              </a:rPr>
              <a:t>2</a:t>
            </a:r>
          </a:p>
        </p:txBody>
      </p:sp>
      <p:sp>
        <p:nvSpPr>
          <p:cNvPr id="3" name="Rechteck 2">
            <a:extLst>
              <a:ext uri="{FF2B5EF4-FFF2-40B4-BE49-F238E27FC236}">
                <a16:creationId xmlns:a16="http://schemas.microsoft.com/office/drawing/2014/main" id="{7CB5B5F4-FACA-C90B-6767-6C2AC0B260F9}"/>
              </a:ext>
            </a:extLst>
          </p:cNvPr>
          <p:cNvSpPr/>
          <p:nvPr/>
        </p:nvSpPr>
        <p:spPr>
          <a:xfrm>
            <a:off x="1521836" y="2627620"/>
            <a:ext cx="1728192" cy="1114666"/>
          </a:xfrm>
          <a:prstGeom prst="rect">
            <a:avLst/>
          </a:prstGeom>
          <a:solidFill>
            <a:srgbClr val="CCECFF"/>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rgbClr val="0070C0"/>
                </a:solidFill>
                <a:latin typeface="+mj-lt"/>
              </a:rPr>
              <a:t>Master </a:t>
            </a:r>
            <a:r>
              <a:rPr lang="de-DE" sz="1600" b="1" dirty="0" err="1">
                <a:solidFill>
                  <a:srgbClr val="0070C0"/>
                </a:solidFill>
                <a:latin typeface="+mj-lt"/>
              </a:rPr>
              <a:t>of</a:t>
            </a:r>
            <a:br>
              <a:rPr lang="de-DE" sz="1600" b="1" dirty="0">
                <a:solidFill>
                  <a:srgbClr val="0070C0"/>
                </a:solidFill>
                <a:latin typeface="+mj-lt"/>
              </a:rPr>
            </a:br>
            <a:r>
              <a:rPr lang="de-DE" sz="1600" b="1" dirty="0">
                <a:solidFill>
                  <a:srgbClr val="0070C0"/>
                </a:solidFill>
                <a:latin typeface="+mj-lt"/>
              </a:rPr>
              <a:t>Arts</a:t>
            </a:r>
          </a:p>
          <a:p>
            <a:pPr algn="ctr"/>
            <a:r>
              <a:rPr lang="de-DE" sz="1200" dirty="0">
                <a:solidFill>
                  <a:srgbClr val="0070C0"/>
                </a:solidFill>
                <a:latin typeface="+mj-lt"/>
              </a:rPr>
              <a:t>in diversen Varianten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7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7"/>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9" grpId="0" animBg="1"/>
      <p:bldP spid="44" grpId="0" animBg="1"/>
      <p:bldP spid="46" grpId="0" animBg="1"/>
      <p:bldP spid="48" grpId="0" animBg="1"/>
      <p:bldP spid="63" grpId="0"/>
      <p:bldP spid="78" grpId="0"/>
      <p:bldP spid="78" grpId="1"/>
      <p:bldP spid="80" grpId="0" animBg="1"/>
      <p:bldP spid="81" grpId="0" animBg="1"/>
      <p:bldP spid="82" grpId="0" animBg="1"/>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pPr eaLnBrk="1" hangingPunct="1"/>
            <a:r>
              <a:rPr lang="de-DE" altLang="de-DE" dirty="0"/>
              <a:t>Wichtig!</a:t>
            </a:r>
          </a:p>
        </p:txBody>
      </p:sp>
      <p:sp>
        <p:nvSpPr>
          <p:cNvPr id="37891" name="Rectangle 3"/>
          <p:cNvSpPr>
            <a:spLocks noGrp="1" noChangeArrowheads="1"/>
          </p:cNvSpPr>
          <p:nvPr>
            <p:ph idx="1"/>
          </p:nvPr>
        </p:nvSpPr>
        <p:spPr>
          <a:xfrm>
            <a:off x="457200" y="2249424"/>
            <a:ext cx="8363272" cy="4325112"/>
          </a:xfrm>
        </p:spPr>
        <p:txBody>
          <a:bodyPr/>
          <a:lstStyle/>
          <a:p>
            <a:pPr eaLnBrk="1" hangingPunct="1">
              <a:buNone/>
            </a:pPr>
            <a:r>
              <a:rPr lang="en-US" altLang="de-DE" dirty="0" err="1"/>
              <a:t>Bei</a:t>
            </a:r>
            <a:r>
              <a:rPr lang="en-US" altLang="de-DE" dirty="0"/>
              <a:t> </a:t>
            </a:r>
            <a:r>
              <a:rPr lang="en-US" altLang="de-DE" b="1" dirty="0" err="1"/>
              <a:t>Wechsel</a:t>
            </a:r>
            <a:r>
              <a:rPr lang="en-US" altLang="de-DE" dirty="0"/>
              <a:t> von </a:t>
            </a:r>
          </a:p>
          <a:p>
            <a:r>
              <a:rPr lang="en-US" altLang="de-DE" dirty="0" err="1"/>
              <a:t>Studien</a:t>
            </a:r>
            <a:r>
              <a:rPr lang="en-US" altLang="de-DE" b="1" u="sng" dirty="0" err="1"/>
              <a:t>ort</a:t>
            </a:r>
            <a:endParaRPr lang="en-US" altLang="de-DE" b="1" u="sng" dirty="0"/>
          </a:p>
          <a:p>
            <a:r>
              <a:rPr lang="en-US" altLang="de-DE" dirty="0" err="1"/>
              <a:t>Studien</a:t>
            </a:r>
            <a:r>
              <a:rPr lang="en-US" altLang="de-DE" b="1" u="sng" dirty="0" err="1"/>
              <a:t>fach</a:t>
            </a:r>
            <a:endParaRPr lang="en-US" altLang="de-DE" b="1" u="sng" dirty="0"/>
          </a:p>
          <a:p>
            <a:r>
              <a:rPr lang="en-US" altLang="de-DE" dirty="0" err="1"/>
              <a:t>Studien</a:t>
            </a:r>
            <a:r>
              <a:rPr lang="en-US" altLang="de-DE" b="1" u="sng" dirty="0" err="1"/>
              <a:t>gang</a:t>
            </a:r>
            <a:endParaRPr lang="en-US" altLang="de-DE" b="1" u="sng" dirty="0"/>
          </a:p>
          <a:p>
            <a:pPr eaLnBrk="1" hangingPunct="1">
              <a:buNone/>
            </a:pPr>
            <a:endParaRPr lang="en-US" altLang="de-DE" dirty="0"/>
          </a:p>
          <a:p>
            <a:pPr eaLnBrk="1" hangingPunct="1">
              <a:buNone/>
            </a:pPr>
            <a:r>
              <a:rPr lang="en-US" altLang="de-DE" dirty="0" err="1"/>
              <a:t>Bitte</a:t>
            </a:r>
            <a:r>
              <a:rPr lang="en-US" altLang="de-DE" dirty="0"/>
              <a:t> </a:t>
            </a:r>
            <a:r>
              <a:rPr lang="en-US" altLang="de-DE" dirty="0" err="1"/>
              <a:t>zur</a:t>
            </a:r>
            <a:r>
              <a:rPr lang="en-US" altLang="de-DE" dirty="0"/>
              <a:t> </a:t>
            </a:r>
            <a:r>
              <a:rPr lang="en-US" altLang="de-DE" b="1" dirty="0" err="1"/>
              <a:t>Anerkennung</a:t>
            </a:r>
            <a:r>
              <a:rPr lang="en-US" altLang="de-DE" b="1" dirty="0"/>
              <a:t> </a:t>
            </a:r>
            <a:r>
              <a:rPr lang="en-US" altLang="de-DE" dirty="0"/>
              <a:t>der </a:t>
            </a:r>
            <a:r>
              <a:rPr lang="en-US" altLang="de-DE" dirty="0" err="1"/>
              <a:t>Studienleistungen</a:t>
            </a:r>
            <a:endParaRPr lang="en-US" altLang="de-DE" dirty="0"/>
          </a:p>
          <a:p>
            <a:pPr eaLnBrk="1" hangingPunct="1">
              <a:buNone/>
            </a:pPr>
            <a:r>
              <a:rPr lang="en-US" altLang="de-DE" dirty="0" err="1"/>
              <a:t>unbedingt</a:t>
            </a:r>
            <a:r>
              <a:rPr lang="en-US" altLang="de-DE" dirty="0"/>
              <a:t> </a:t>
            </a:r>
            <a:r>
              <a:rPr lang="en-US" altLang="de-DE" b="1" dirty="0" err="1"/>
              <a:t>Studienfachberatung</a:t>
            </a:r>
            <a:r>
              <a:rPr lang="en-US" altLang="de-DE" b="1" dirty="0"/>
              <a:t> </a:t>
            </a:r>
            <a:r>
              <a:rPr lang="en-US" altLang="de-DE" dirty="0" err="1"/>
              <a:t>aufsuchen</a:t>
            </a:r>
            <a:r>
              <a:rPr lang="en-US" altLang="de-DE" dirty="0"/>
              <a:t>!</a:t>
            </a:r>
          </a:p>
          <a:p>
            <a:pPr eaLnBrk="1" hangingPunct="1">
              <a:buNone/>
            </a:pPr>
            <a:endParaRPr lang="en-US" altLang="de-D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abine\AppData\Local\Microsoft\Windows\Temporary Internet Files\Content.Outlook\IT32ZK2A\03 (2).jpg"/>
          <p:cNvPicPr>
            <a:picLocks noChangeAspect="1" noChangeArrowheads="1"/>
          </p:cNvPicPr>
          <p:nvPr/>
        </p:nvPicPr>
        <p:blipFill>
          <a:blip r:embed="rId2" cstate="print">
            <a:biLevel thresh="50000"/>
          </a:blip>
          <a:srcRect/>
          <a:stretch>
            <a:fillRect/>
          </a:stretch>
        </p:blipFill>
        <p:spPr bwMode="auto">
          <a:xfrm>
            <a:off x="5462269" y="1628800"/>
            <a:ext cx="3488706" cy="4797152"/>
          </a:xfrm>
          <a:prstGeom prst="rect">
            <a:avLst/>
          </a:prstGeom>
          <a:noFill/>
        </p:spPr>
      </p:pic>
      <p:sp>
        <p:nvSpPr>
          <p:cNvPr id="2" name="Titel 1"/>
          <p:cNvSpPr>
            <a:spLocks noGrp="1"/>
          </p:cNvSpPr>
          <p:nvPr>
            <p:ph type="title"/>
          </p:nvPr>
        </p:nvSpPr>
        <p:spPr/>
        <p:txBody>
          <a:bodyPr/>
          <a:lstStyle/>
          <a:p>
            <a:r>
              <a:rPr lang="de-DE" dirty="0"/>
              <a:t>Aufbau des Studiums</a:t>
            </a:r>
          </a:p>
        </p:txBody>
      </p:sp>
      <p:sp>
        <p:nvSpPr>
          <p:cNvPr id="3" name="Textplatzhalter 2"/>
          <p:cNvSpPr>
            <a:spLocks noGrp="1"/>
          </p:cNvSpPr>
          <p:nvPr>
            <p:ph type="body" idx="1"/>
          </p:nvPr>
        </p:nvSpPr>
        <p:spPr/>
        <p:txBody>
          <a:bodyPr/>
          <a:lstStyle/>
          <a:p>
            <a:r>
              <a:rPr lang="de-DE" dirty="0"/>
              <a:t>Studienjahre – Semester – Module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23528" y="2492896"/>
            <a:ext cx="8712968" cy="2763192"/>
          </a:xfrm>
          <a:prstGeom prst="rect">
            <a:avLst/>
          </a:prstGeom>
          <a:noFill/>
          <a:ln w="9525">
            <a:noFill/>
            <a:miter lim="800000"/>
            <a:headEnd/>
            <a:tailEnd/>
          </a:ln>
        </p:spPr>
      </p:pic>
      <p:sp>
        <p:nvSpPr>
          <p:cNvPr id="4" name="Titel 3"/>
          <p:cNvSpPr>
            <a:spLocks noGrp="1"/>
          </p:cNvSpPr>
          <p:nvPr>
            <p:ph type="title"/>
          </p:nvPr>
        </p:nvSpPr>
        <p:spPr/>
        <p:txBody>
          <a:bodyPr/>
          <a:lstStyle/>
          <a:p>
            <a:r>
              <a:rPr lang="de-DE" dirty="0" err="1"/>
              <a:t>B.Ed</a:t>
            </a:r>
            <a:r>
              <a:rPr lang="de-DE" dirty="0"/>
              <a:t>. Deutsch / </a:t>
            </a:r>
            <a:r>
              <a:rPr lang="de-DE" dirty="0" err="1"/>
              <a:t>B.Sc</a:t>
            </a:r>
            <a:r>
              <a:rPr lang="de-DE" dirty="0"/>
              <a:t>. </a:t>
            </a:r>
            <a:r>
              <a:rPr lang="de-DE" dirty="0" err="1"/>
              <a:t>WiPäd</a:t>
            </a:r>
            <a:r>
              <a:rPr lang="de-DE" dirty="0"/>
              <a:t> </a:t>
            </a:r>
          </a:p>
        </p:txBody>
      </p:sp>
      <p:sp>
        <p:nvSpPr>
          <p:cNvPr id="9" name="Textfeld 8"/>
          <p:cNvSpPr txBox="1"/>
          <p:nvPr/>
        </p:nvSpPr>
        <p:spPr>
          <a:xfrm>
            <a:off x="827584" y="5517232"/>
            <a:ext cx="7488832" cy="923330"/>
          </a:xfrm>
          <a:prstGeom prst="rect">
            <a:avLst/>
          </a:prstGeom>
          <a:solidFill>
            <a:srgbClr val="F0F0F0"/>
          </a:solidFill>
          <a:ln w="38100">
            <a:solidFill>
              <a:srgbClr val="C1002A"/>
            </a:solidFill>
          </a:ln>
        </p:spPr>
        <p:txBody>
          <a:bodyPr wrap="square" rtlCol="0">
            <a:spAutoFit/>
          </a:bodyPr>
          <a:lstStyle/>
          <a:p>
            <a:r>
              <a:rPr lang="de-DE" dirty="0">
                <a:solidFill>
                  <a:srgbClr val="636363"/>
                </a:solidFill>
              </a:rPr>
              <a:t>Ein </a:t>
            </a:r>
            <a:r>
              <a:rPr lang="de-DE" b="1" u="sng" dirty="0">
                <a:solidFill>
                  <a:srgbClr val="636363"/>
                </a:solidFill>
              </a:rPr>
              <a:t>Modul</a:t>
            </a:r>
            <a:r>
              <a:rPr lang="de-DE" dirty="0">
                <a:solidFill>
                  <a:srgbClr val="636363"/>
                </a:solidFill>
              </a:rPr>
              <a:t> umfasst in der Regel mehrere </a:t>
            </a:r>
            <a:r>
              <a:rPr lang="de-DE" u="sng" dirty="0">
                <a:solidFill>
                  <a:srgbClr val="636363"/>
                </a:solidFill>
                <a:effectLst>
                  <a:outerShdw blurRad="38100" dist="38100" dir="2700000" algn="tl">
                    <a:srgbClr val="C0C0C0"/>
                  </a:outerShdw>
                </a:effectLst>
              </a:rPr>
              <a:t>Lehrveranstaltungen</a:t>
            </a:r>
            <a:r>
              <a:rPr lang="de-DE" dirty="0">
                <a:solidFill>
                  <a:srgbClr val="636363"/>
                </a:solidFill>
              </a:rPr>
              <a:t> (= LV)</a:t>
            </a:r>
            <a:br>
              <a:rPr lang="de-DE" dirty="0">
                <a:solidFill>
                  <a:srgbClr val="636363"/>
                </a:solidFill>
              </a:rPr>
            </a:br>
            <a:r>
              <a:rPr lang="de-DE" dirty="0">
                <a:solidFill>
                  <a:srgbClr val="636363"/>
                </a:solidFill>
              </a:rPr>
              <a:t>und schließt mit einer </a:t>
            </a:r>
            <a:r>
              <a:rPr lang="de-DE" b="1" dirty="0">
                <a:solidFill>
                  <a:srgbClr val="636363"/>
                </a:solidFill>
              </a:rPr>
              <a:t>Modulprüfung</a:t>
            </a:r>
            <a:r>
              <a:rPr lang="de-DE" dirty="0">
                <a:solidFill>
                  <a:srgbClr val="636363"/>
                </a:solidFill>
              </a:rPr>
              <a:t> ab. Ein Modul wird in der Regel </a:t>
            </a:r>
            <a:br>
              <a:rPr lang="de-DE" dirty="0">
                <a:solidFill>
                  <a:srgbClr val="636363"/>
                </a:solidFill>
              </a:rPr>
            </a:br>
            <a:r>
              <a:rPr lang="de-DE" b="1" dirty="0">
                <a:solidFill>
                  <a:srgbClr val="636363"/>
                </a:solidFill>
              </a:rPr>
              <a:t>innerhalb eines Semesters</a:t>
            </a:r>
            <a:r>
              <a:rPr lang="de-DE" dirty="0">
                <a:solidFill>
                  <a:srgbClr val="636363"/>
                </a:solidFill>
              </a:rPr>
              <a:t> abgeschlossen.</a:t>
            </a:r>
          </a:p>
        </p:txBody>
      </p:sp>
      <p:sp>
        <p:nvSpPr>
          <p:cNvPr id="10" name="Textfeld 9"/>
          <p:cNvSpPr txBox="1"/>
          <p:nvPr/>
        </p:nvSpPr>
        <p:spPr>
          <a:xfrm>
            <a:off x="395536" y="2132856"/>
            <a:ext cx="2808312" cy="369332"/>
          </a:xfrm>
          <a:prstGeom prst="rect">
            <a:avLst/>
          </a:prstGeom>
          <a:noFill/>
          <a:ln>
            <a:solidFill>
              <a:srgbClr val="C1002A"/>
            </a:solidFill>
          </a:ln>
        </p:spPr>
        <p:txBody>
          <a:bodyPr wrap="square" rtlCol="0">
            <a:spAutoFit/>
          </a:bodyPr>
          <a:lstStyle/>
          <a:p>
            <a:pPr algn="ctr"/>
            <a:r>
              <a:rPr lang="de-DE" dirty="0">
                <a:solidFill>
                  <a:schemeClr val="tx2"/>
                </a:solidFill>
              </a:rPr>
              <a:t>Einführungsphase</a:t>
            </a:r>
          </a:p>
        </p:txBody>
      </p:sp>
      <p:sp>
        <p:nvSpPr>
          <p:cNvPr id="11" name="Textfeld 10"/>
          <p:cNvSpPr txBox="1"/>
          <p:nvPr/>
        </p:nvSpPr>
        <p:spPr>
          <a:xfrm>
            <a:off x="3275856" y="2132856"/>
            <a:ext cx="2736304" cy="369332"/>
          </a:xfrm>
          <a:prstGeom prst="rect">
            <a:avLst/>
          </a:prstGeom>
          <a:noFill/>
          <a:ln>
            <a:solidFill>
              <a:srgbClr val="C1002A"/>
            </a:solidFill>
          </a:ln>
        </p:spPr>
        <p:txBody>
          <a:bodyPr wrap="square" rtlCol="0">
            <a:spAutoFit/>
          </a:bodyPr>
          <a:lstStyle/>
          <a:p>
            <a:pPr algn="ctr"/>
            <a:r>
              <a:rPr lang="de-DE" dirty="0">
                <a:solidFill>
                  <a:schemeClr val="tx2"/>
                </a:solidFill>
              </a:rPr>
              <a:t>Aufbauphase</a:t>
            </a:r>
          </a:p>
        </p:txBody>
      </p:sp>
      <p:sp>
        <p:nvSpPr>
          <p:cNvPr id="12" name="Textfeld 11"/>
          <p:cNvSpPr txBox="1"/>
          <p:nvPr/>
        </p:nvSpPr>
        <p:spPr>
          <a:xfrm>
            <a:off x="6084168" y="2132856"/>
            <a:ext cx="2808312" cy="369332"/>
          </a:xfrm>
          <a:prstGeom prst="rect">
            <a:avLst/>
          </a:prstGeom>
          <a:noFill/>
          <a:ln>
            <a:solidFill>
              <a:srgbClr val="C1002A"/>
            </a:solidFill>
          </a:ln>
        </p:spPr>
        <p:txBody>
          <a:bodyPr wrap="square" rtlCol="0">
            <a:spAutoFit/>
          </a:bodyPr>
          <a:lstStyle/>
          <a:p>
            <a:pPr algn="ctr"/>
            <a:r>
              <a:rPr lang="de-DE" dirty="0">
                <a:solidFill>
                  <a:srgbClr val="636363"/>
                </a:solidFill>
              </a:rPr>
              <a:t>Vertiefungsphase</a:t>
            </a:r>
          </a:p>
        </p:txBody>
      </p:sp>
      <p:sp>
        <p:nvSpPr>
          <p:cNvPr id="13" name="Rechteck 12"/>
          <p:cNvSpPr/>
          <p:nvPr/>
        </p:nvSpPr>
        <p:spPr>
          <a:xfrm>
            <a:off x="3238719" y="3068960"/>
            <a:ext cx="5986093" cy="2160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a:extLst>
              <a:ext uri="{FF2B5EF4-FFF2-40B4-BE49-F238E27FC236}">
                <a16:creationId xmlns:a16="http://schemas.microsoft.com/office/drawing/2014/main" id="{4E057549-6FBC-E7B0-7B0A-46A0183F8A03}"/>
              </a:ext>
            </a:extLst>
          </p:cNvPr>
          <p:cNvSpPr/>
          <p:nvPr/>
        </p:nvSpPr>
        <p:spPr>
          <a:xfrm>
            <a:off x="6120680" y="3068960"/>
            <a:ext cx="3059832" cy="2160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1159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hea">
  <a:themeElements>
    <a:clrScheme name="Benutzerdefiniert 10">
      <a:dk1>
        <a:srgbClr val="636363"/>
      </a:dk1>
      <a:lt1>
        <a:srgbClr val="FFFFFF"/>
      </a:lt1>
      <a:dk2>
        <a:srgbClr val="636363"/>
      </a:dk2>
      <a:lt2>
        <a:srgbClr val="484848"/>
      </a:lt2>
      <a:accent1>
        <a:srgbClr val="636363"/>
      </a:accent1>
      <a:accent2>
        <a:srgbClr val="C1002A"/>
      </a:accent2>
      <a:accent3>
        <a:srgbClr val="636363"/>
      </a:accent3>
      <a:accent4>
        <a:srgbClr val="636363"/>
      </a:accent4>
      <a:accent5>
        <a:srgbClr val="636363"/>
      </a:accent5>
      <a:accent6>
        <a:srgbClr val="636363"/>
      </a:accent6>
      <a:hlink>
        <a:srgbClr val="C0002A"/>
      </a:hlink>
      <a:folHlink>
        <a:srgbClr val="C00000"/>
      </a:folHlink>
    </a:clrScheme>
    <a:fontScheme name="Larissa Klassisch">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Rhea">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1850</Words>
  <Application>Microsoft Office PowerPoint</Application>
  <PresentationFormat>Bildschirmpräsentation (4:3)</PresentationFormat>
  <Paragraphs>221</Paragraphs>
  <Slides>40</Slides>
  <Notes>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40</vt:i4>
      </vt:variant>
    </vt:vector>
  </HeadingPairs>
  <TitlesOfParts>
    <vt:vector size="47" baseType="lpstr">
      <vt:lpstr>Arial</vt:lpstr>
      <vt:lpstr>Calibri</vt:lpstr>
      <vt:lpstr>Georgia</vt:lpstr>
      <vt:lpstr>Times New Roman</vt:lpstr>
      <vt:lpstr>Wingdings</vt:lpstr>
      <vt:lpstr>Wingdings 2</vt:lpstr>
      <vt:lpstr>Rhea</vt:lpstr>
      <vt:lpstr>Einführungsveranstaltung</vt:lpstr>
      <vt:lpstr>Fühlen Sie sich vielleicht so?</vt:lpstr>
      <vt:lpstr>Themen der heutigen Einführung</vt:lpstr>
      <vt:lpstr>Germanistik/Deutsch: Fachgliederung</vt:lpstr>
      <vt:lpstr>Germanistik/Deutsch: Fachgliederung</vt:lpstr>
      <vt:lpstr>Studienabschlüsse</vt:lpstr>
      <vt:lpstr>Wichtig!</vt:lpstr>
      <vt:lpstr>Aufbau des Studiums</vt:lpstr>
      <vt:lpstr>B.Ed. Deutsch / B.Sc. WiPäd </vt:lpstr>
      <vt:lpstr>B.A. Germanistik, Kernfach</vt:lpstr>
      <vt:lpstr>B.A. Germanistik, Beifach</vt:lpstr>
      <vt:lpstr>Aufbau der Module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Ihre Eigenverantwortung:</vt:lpstr>
      <vt:lpstr>Erste Schritte</vt:lpstr>
      <vt:lpstr>Übersicht: Programm für 1. Jahr</vt:lpstr>
      <vt:lpstr>B.Ed. / B.Sc. WiPäd (neue PO): Programm für das 1. Semester</vt:lpstr>
      <vt:lpstr>B.Ed. / B.Sc. WiPäd (neue PO) Programm für das 1. Semester</vt:lpstr>
      <vt:lpstr>B.A. Kernfach: Programm für das 1. Semester</vt:lpstr>
      <vt:lpstr>B.A. Kernfach + Beifach: Programm für das 1. Semester</vt:lpstr>
      <vt:lpstr>Wie und wann melde ich mich an?</vt:lpstr>
      <vt:lpstr>PowerPoint-Präsentation</vt:lpstr>
      <vt:lpstr>Achtung! Unterschied:</vt:lpstr>
      <vt:lpstr>Helfer in der Not</vt:lpstr>
      <vt:lpstr>PowerPoint-Präsentation</vt:lpstr>
      <vt:lpstr>PowerPoint-Präsentation</vt:lpstr>
      <vt:lpstr>Checkliste</vt:lpstr>
      <vt:lpstr>PowerPoint-Präsentation</vt:lpstr>
      <vt:lpstr>Alles klar?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Einführungs-veranstaltung</dc:title>
  <dc:creator>Obermaier</dc:creator>
  <cp:lastModifiedBy>Obermaier, Prof. Dr. Sabine</cp:lastModifiedBy>
  <cp:revision>507</cp:revision>
  <cp:lastPrinted>2014-10-20T08:20:40Z</cp:lastPrinted>
  <dcterms:created xsi:type="dcterms:W3CDTF">2008-08-20T15:07:17Z</dcterms:created>
  <dcterms:modified xsi:type="dcterms:W3CDTF">2024-04-08T07:49:26Z</dcterms:modified>
</cp:coreProperties>
</file>