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79" r:id="rId5"/>
    <p:sldId id="258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38B2A-813D-4C07-99A0-077F0F89FCB8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D62A1-E3BA-4D4C-88F1-D567EDF9A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1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D62A1-E3BA-4D4C-88F1-D567EDF9A3A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6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4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90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07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18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0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31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12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36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44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06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5622-2E3F-4A98-952A-5C066D30A604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97DD-7BF0-4D7B-A828-2055EDF58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88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lias.uni-mainz.de/goto.php?target=crs_168399&amp;client_id=JOG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Kleine Dokumentation: Online-Kurs </a:t>
            </a:r>
            <a:r>
              <a:rPr lang="de-DE" b="1" dirty="0" smtClean="0"/>
              <a:t>Mittelhochdeutsch </a:t>
            </a:r>
            <a:r>
              <a:rPr lang="de-DE" b="1" i="1" dirty="0" smtClean="0"/>
              <a:t>aktiv</a:t>
            </a:r>
            <a:endParaRPr lang="de-DE" b="1" i="1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03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/>
          <a:srcRect l="37488" t="31490" r="21312" b="6036"/>
          <a:stretch/>
        </p:blipFill>
        <p:spPr bwMode="auto">
          <a:xfrm>
            <a:off x="487887" y="1662400"/>
            <a:ext cx="3982720" cy="3630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3" cstate="print"/>
          <a:srcRect l="43597" t="30635" r="24552" b="6071"/>
          <a:stretch/>
        </p:blipFill>
        <p:spPr bwMode="auto">
          <a:xfrm>
            <a:off x="4716016" y="1622737"/>
            <a:ext cx="3091180" cy="369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7887" y="5733256"/>
            <a:ext cx="826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Der Kurs ist open </a:t>
            </a:r>
            <a:r>
              <a:rPr lang="de-DE" dirty="0" err="1"/>
              <a:t>access</a:t>
            </a:r>
            <a:r>
              <a:rPr lang="de-DE" dirty="0"/>
              <a:t> zugänglich über den Link:</a:t>
            </a:r>
          </a:p>
          <a:p>
            <a:pPr algn="ctr"/>
            <a:r>
              <a:rPr lang="de-DE" u="sng" dirty="0">
                <a:hlinkClick r:id="rId4"/>
              </a:rPr>
              <a:t>https://ilias.uni-mainz.de/goto.php?target=crs_168399&amp;client_id=JOGU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9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Beispiel für ein </a:t>
            </a:r>
            <a:r>
              <a:rPr lang="de-DE" b="1" dirty="0" smtClean="0"/>
              <a:t>Glossar</a:t>
            </a:r>
            <a:endParaRPr lang="de-DE" b="1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t="14264" r="2675"/>
          <a:stretch/>
        </p:blipFill>
        <p:spPr bwMode="auto">
          <a:xfrm>
            <a:off x="494" y="1268760"/>
            <a:ext cx="8845550" cy="4870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76057" y="1282016"/>
            <a:ext cx="40404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3: Rang und Stand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123728" y="4653136"/>
            <a:ext cx="583264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Zu jeder Lektion gibt es ein oder meist mehrere </a:t>
            </a:r>
            <a:r>
              <a:rPr lang="de-DE" sz="2400" b="1" dirty="0" smtClean="0"/>
              <a:t>thematisch gebündelte Glossare </a:t>
            </a:r>
            <a:r>
              <a:rPr lang="de-DE" sz="2400" dirty="0" smtClean="0"/>
              <a:t>(mit Links zu den Online-Wörterbüchern).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153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Beispiel für ein </a:t>
            </a:r>
            <a:r>
              <a:rPr lang="de-DE" b="1" dirty="0" err="1" smtClean="0"/>
              <a:t>Vademecum</a:t>
            </a:r>
            <a:endParaRPr lang="de-DE" b="1" dirty="0"/>
          </a:p>
        </p:txBody>
      </p:sp>
      <p:pic>
        <p:nvPicPr>
          <p:cNvPr id="4" name="Bild 16"/>
          <p:cNvPicPr/>
          <p:nvPr/>
        </p:nvPicPr>
        <p:blipFill>
          <a:blip r:embed="rId2" cstate="print"/>
          <a:srcRect l="22986" t="18727" r="2522"/>
          <a:stretch>
            <a:fillRect/>
          </a:stretch>
        </p:blipFill>
        <p:spPr bwMode="auto">
          <a:xfrm>
            <a:off x="539553" y="1196752"/>
            <a:ext cx="6624736" cy="55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796136" y="2980248"/>
            <a:ext cx="3240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Hier mit Lern-Video!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5076057" y="1282016"/>
            <a:ext cx="40404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11: Gott und Welt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376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Beispiel für eine </a:t>
            </a:r>
            <a:r>
              <a:rPr lang="de-DE" b="1" dirty="0" err="1" smtClean="0"/>
              <a:t>Ruminatio</a:t>
            </a:r>
            <a:endParaRPr lang="de-DE" b="1" dirty="0"/>
          </a:p>
        </p:txBody>
      </p:sp>
      <p:pic>
        <p:nvPicPr>
          <p:cNvPr id="3" name="Bild 19"/>
          <p:cNvPicPr/>
          <p:nvPr/>
        </p:nvPicPr>
        <p:blipFill>
          <a:blip r:embed="rId2" cstate="print"/>
          <a:srcRect l="20562" t="18602" r="2503"/>
          <a:stretch>
            <a:fillRect/>
          </a:stretch>
        </p:blipFill>
        <p:spPr bwMode="auto">
          <a:xfrm>
            <a:off x="391976" y="1196752"/>
            <a:ext cx="668464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292080" y="1340768"/>
            <a:ext cx="382445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6: Die Dame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390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58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Beispiel für </a:t>
            </a:r>
            <a:br>
              <a:rPr lang="de-DE" dirty="0" smtClean="0"/>
            </a:br>
            <a:r>
              <a:rPr lang="de-DE" b="1" dirty="0" smtClean="0"/>
              <a:t>Fuchs Reinharts Grammatik-Seiten </a:t>
            </a:r>
            <a:endParaRPr lang="de-DE" b="1" dirty="0"/>
          </a:p>
        </p:txBody>
      </p:sp>
      <p:pic>
        <p:nvPicPr>
          <p:cNvPr id="7" name="Grafik 6"/>
          <p:cNvPicPr/>
          <p:nvPr/>
        </p:nvPicPr>
        <p:blipFill rotWithShape="1">
          <a:blip r:embed="rId2"/>
          <a:srcRect l="26177" t="19841" r="3483" b="1124"/>
          <a:stretch/>
        </p:blipFill>
        <p:spPr bwMode="auto">
          <a:xfrm>
            <a:off x="408959" y="1484784"/>
            <a:ext cx="8324850" cy="6920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959504" y="1484784"/>
            <a:ext cx="41844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10: Raum und Zeit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125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Beispiel für ein </a:t>
            </a:r>
            <a:r>
              <a:rPr lang="de-DE" b="1" dirty="0" smtClean="0"/>
              <a:t>Expertenbrevier</a:t>
            </a:r>
            <a:endParaRPr lang="de-DE" b="1" dirty="0"/>
          </a:p>
        </p:txBody>
      </p:sp>
      <p:pic>
        <p:nvPicPr>
          <p:cNvPr id="3" name="Bild 31"/>
          <p:cNvPicPr/>
          <p:nvPr/>
        </p:nvPicPr>
        <p:blipFill rotWithShape="1">
          <a:blip r:embed="rId2" cstate="print"/>
          <a:srcRect l="20360" t="23975" r="2320"/>
          <a:stretch/>
        </p:blipFill>
        <p:spPr bwMode="auto">
          <a:xfrm>
            <a:off x="467544" y="1262130"/>
            <a:ext cx="7272020" cy="55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4211960" y="1340768"/>
            <a:ext cx="490457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12: Literatur und Poetik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499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Beispiel für eine </a:t>
            </a:r>
            <a:r>
              <a:rPr lang="de-DE" b="1" dirty="0" smtClean="0"/>
              <a:t>Spielidee</a:t>
            </a:r>
            <a:endParaRPr lang="de-DE" b="1" dirty="0"/>
          </a:p>
        </p:txBody>
      </p:sp>
      <p:pic>
        <p:nvPicPr>
          <p:cNvPr id="3" name="Bild 40"/>
          <p:cNvPicPr/>
          <p:nvPr/>
        </p:nvPicPr>
        <p:blipFill>
          <a:blip r:embed="rId2" cstate="print"/>
          <a:srcRect l="25594" t="21186" r="2898" b="3148"/>
          <a:stretch>
            <a:fillRect/>
          </a:stretch>
        </p:blipFill>
        <p:spPr bwMode="auto">
          <a:xfrm>
            <a:off x="539552" y="1268760"/>
            <a:ext cx="637349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436095" y="1340768"/>
            <a:ext cx="36804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9: Das Fest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122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Jede Lektion schließt ab mit:</a:t>
            </a:r>
            <a:endParaRPr lang="de-DE" dirty="0"/>
          </a:p>
        </p:txBody>
      </p:sp>
      <p:pic>
        <p:nvPicPr>
          <p:cNvPr id="4" name="Bild 58"/>
          <p:cNvPicPr/>
          <p:nvPr/>
        </p:nvPicPr>
        <p:blipFill>
          <a:blip r:embed="rId2" cstate="print"/>
          <a:srcRect l="25594" t="18227" r="2995" b="1873"/>
          <a:stretch>
            <a:fillRect/>
          </a:stretch>
        </p:blipFill>
        <p:spPr bwMode="auto">
          <a:xfrm>
            <a:off x="539552" y="1196752"/>
            <a:ext cx="7897704" cy="62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707904" y="1340768"/>
            <a:ext cx="54086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8: Hof und höfische Werte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384800" y="5517232"/>
            <a:ext cx="46805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Auf Anregung der Studierenden: Mit Erwartungshorizont!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950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1"/>
          <p:cNvPicPr/>
          <p:nvPr/>
        </p:nvPicPr>
        <p:blipFill rotWithShape="1">
          <a:blip r:embed="rId2" cstate="print"/>
          <a:srcRect l="25594" t="18015" r="2317" b="4649"/>
          <a:stretch/>
        </p:blipFill>
        <p:spPr bwMode="auto">
          <a:xfrm>
            <a:off x="395536" y="476672"/>
            <a:ext cx="7255510" cy="604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580112" y="1124744"/>
            <a:ext cx="32403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Und Links zum Übungsbuch!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216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Übungsbuch: Beispiel für eine Übung zum </a:t>
            </a:r>
            <a:r>
              <a:rPr lang="de-DE" b="1" dirty="0" smtClean="0"/>
              <a:t>Vokabular</a:t>
            </a:r>
            <a:endParaRPr lang="de-DE" b="1" dirty="0"/>
          </a:p>
        </p:txBody>
      </p:sp>
      <p:pic>
        <p:nvPicPr>
          <p:cNvPr id="4" name="Bild 64"/>
          <p:cNvPicPr/>
          <p:nvPr/>
        </p:nvPicPr>
        <p:blipFill>
          <a:blip r:embed="rId2" cstate="print"/>
          <a:srcRect l="-797" t="17070" r="2716" b="5437"/>
          <a:stretch>
            <a:fillRect/>
          </a:stretch>
        </p:blipFill>
        <p:spPr bwMode="auto">
          <a:xfrm>
            <a:off x="467544" y="1628800"/>
            <a:ext cx="735012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499992" y="1340768"/>
            <a:ext cx="46165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2: Name und Familie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907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/>
              <a:t>Übungsbuch: Beispiel für </a:t>
            </a:r>
            <a:r>
              <a:rPr lang="de-DE" dirty="0" smtClean="0"/>
              <a:t>eine Übung zu </a:t>
            </a:r>
            <a:r>
              <a:rPr lang="de-DE" b="1" dirty="0" smtClean="0"/>
              <a:t>Literatur- und Kulturgeschichte</a:t>
            </a:r>
            <a:endParaRPr lang="de-DE" b="1" dirty="0"/>
          </a:p>
        </p:txBody>
      </p:sp>
      <p:pic>
        <p:nvPicPr>
          <p:cNvPr id="4" name="Bild 67"/>
          <p:cNvPicPr/>
          <p:nvPr/>
        </p:nvPicPr>
        <p:blipFill>
          <a:blip r:embed="rId2" cstate="print"/>
          <a:srcRect l="7" t="15860" r="2374" b="2414"/>
          <a:stretch>
            <a:fillRect/>
          </a:stretch>
        </p:blipFill>
        <p:spPr bwMode="auto">
          <a:xfrm>
            <a:off x="251520" y="1556792"/>
            <a:ext cx="824547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724049" y="1556792"/>
            <a:ext cx="43924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4: Der Ritter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559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Das Kurs-Konzept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/>
          <a:srcRect l="19381" t="26481" r="847" b="32532"/>
          <a:stretch/>
        </p:blipFill>
        <p:spPr bwMode="auto">
          <a:xfrm>
            <a:off x="167254" y="1484784"/>
            <a:ext cx="8794115" cy="2716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/>
          <p:cNvPicPr/>
          <p:nvPr/>
        </p:nvPicPr>
        <p:blipFill rotWithShape="1">
          <a:blip r:embed="rId3" cstate="print"/>
          <a:srcRect l="19452" t="17978" r="2019" b="48939"/>
          <a:stretch/>
        </p:blipFill>
        <p:spPr bwMode="auto">
          <a:xfrm>
            <a:off x="162138" y="4365104"/>
            <a:ext cx="8794115" cy="2044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5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3600" dirty="0"/>
              <a:t>Übungsbuch: </a:t>
            </a:r>
            <a:r>
              <a:rPr lang="de-DE" sz="3600" b="1" dirty="0" smtClean="0"/>
              <a:t>Interaktives Literaturlexikon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Beispiel </a:t>
            </a:r>
            <a:r>
              <a:rPr lang="de-DE" sz="3600" dirty="0"/>
              <a:t>für </a:t>
            </a:r>
            <a:r>
              <a:rPr lang="de-DE" sz="3600" dirty="0" smtClean="0"/>
              <a:t>eine Autoren-Seite</a:t>
            </a:r>
            <a:endParaRPr lang="de-DE" sz="3600" dirty="0"/>
          </a:p>
        </p:txBody>
      </p:sp>
      <p:pic>
        <p:nvPicPr>
          <p:cNvPr id="3" name="Bild 70"/>
          <p:cNvPicPr/>
          <p:nvPr/>
        </p:nvPicPr>
        <p:blipFill rotWithShape="1">
          <a:blip r:embed="rId2" cstate="print"/>
          <a:srcRect l="23067" t="16606" r="2944" b="17194"/>
          <a:stretch/>
        </p:blipFill>
        <p:spPr bwMode="auto">
          <a:xfrm>
            <a:off x="539552" y="1493194"/>
            <a:ext cx="7279640" cy="52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/>
              <a:t>Übungsbuch: Beispiel für eine Übung </a:t>
            </a:r>
            <a:r>
              <a:rPr lang="de-DE" dirty="0" smtClean="0"/>
              <a:t>zur </a:t>
            </a:r>
            <a:r>
              <a:rPr lang="de-DE" b="1" dirty="0" smtClean="0"/>
              <a:t>Grammatik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t="23298" r="2675"/>
          <a:stretch/>
        </p:blipFill>
        <p:spPr bwMode="auto">
          <a:xfrm>
            <a:off x="137290" y="1581790"/>
            <a:ext cx="8842375" cy="4355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724049" y="1340768"/>
            <a:ext cx="43924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3: Rang und Stand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917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/>
              <a:t>Übungsbuch: Beispiel für eine Übung </a:t>
            </a:r>
            <a:r>
              <a:rPr lang="de-DE" dirty="0" smtClean="0"/>
              <a:t>zu </a:t>
            </a:r>
            <a:r>
              <a:rPr lang="de-DE" b="1" dirty="0" smtClean="0"/>
              <a:t>Übersetzung und Leseverstehen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 79"/>
          <p:cNvPicPr/>
          <p:nvPr/>
        </p:nvPicPr>
        <p:blipFill rotWithShape="1">
          <a:blip r:embed="rId2" cstate="print"/>
          <a:srcRect t="16845" r="2506" b="8466"/>
          <a:stretch/>
        </p:blipFill>
        <p:spPr bwMode="auto">
          <a:xfrm>
            <a:off x="323528" y="1479711"/>
            <a:ext cx="8699634" cy="541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724049" y="1481076"/>
            <a:ext cx="43924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5: Kampf und Turnier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186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Beispiel für ein Register (Lehrbuch)</a:t>
            </a:r>
            <a:endParaRPr lang="de-DE" dirty="0"/>
          </a:p>
        </p:txBody>
      </p:sp>
      <p:pic>
        <p:nvPicPr>
          <p:cNvPr id="3" name="Bild 85"/>
          <p:cNvPicPr/>
          <p:nvPr/>
        </p:nvPicPr>
        <p:blipFill rotWithShape="1">
          <a:blip r:embed="rId2" cstate="print"/>
          <a:srcRect t="17876" r="2696" b="3796"/>
          <a:stretch/>
        </p:blipFill>
        <p:spPr bwMode="auto">
          <a:xfrm>
            <a:off x="518476" y="1340768"/>
            <a:ext cx="8107045" cy="522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38755" y="5229200"/>
            <a:ext cx="60486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Das Lehr- wie das Übungsbuch werden durch einen umfangreichen Registerteil erschlossen.</a:t>
            </a:r>
          </a:p>
        </p:txBody>
      </p:sp>
      <p:sp>
        <p:nvSpPr>
          <p:cNvPr id="5" name="Rechteck 4"/>
          <p:cNvSpPr/>
          <p:nvPr/>
        </p:nvSpPr>
        <p:spPr>
          <a:xfrm>
            <a:off x="573135" y="3284984"/>
            <a:ext cx="1982641" cy="136815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123728" y="4653136"/>
            <a:ext cx="0" cy="57606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8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/>
              <a:t>Beispiel für ein Register (Übungsbuch)</a:t>
            </a:r>
            <a:endParaRPr lang="de-DE" dirty="0"/>
          </a:p>
        </p:txBody>
      </p:sp>
      <p:pic>
        <p:nvPicPr>
          <p:cNvPr id="3" name="Bild 88"/>
          <p:cNvPicPr/>
          <p:nvPr/>
        </p:nvPicPr>
        <p:blipFill rotWithShape="1">
          <a:blip r:embed="rId2" cstate="print"/>
          <a:srcRect t="18100" r="2677" b="1695"/>
          <a:stretch/>
        </p:blipFill>
        <p:spPr bwMode="auto">
          <a:xfrm>
            <a:off x="573135" y="1220958"/>
            <a:ext cx="7924165" cy="507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38755" y="5229200"/>
            <a:ext cx="60486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Das Register zum Übungsbuch enthält auch Indices zum </a:t>
            </a:r>
            <a:r>
              <a:rPr lang="de-DE" sz="2400" b="1" dirty="0" smtClean="0"/>
              <a:t>Interaktiven Literaturlexikon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573135" y="3933056"/>
            <a:ext cx="1910633" cy="4320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123728" y="4365104"/>
            <a:ext cx="0" cy="8640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 rotWithShape="1">
          <a:blip r:embed="rId2" cstate="print"/>
          <a:srcRect l="19452" t="51752" r="2019" b="1252"/>
          <a:stretch/>
        </p:blipFill>
        <p:spPr bwMode="auto">
          <a:xfrm>
            <a:off x="0" y="116632"/>
            <a:ext cx="8926195" cy="3211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/>
          <p:cNvPicPr/>
          <p:nvPr/>
        </p:nvPicPr>
        <p:blipFill rotWithShape="1">
          <a:blip r:embed="rId3" cstate="print"/>
          <a:srcRect l="19523" t="26369" r="1131" b="23673"/>
          <a:stretch/>
        </p:blipFill>
        <p:spPr bwMode="auto">
          <a:xfrm>
            <a:off x="23828" y="3429000"/>
            <a:ext cx="8902368" cy="3277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7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Aufbau: </a:t>
            </a:r>
            <a:r>
              <a:rPr lang="de-DE" b="1" dirty="0" smtClean="0"/>
              <a:t>12 Lektionen</a:t>
            </a:r>
            <a:endParaRPr lang="de-DE" b="1" dirty="0"/>
          </a:p>
        </p:txBody>
      </p:sp>
      <p:pic>
        <p:nvPicPr>
          <p:cNvPr id="3" name="Grafik 2"/>
          <p:cNvPicPr/>
          <p:nvPr/>
        </p:nvPicPr>
        <p:blipFill rotWithShape="1">
          <a:blip r:embed="rId2"/>
          <a:srcRect t="22823" r="2823"/>
          <a:stretch/>
        </p:blipFill>
        <p:spPr bwMode="auto">
          <a:xfrm>
            <a:off x="74295" y="1268760"/>
            <a:ext cx="9069705" cy="450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638" y="5589240"/>
            <a:ext cx="85032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Sachlich-thematische Portionierung des Lernstoffes: Verzahnung von Spracherwerb und Erwerb der literarhistorischen Kompetenz!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975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Die Bausteine (Lehrbuch)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l="19528" t="20083" r="2205" b="4820"/>
          <a:stretch/>
        </p:blipFill>
        <p:spPr bwMode="auto">
          <a:xfrm>
            <a:off x="162049" y="1417638"/>
            <a:ext cx="8819902" cy="505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70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 cstate="print"/>
          <a:srcRect l="19398" t="26443" r="1668" b="5323"/>
          <a:stretch>
            <a:fillRect/>
          </a:stretch>
        </p:blipFill>
        <p:spPr>
          <a:xfrm>
            <a:off x="107504" y="2060848"/>
            <a:ext cx="8695690" cy="451866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Die Bausteine (Lehrbuch)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Fortsetzung: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5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Die Bausteine (Übungsbuch)</a:t>
            </a:r>
            <a:endParaRPr lang="de-DE" dirty="0"/>
          </a:p>
        </p:txBody>
      </p:sp>
      <p:pic>
        <p:nvPicPr>
          <p:cNvPr id="3" name="Bild 1"/>
          <p:cNvPicPr/>
          <p:nvPr/>
        </p:nvPicPr>
        <p:blipFill>
          <a:blip r:embed="rId2" cstate="print"/>
          <a:srcRect t="17228"/>
          <a:stretch>
            <a:fillRect/>
          </a:stretch>
        </p:blipFill>
        <p:spPr bwMode="auto">
          <a:xfrm>
            <a:off x="178946" y="1268760"/>
            <a:ext cx="8851265" cy="569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2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Beispiel für eine </a:t>
            </a:r>
            <a:r>
              <a:rPr lang="de-DE" b="1" dirty="0" err="1" smtClean="0"/>
              <a:t>Lectio</a:t>
            </a:r>
            <a:endParaRPr lang="de-DE" dirty="0"/>
          </a:p>
        </p:txBody>
      </p:sp>
      <p:pic>
        <p:nvPicPr>
          <p:cNvPr id="4" name="Bild 7"/>
          <p:cNvPicPr/>
          <p:nvPr/>
        </p:nvPicPr>
        <p:blipFill>
          <a:blip r:embed="rId2" cstate="print"/>
          <a:srcRect l="25313" t="17978" r="2522" b="25426"/>
          <a:stretch>
            <a:fillRect/>
          </a:stretch>
        </p:blipFill>
        <p:spPr bwMode="auto">
          <a:xfrm>
            <a:off x="33865" y="1340768"/>
            <a:ext cx="8839200" cy="538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724049" y="1340768"/>
            <a:ext cx="43924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5: Kampf und Turnier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722344" y="6093296"/>
            <a:ext cx="410445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Hier mit Audio-Datei!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103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Beispiel für ein </a:t>
            </a:r>
            <a:r>
              <a:rPr lang="de-DE" b="1" dirty="0" err="1" smtClean="0"/>
              <a:t>Vocabularium</a:t>
            </a:r>
            <a:endParaRPr lang="de-DE" b="1" dirty="0"/>
          </a:p>
        </p:txBody>
      </p:sp>
      <p:pic>
        <p:nvPicPr>
          <p:cNvPr id="3" name="Bild 10"/>
          <p:cNvPicPr/>
          <p:nvPr/>
        </p:nvPicPr>
        <p:blipFill>
          <a:blip r:embed="rId2" cstate="print"/>
          <a:srcRect l="20459" t="17478" r="2469"/>
          <a:stretch>
            <a:fillRect/>
          </a:stretch>
        </p:blipFill>
        <p:spPr bwMode="auto">
          <a:xfrm>
            <a:off x="520839" y="1268760"/>
            <a:ext cx="5880010" cy="529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211960" y="2996952"/>
            <a:ext cx="410445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/>
              <a:t>Vocabularium</a:t>
            </a:r>
            <a:r>
              <a:rPr lang="de-DE" sz="2400" b="1" dirty="0" smtClean="0"/>
              <a:t> aktiv</a:t>
            </a:r>
            <a:r>
              <a:rPr lang="de-DE" sz="2400" dirty="0" smtClean="0"/>
              <a:t> bedeutet: </a:t>
            </a:r>
            <a:br>
              <a:rPr lang="de-DE" sz="2400" dirty="0" smtClean="0"/>
            </a:br>
            <a:r>
              <a:rPr lang="de-DE" sz="2400" dirty="0" smtClean="0"/>
              <a:t>Die Studierenden erhalten die Gelegenheit, das Vokabular selbst zu entdecken!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508103" y="1282016"/>
            <a:ext cx="36084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us Lektion 4: Der Ritter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178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Bildschirmpräsentation (4:3)</PresentationFormat>
  <Paragraphs>48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Calibri</vt:lpstr>
      <vt:lpstr>Larissa</vt:lpstr>
      <vt:lpstr>Kleine Dokumentation: Online-Kurs Mittelhochdeutsch aktiv</vt:lpstr>
      <vt:lpstr>Das Kurs-Konzept</vt:lpstr>
      <vt:lpstr>PowerPoint-Präsentation</vt:lpstr>
      <vt:lpstr>Aufbau: 12 Lektionen</vt:lpstr>
      <vt:lpstr>Die Bausteine (Lehrbuch)</vt:lpstr>
      <vt:lpstr>Die Bausteine (Lehrbuch)</vt:lpstr>
      <vt:lpstr>Die Bausteine (Übungsbuch)</vt:lpstr>
      <vt:lpstr>Beispiel für eine Lectio</vt:lpstr>
      <vt:lpstr>Beispiel für ein Vocabularium</vt:lpstr>
      <vt:lpstr>Beispiel für ein Glossar</vt:lpstr>
      <vt:lpstr>Beispiel für ein Vademecum</vt:lpstr>
      <vt:lpstr>Beispiel für eine Ruminatio</vt:lpstr>
      <vt:lpstr>Beispiel für  Fuchs Reinharts Grammatik-Seiten </vt:lpstr>
      <vt:lpstr>Beispiel für ein Expertenbrevier</vt:lpstr>
      <vt:lpstr>Beispiel für eine Spielidee</vt:lpstr>
      <vt:lpstr>Jede Lektion schließt ab mit:</vt:lpstr>
      <vt:lpstr>PowerPoint-Präsentation</vt:lpstr>
      <vt:lpstr>Übungsbuch: Beispiel für eine Übung zum Vokabular</vt:lpstr>
      <vt:lpstr>Übungsbuch: Beispiel für eine Übung zu Literatur- und Kulturgeschichte</vt:lpstr>
      <vt:lpstr>Übungsbuch: Interaktives Literaturlexikon Beispiel für eine Autoren-Seite</vt:lpstr>
      <vt:lpstr>Übungsbuch: Beispiel für eine Übung zur Grammatik</vt:lpstr>
      <vt:lpstr>Übungsbuch: Beispiel für eine Übung zu Übersetzung und Leseverstehen</vt:lpstr>
      <vt:lpstr>Beispiel für ein Register (Lehrbuch)</vt:lpstr>
      <vt:lpstr>Beispiel für ein Register (Übungsbuch)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Kleine Dokumentation: Online-Kurs Mittelhochdeutsch aktiv</dc:title>
  <dc:creator>Obermaier, Prof. Dr. Sabine</dc:creator>
  <cp:lastModifiedBy>Obermaier, Prof. Dr. Sabine</cp:lastModifiedBy>
  <cp:revision>18</cp:revision>
  <cp:lastPrinted>2015-05-11T17:01:53Z</cp:lastPrinted>
  <dcterms:created xsi:type="dcterms:W3CDTF">2015-05-11T16:54:37Z</dcterms:created>
  <dcterms:modified xsi:type="dcterms:W3CDTF">2015-05-12T13:48:35Z</dcterms:modified>
</cp:coreProperties>
</file>