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Lst>
  <p:notesMasterIdLst>
    <p:notesMasterId r:id="rId38"/>
  </p:notesMasterIdLst>
  <p:sldIdLst>
    <p:sldId id="256" r:id="rId2"/>
    <p:sldId id="465" r:id="rId3"/>
    <p:sldId id="436" r:id="rId4"/>
    <p:sldId id="487" r:id="rId5"/>
    <p:sldId id="418" r:id="rId6"/>
    <p:sldId id="478" r:id="rId7"/>
    <p:sldId id="471" r:id="rId8"/>
    <p:sldId id="472" r:id="rId9"/>
    <p:sldId id="473" r:id="rId10"/>
    <p:sldId id="486" r:id="rId11"/>
    <p:sldId id="477" r:id="rId12"/>
    <p:sldId id="484" r:id="rId13"/>
    <p:sldId id="485" r:id="rId14"/>
    <p:sldId id="479" r:id="rId15"/>
    <p:sldId id="480" r:id="rId16"/>
    <p:sldId id="481" r:id="rId17"/>
    <p:sldId id="482" r:id="rId18"/>
    <p:sldId id="488" r:id="rId19"/>
    <p:sldId id="489" r:id="rId20"/>
    <p:sldId id="475" r:id="rId21"/>
    <p:sldId id="467" r:id="rId22"/>
    <p:sldId id="469" r:id="rId23"/>
    <p:sldId id="470" r:id="rId24"/>
    <p:sldId id="446" r:id="rId25"/>
    <p:sldId id="490" r:id="rId26"/>
    <p:sldId id="422" r:id="rId27"/>
    <p:sldId id="491" r:id="rId28"/>
    <p:sldId id="457" r:id="rId29"/>
    <p:sldId id="493" r:id="rId30"/>
    <p:sldId id="494" r:id="rId31"/>
    <p:sldId id="495" r:id="rId32"/>
    <p:sldId id="496" r:id="rId33"/>
    <p:sldId id="500" r:id="rId34"/>
    <p:sldId id="499" r:id="rId35"/>
    <p:sldId id="498" r:id="rId36"/>
    <p:sldId id="466" r:id="rId3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ine"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E9EA"/>
    <a:srgbClr val="FFFFCC"/>
    <a:srgbClr val="FFCCCC"/>
    <a:srgbClr val="EDDAEE"/>
    <a:srgbClr val="99FF99"/>
    <a:srgbClr val="E5F2FF"/>
    <a:srgbClr val="FFFFFF"/>
    <a:srgbClr val="ACFECB"/>
    <a:srgbClr val="0066FF"/>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94660" autoAdjust="0"/>
  </p:normalViewPr>
  <p:slideViewPr>
    <p:cSldViewPr>
      <p:cViewPr varScale="1">
        <p:scale>
          <a:sx n="91" d="100"/>
          <a:sy n="91" d="100"/>
        </p:scale>
        <p:origin x="-96" y="-336"/>
      </p:cViewPr>
      <p:guideLst>
        <p:guide orient="horz" pos="2160"/>
        <p:guide pos="2880"/>
      </p:guideLst>
    </p:cSldViewPr>
  </p:slideViewPr>
  <p:outlineViewPr>
    <p:cViewPr>
      <p:scale>
        <a:sx n="33" d="100"/>
        <a:sy n="33" d="100"/>
      </p:scale>
      <p:origin x="0" y="116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35" tIns="49517" rIns="99035" bIns="49517" rtlCol="0"/>
          <a:lstStyle>
            <a:lvl1pPr algn="l">
              <a:defRPr sz="1300"/>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35" tIns="49517" rIns="99035" bIns="49517" rtlCol="0"/>
          <a:lstStyle>
            <a:lvl1pPr algn="r">
              <a:defRPr sz="1300"/>
            </a:lvl1pPr>
          </a:lstStyle>
          <a:p>
            <a:pPr>
              <a:defRPr/>
            </a:pPr>
            <a:fld id="{37D8E618-278F-498A-89B9-76F285341E9D}" type="datetimeFigureOut">
              <a:rPr lang="de-DE"/>
              <a:pPr>
                <a:defRPr/>
              </a:pPr>
              <a:t>07.03.2018</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5" tIns="49517" rIns="99035" bIns="49517" rtlCol="0" anchor="ctr"/>
          <a:lstStyle/>
          <a:p>
            <a:pPr lvl="0"/>
            <a:endParaRPr lang="de-DE" noProof="0" smtClean="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35" tIns="49517" rIns="99035" bIns="49517"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35" tIns="49517" rIns="99035" bIns="49517"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35" tIns="49517" rIns="99035" bIns="49517" rtlCol="0" anchor="b"/>
          <a:lstStyle>
            <a:lvl1pPr algn="r">
              <a:defRPr sz="1300"/>
            </a:lvl1pPr>
          </a:lstStyle>
          <a:p>
            <a:pPr>
              <a:defRPr/>
            </a:pPr>
            <a:fld id="{80956AD5-4A91-4218-B593-24C6CF67A05D}" type="slidenum">
              <a:rPr lang="de-DE"/>
              <a:pPr>
                <a:defRPr/>
              </a:pPr>
              <a:t>‹Nr.›</a:t>
            </a:fld>
            <a:endParaRPr lang="de-DE"/>
          </a:p>
        </p:txBody>
      </p:sp>
    </p:spTree>
    <p:extLst>
      <p:ext uri="{BB962C8B-B14F-4D97-AF65-F5344CB8AC3E}">
        <p14:creationId xmlns:p14="http://schemas.microsoft.com/office/powerpoint/2010/main" xmlns="" val="4083396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0DAB1E-EA8E-43F5-ABE2-968D61BDCBF2}" type="slidenum">
              <a:rPr lang="de-DE" altLang="de-DE" sz="1300" smtClean="0">
                <a:latin typeface="Arial" charset="0"/>
              </a:rPr>
              <a:pPr eaLnBrk="1" hangingPunct="1">
                <a:spcBef>
                  <a:spcPct val="0"/>
                </a:spcBef>
              </a:pPr>
              <a:t>4</a:t>
            </a:fld>
            <a:endParaRPr lang="de-DE" altLang="de-DE" sz="1300" smtClean="0">
              <a:latin typeface="Arial" charset="0"/>
            </a:endParaRPr>
          </a:p>
        </p:txBody>
      </p:sp>
    </p:spTree>
    <p:extLst>
      <p:ext uri="{BB962C8B-B14F-4D97-AF65-F5344CB8AC3E}">
        <p14:creationId xmlns:p14="http://schemas.microsoft.com/office/powerpoint/2010/main" xmlns="" val="304721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mtClean="0"/>
              <a:t>RVLK: Vorlesung zur Einführung in die Kulturwissenschaft; „Die Vorlesung erläutert verschiedene Kulturbegriffe und Kulturtheorien mit Blick auf deren literaturwissenschaftliche Relevanz. Sie bietet unter diesem Aspekt einen Überblick über grundlegende kulturwissenschaftliche Konzepte, Themen und Methoden und entfaltet diese an Beispielen aus der Literaturgeschichte.“</a:t>
            </a:r>
          </a:p>
          <a:p>
            <a:pPr eaLnBrk="1" hangingPunct="1">
              <a:spcBef>
                <a:spcPct val="0"/>
              </a:spcBef>
            </a:pPr>
            <a:r>
              <a:rPr lang="de-DE" altLang="de-DE" smtClean="0"/>
              <a:t>VLIN: „Was ist eigentlich Sprachwissenschaft? Mit welchen Gegenständen beschäftigen sich Sprachwissenschaftler? Und mithilfe welcher Methoden? </a:t>
            </a:r>
            <a:br>
              <a:rPr lang="de-DE" altLang="de-DE" smtClean="0"/>
            </a:br>
            <a:r>
              <a:rPr lang="de-DE" altLang="de-DE" smtClean="0"/>
              <a:t>Diese Vorlesung bietet einen grundlegenden Überblick über zentrale Themen und Methoden der deskriptiven und der historischen Sprachwissenschaft. Sie bildet die Grundlage für die Auseinandersetzung mit Sprache in den Einführungen in die deskriptive Sprachwissenschaft (VDFO, VDIN) und die historische Sprachwissenschaft (HIST) im zweiten und dritten Semester. </a:t>
            </a:r>
            <a:br>
              <a:rPr lang="de-DE" altLang="de-DE" smtClean="0"/>
            </a:br>
            <a:r>
              <a:rPr lang="de-DE" altLang="de-DE" smtClean="0"/>
              <a:t>Behandelt werden </a:t>
            </a:r>
            <a:br>
              <a:rPr lang="de-DE" altLang="de-DE" smtClean="0"/>
            </a:br>
            <a:r>
              <a:rPr lang="de-DE" altLang="de-DE" smtClean="0"/>
              <a:t>* die historische Dimension der Sprache, </a:t>
            </a:r>
            <a:br>
              <a:rPr lang="de-DE" altLang="de-DE" smtClean="0"/>
            </a:br>
            <a:r>
              <a:rPr lang="de-DE" altLang="de-DE" smtClean="0"/>
              <a:t>* die Kerngebiete der Sprachwissenschaft (Phonetik und Phonologie, Morphologie, Syntax, Semantik, Pragmatik), </a:t>
            </a:r>
            <a:br>
              <a:rPr lang="de-DE" altLang="de-DE" smtClean="0"/>
            </a:br>
            <a:r>
              <a:rPr lang="de-DE" altLang="de-DE" smtClean="0"/>
              <a:t>* allgemeine und fachspezifische wissenschaftliche Methoden.“</a:t>
            </a:r>
          </a:p>
          <a:p>
            <a:pPr eaLnBrk="1" hangingPunct="1">
              <a:spcBef>
                <a:spcPct val="0"/>
              </a:spcBef>
            </a:pPr>
            <a:r>
              <a:rPr lang="de-DE" altLang="de-DE" smtClean="0"/>
              <a:t>PROP: SoSe 2014: </a:t>
            </a:r>
            <a:r>
              <a:rPr lang="de-DE" smtClean="0"/>
              <a:t>narratologische Prinzipien und Verfahren für die drei traditionellen Großgattungen Epik/Roman, Drama und Lyrik</a:t>
            </a:r>
          </a:p>
          <a:p>
            <a:pPr eaLnBrk="1" hangingPunct="1">
              <a:spcBef>
                <a:spcPct val="0"/>
              </a:spcBef>
            </a:pPr>
            <a:r>
              <a:rPr lang="de-DE" altLang="de-DE" smtClean="0"/>
              <a:t>älteres PROP: Geschichte des Lesens</a:t>
            </a:r>
            <a:r>
              <a:rPr lang="de-DE" altLang="de-DE" baseline="0" smtClean="0"/>
              <a:t> und der Schrift von der Antike bis heute, Lesepsychologie etc. </a:t>
            </a:r>
            <a:endParaRPr lang="de-DE" altLang="de-DE" smtClean="0"/>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5E0796-2846-4527-BC66-3B708D600A33}" type="slidenum">
              <a:rPr lang="de-DE" altLang="de-DE" sz="1300" smtClean="0">
                <a:latin typeface="Arial" charset="0"/>
              </a:rPr>
              <a:pPr eaLnBrk="1" hangingPunct="1">
                <a:spcBef>
                  <a:spcPct val="0"/>
                </a:spcBef>
              </a:pPr>
              <a:t>24</a:t>
            </a:fld>
            <a:endParaRPr lang="de-DE" altLang="de-DE" sz="1300" smtClean="0">
              <a:latin typeface="Arial" charset="0"/>
            </a:endParaRPr>
          </a:p>
        </p:txBody>
      </p:sp>
    </p:spTree>
    <p:extLst>
      <p:ext uri="{BB962C8B-B14F-4D97-AF65-F5344CB8AC3E}">
        <p14:creationId xmlns:p14="http://schemas.microsoft.com/office/powerpoint/2010/main" xmlns="" val="424856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3" name="Rechtec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ec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705600" y="4206240"/>
            <a:ext cx="960120" cy="457200"/>
          </a:xfrm>
        </p:spPr>
        <p:txBody>
          <a:bodyPr/>
          <a:lstStyle/>
          <a:p>
            <a:pPr>
              <a:defRPr/>
            </a:pPr>
            <a:endParaRPr lang="de-DE"/>
          </a:p>
        </p:txBody>
      </p:sp>
      <p:sp>
        <p:nvSpPr>
          <p:cNvPr id="17" name="Fußzeilenplatzhalter 16"/>
          <p:cNvSpPr>
            <a:spLocks noGrp="1"/>
          </p:cNvSpPr>
          <p:nvPr>
            <p:ph type="ftr" sz="quarter" idx="11"/>
          </p:nvPr>
        </p:nvSpPr>
        <p:spPr>
          <a:xfrm>
            <a:off x="5410200" y="4205288"/>
            <a:ext cx="1295400" cy="457200"/>
          </a:xfrm>
        </p:spPr>
        <p:txBody>
          <a:bodyPr/>
          <a:lstStyle/>
          <a:p>
            <a:pPr>
              <a:defRPr/>
            </a:pPr>
            <a:endParaRPr lang="de-DE"/>
          </a:p>
        </p:txBody>
      </p:sp>
      <p:sp>
        <p:nvSpPr>
          <p:cNvPr id="29" name="Foliennummernplatzhalt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2B6CF388-3311-4D27-8A23-F0A7C5B45F31}" type="slidenum">
              <a:rPr lang="de-DE" smtClean="0"/>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637BB6B-EE1B-48FB-8575-0D55C373DE88}" type="datetimeFigureOut">
              <a:rPr lang="en-US" smtClean="0"/>
              <a:pPr/>
              <a:t>3/7/2018</a:t>
            </a:fld>
            <a:endParaRPr lang="en-US" dirty="0"/>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637BB6B-EE1B-48FB-8575-0D55C373DE88}" type="datetimeFigureOut">
              <a:rPr lang="en-US" smtClean="0"/>
              <a:pPr/>
              <a:t>3/7/2018</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637BB6B-EE1B-48FB-8575-0D55C373DE88}" type="datetimeFigureOut">
              <a:rPr lang="en-US" smtClean="0"/>
              <a:pPr/>
              <a:t>3/7/2018</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637BB6B-EE1B-48FB-8575-0D55C373DE88}" type="datetimeFigureOut">
              <a:rPr lang="en-US" smtClean="0"/>
              <a:pPr/>
              <a:t>3/7/2018</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637BB6B-EE1B-48FB-8575-0D55C373DE88}" type="datetimeFigureOut">
              <a:rPr lang="en-US" smtClean="0"/>
              <a:pPr/>
              <a:t>3/7/2018</a:t>
            </a:fld>
            <a:endParaRPr lang="en-US"/>
          </a:p>
        </p:txBody>
      </p:sp>
      <p:sp>
        <p:nvSpPr>
          <p:cNvPr id="6" name="Fußzeilenplatzhalter 5"/>
          <p:cNvSpPr>
            <a:spLocks noGrp="1"/>
          </p:cNvSpPr>
          <p:nvPr>
            <p:ph type="ftr" sz="quarter" idx="11"/>
          </p:nvPr>
        </p:nvSpPr>
        <p:spPr/>
        <p:txBody>
          <a:bodyPr/>
          <a:lstStyle/>
          <a:p>
            <a:endParaRPr kumimoji="0" lang="en-US"/>
          </a:p>
        </p:txBody>
      </p:sp>
      <p:sp>
        <p:nvSpPr>
          <p:cNvPr id="7" name="Foliennummernplatzhalter 6"/>
          <p:cNvSpPr>
            <a:spLocks noGrp="1"/>
          </p:cNvSpPr>
          <p:nvPr>
            <p:ph type="sldNum" sz="quarter" idx="12"/>
          </p:nvPr>
        </p:nvSpPr>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Datumsplatzhalter 25"/>
          <p:cNvSpPr>
            <a:spLocks noGrp="1"/>
          </p:cNvSpPr>
          <p:nvPr>
            <p:ph type="dt" sz="half" idx="10"/>
          </p:nvPr>
        </p:nvSpPr>
        <p:spPr/>
        <p:txBody>
          <a:bodyPr rtlCol="0"/>
          <a:lstStyle/>
          <a:p>
            <a:fld id="{E637BB6B-EE1B-48FB-8575-0D55C373DE88}" type="datetimeFigureOut">
              <a:rPr lang="en-US" smtClean="0"/>
              <a:pPr/>
              <a:t>3/7/2018</a:t>
            </a:fld>
            <a:endParaRPr lang="en-US"/>
          </a:p>
        </p:txBody>
      </p:sp>
      <p:sp>
        <p:nvSpPr>
          <p:cNvPr id="27" name="Foliennummernplatzhalter 26"/>
          <p:cNvSpPr>
            <a:spLocks noGrp="1"/>
          </p:cNvSpPr>
          <p:nvPr>
            <p:ph type="sldNum" sz="quarter" idx="11"/>
          </p:nvPr>
        </p:nvSpPr>
        <p:spPr/>
        <p:txBody>
          <a:bodyPr rtlCol="0"/>
          <a:lstStyle/>
          <a:p>
            <a:fld id="{2AA957AF-53C0-420B-9C2D-77DB1416566C}" type="slidenum">
              <a:rPr kumimoji="0" lang="en-US" smtClean="0"/>
              <a:pPr/>
              <a:t>‹Nr.›</a:t>
            </a:fld>
            <a:endParaRPr kumimoji="0" lang="en-US"/>
          </a:p>
        </p:txBody>
      </p:sp>
      <p:sp>
        <p:nvSpPr>
          <p:cNvPr id="28" name="Fußzeilenplatzhalt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a:xfrm>
            <a:off x="6583680" y="612648"/>
            <a:ext cx="957264" cy="457200"/>
          </a:xfrm>
        </p:spPr>
        <p:txBody>
          <a:bodyPr/>
          <a:lstStyle/>
          <a:p>
            <a:fld id="{E637BB6B-EE1B-48FB-8575-0D55C373DE88}" type="datetimeFigureOut">
              <a:rPr lang="en-US" smtClean="0"/>
              <a:pPr/>
              <a:t>3/7/2018</a:t>
            </a:fld>
            <a:endParaRPr lang="en-US"/>
          </a:p>
        </p:txBody>
      </p:sp>
      <p:sp>
        <p:nvSpPr>
          <p:cNvPr id="4" name="Fußzeilenplatzhalter 3"/>
          <p:cNvSpPr>
            <a:spLocks noGrp="1"/>
          </p:cNvSpPr>
          <p:nvPr>
            <p:ph type="ftr" sz="quarter" idx="11"/>
          </p:nvPr>
        </p:nvSpPr>
        <p:spPr>
          <a:xfrm>
            <a:off x="5257800" y="612648"/>
            <a:ext cx="1325880" cy="457200"/>
          </a:xfrm>
        </p:spPr>
        <p:txBody>
          <a:bodyPr/>
          <a:lstStyle/>
          <a:p>
            <a:endParaRPr kumimoji="0" lang="en-US"/>
          </a:p>
        </p:txBody>
      </p:sp>
      <p:sp>
        <p:nvSpPr>
          <p:cNvPr id="5" name="Foliennummernplatzhalter 4"/>
          <p:cNvSpPr>
            <a:spLocks noGrp="1"/>
          </p:cNvSpPr>
          <p:nvPr>
            <p:ph type="sldNum" sz="quarter" idx="12"/>
          </p:nvPr>
        </p:nvSpPr>
        <p:spPr>
          <a:xfrm>
            <a:off x="8174736" y="2272"/>
            <a:ext cx="762000" cy="365760"/>
          </a:xfr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637BB6B-EE1B-48FB-8575-0D55C373DE88}" type="datetimeFigureOut">
              <a:rPr lang="en-US" smtClean="0"/>
              <a:pPr/>
              <a:t>3/7/2018</a:t>
            </a:fld>
            <a:endParaRPr lang="en-US"/>
          </a:p>
        </p:txBody>
      </p:sp>
      <p:sp>
        <p:nvSpPr>
          <p:cNvPr id="3" name="Fußzeilenplatzhalter 2"/>
          <p:cNvSpPr>
            <a:spLocks noGrp="1"/>
          </p:cNvSpPr>
          <p:nvPr>
            <p:ph type="ftr" sz="quarter" idx="11"/>
          </p:nvPr>
        </p:nvSpPr>
        <p:spPr/>
        <p:txBody>
          <a:bodyPr/>
          <a:lstStyle/>
          <a:p>
            <a:endParaRPr kumimoji="0" lang="en-US"/>
          </a:p>
        </p:txBody>
      </p:sp>
      <p:sp>
        <p:nvSpPr>
          <p:cNvPr id="4" name="Foliennummernplatzhalter 3"/>
          <p:cNvSpPr>
            <a:spLocks noGrp="1"/>
          </p:cNvSpPr>
          <p:nvPr>
            <p:ph type="sldNum" sz="quarter" idx="12"/>
          </p:nvPr>
        </p:nvSpPr>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637BB6B-EE1B-48FB-8575-0D55C373DE88}" type="datetimeFigureOut">
              <a:rPr lang="en-US" smtClean="0"/>
              <a:pPr/>
              <a:t>3/7/2018</a:t>
            </a:fld>
            <a:endParaRPr lang="en-US"/>
          </a:p>
        </p:txBody>
      </p:sp>
      <p:sp>
        <p:nvSpPr>
          <p:cNvPr id="6" name="Fußzeilenplatzhalter 5"/>
          <p:cNvSpPr>
            <a:spLocks noGrp="1"/>
          </p:cNvSpPr>
          <p:nvPr>
            <p:ph type="ftr" sz="quarter" idx="11"/>
          </p:nvPr>
        </p:nvSpPr>
        <p:spPr/>
        <p:txBody>
          <a:bodyPr/>
          <a:lstStyle/>
          <a:p>
            <a:endParaRPr kumimoji="0" lang="en-US"/>
          </a:p>
        </p:txBody>
      </p:sp>
      <p:sp>
        <p:nvSpPr>
          <p:cNvPr id="7" name="Foliennummernplatzhalter 6"/>
          <p:cNvSpPr>
            <a:spLocks noGrp="1"/>
          </p:cNvSpPr>
          <p:nvPr>
            <p:ph type="sldNum" sz="quarter" idx="12"/>
          </p:nvPr>
        </p:nvSpPr>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637BB6B-EE1B-48FB-8575-0D55C373DE88}" type="datetimeFigureOut">
              <a:rPr lang="en-US" smtClean="0"/>
              <a:pPr/>
              <a:t>3/7/2018</a:t>
            </a:fld>
            <a:endParaRPr lang="en-US"/>
          </a:p>
        </p:txBody>
      </p:sp>
      <p:sp>
        <p:nvSpPr>
          <p:cNvPr id="6" name="Fußzeilenplatzhalter 5"/>
          <p:cNvSpPr>
            <a:spLocks noGrp="1"/>
          </p:cNvSpPr>
          <p:nvPr>
            <p:ph type="ftr" sz="quarter" idx="11"/>
          </p:nvPr>
        </p:nvSpPr>
        <p:spPr/>
        <p:txBody>
          <a:bodyPr/>
          <a:lstStyle/>
          <a:p>
            <a:endParaRPr kumimoji="0" lang="en-US"/>
          </a:p>
        </p:txBody>
      </p:sp>
      <p:sp>
        <p:nvSpPr>
          <p:cNvPr id="7" name="Foliennummernplatzhalter 6"/>
          <p:cNvSpPr>
            <a:spLocks noGrp="1"/>
          </p:cNvSpPr>
          <p:nvPr>
            <p:ph type="sldNum" sz="quarter" idx="12"/>
          </p:nvPr>
        </p:nvSpPr>
        <p:spPr/>
        <p:txBody>
          <a:bodyPr/>
          <a:lstStyle/>
          <a:p>
            <a:fld id="{2AA957AF-53C0-420B-9C2D-77DB1416566C}" type="slidenum">
              <a:rPr kumimoji="0" lang="en-US" smtClean="0"/>
              <a:pPr/>
              <a:t>‹Nr.›</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ec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ec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ec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bgerundetes Rechtec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bgerundetes Rechtec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ec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ec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1143000"/>
            <a:ext cx="8229600" cy="1066800"/>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auto">
              <a:spcBef>
                <a:spcPts val="0"/>
              </a:spcBef>
              <a:spcAft>
                <a:spcPts val="0"/>
              </a:spcAft>
            </a:pPr>
            <a:fld id="{1BA50D42-C9CD-4801-B293-61D1F53EC57E}" type="datetimeFigureOut">
              <a:rPr lang="de-DE" smtClean="0">
                <a:solidFill>
                  <a:prstClr val="black">
                    <a:tint val="75000"/>
                  </a:prstClr>
                </a:solidFill>
                <a:latin typeface="Calibri"/>
              </a:rPr>
              <a:pPr fontAlgn="auto">
                <a:spcBef>
                  <a:spcPts val="0"/>
                </a:spcBef>
                <a:spcAft>
                  <a:spcPts val="0"/>
                </a:spcAft>
              </a:pPr>
              <a:t>07.03.2018</a:t>
            </a:fld>
            <a:endParaRPr lang="de-DE">
              <a:solidFill>
                <a:prstClr val="black">
                  <a:tint val="75000"/>
                </a:prstClr>
              </a:solidFill>
              <a:latin typeface="Calibri"/>
            </a:endParaRPr>
          </a:p>
        </p:txBody>
      </p:sp>
      <p:sp>
        <p:nvSpPr>
          <p:cNvPr id="3" name="Fußzeilenplatzhalt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auto">
              <a:spcBef>
                <a:spcPts val="0"/>
              </a:spcBef>
              <a:spcAft>
                <a:spcPts val="0"/>
              </a:spcAft>
            </a:pPr>
            <a:endParaRPr lang="de-DE">
              <a:solidFill>
                <a:prstClr val="black">
                  <a:tint val="75000"/>
                </a:prstClr>
              </a:solidFill>
              <a:latin typeface="Calibri"/>
            </a:endParaRPr>
          </a:p>
        </p:txBody>
      </p:sp>
      <p:sp>
        <p:nvSpPr>
          <p:cNvPr id="23" name="Foliennummernplatzhalt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auto">
              <a:spcBef>
                <a:spcPts val="0"/>
              </a:spcBef>
              <a:spcAft>
                <a:spcPts val="0"/>
              </a:spcAft>
            </a:pPr>
            <a:fld id="{6C6AE60A-B69C-4790-82F7-3882EDF23186}" type="slidenum">
              <a:rPr lang="de-DE" smtClean="0">
                <a:solidFill>
                  <a:prstClr val="black">
                    <a:tint val="75000"/>
                  </a:prstClr>
                </a:solidFill>
                <a:latin typeface="Calibri"/>
              </a:rPr>
              <a:pPr fontAlgn="auto">
                <a:spcBef>
                  <a:spcPts val="0"/>
                </a:spcBef>
                <a:spcAft>
                  <a:spcPts val="0"/>
                </a:spcAft>
              </a:pPr>
              <a:t>‹Nr.›</a:t>
            </a:fld>
            <a:endParaRPr lang="de-DE">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ermanistik.uni-mainz.de/"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jogustine.uni-mainz.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uni-mainz.de/studlehr/5801.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ermanistik.uni-mainz.de/studienbuero/kontakt/" TargetMode="External"/><Relationship Id="rId2" Type="http://schemas.openxmlformats.org/officeDocument/2006/relationships/hyperlink" Target="http://www.germanistik.uni-mainz.de/studienbuer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ermanistik.uni-mainz.de/studienfachberatung/studienfachberatung-deutsch-germanistik/" TargetMode="External"/><Relationship Id="rId2" Type="http://schemas.openxmlformats.org/officeDocument/2006/relationships/hyperlink" Target="http://www.germanistik.uni-mainz.de/studienfachberatu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smtClean="0"/>
              <a:t>Einführungsveranstaltung</a:t>
            </a:r>
          </a:p>
        </p:txBody>
      </p:sp>
      <p:sp>
        <p:nvSpPr>
          <p:cNvPr id="3075" name="Rectangle 3"/>
          <p:cNvSpPr>
            <a:spLocks noGrp="1" noChangeArrowheads="1"/>
          </p:cNvSpPr>
          <p:nvPr>
            <p:ph type="subTitle" idx="1"/>
          </p:nvPr>
        </p:nvSpPr>
        <p:spPr>
          <a:xfrm>
            <a:off x="2124075" y="4267200"/>
            <a:ext cx="6867525" cy="1752600"/>
          </a:xfrm>
        </p:spPr>
        <p:txBody>
          <a:bodyPr/>
          <a:lstStyle/>
          <a:p>
            <a:pPr eaLnBrk="1" hangingPunct="1"/>
            <a:r>
              <a:rPr lang="de-DE" altLang="de-DE" dirty="0" smtClean="0"/>
              <a:t>Bachelor </a:t>
            </a:r>
            <a:r>
              <a:rPr lang="de-DE" altLang="de-DE" dirty="0" err="1" smtClean="0"/>
              <a:t>of</a:t>
            </a:r>
            <a:r>
              <a:rPr lang="de-DE" altLang="de-DE" dirty="0" smtClean="0"/>
              <a:t> </a:t>
            </a:r>
            <a:r>
              <a:rPr lang="de-DE" altLang="de-DE" dirty="0" err="1" smtClean="0"/>
              <a:t>Arts</a:t>
            </a:r>
            <a:r>
              <a:rPr lang="de-DE" altLang="de-DE" dirty="0" smtClean="0"/>
              <a:t>: Germanistik</a:t>
            </a:r>
          </a:p>
          <a:p>
            <a:pPr eaLnBrk="1" hangingPunct="1"/>
            <a:r>
              <a:rPr lang="de-DE" altLang="de-DE" dirty="0" smtClean="0"/>
              <a:t>Bachelor </a:t>
            </a:r>
            <a:r>
              <a:rPr lang="de-DE" altLang="de-DE" dirty="0" err="1" smtClean="0"/>
              <a:t>of</a:t>
            </a:r>
            <a:r>
              <a:rPr lang="de-DE" altLang="de-DE" dirty="0" smtClean="0"/>
              <a:t> Education: Deutsch</a:t>
            </a:r>
          </a:p>
          <a:p>
            <a:pPr eaLnBrk="1" hangingPunct="1"/>
            <a:r>
              <a:rPr lang="de-DE" altLang="de-DE" dirty="0" smtClean="0"/>
              <a:t>Bachelor </a:t>
            </a:r>
            <a:r>
              <a:rPr lang="de-DE" altLang="de-DE" dirty="0" err="1" smtClean="0"/>
              <a:t>of</a:t>
            </a:r>
            <a:r>
              <a:rPr lang="de-DE" altLang="de-DE" dirty="0" smtClean="0"/>
              <a:t> Science </a:t>
            </a:r>
            <a:r>
              <a:rPr lang="de-DE" altLang="de-DE" dirty="0" err="1" smtClean="0"/>
              <a:t>WiPäd</a:t>
            </a:r>
            <a:r>
              <a:rPr lang="de-DE" altLang="de-DE" dirty="0" smtClean="0"/>
              <a:t>: Deutsch</a:t>
            </a:r>
          </a:p>
        </p:txBody>
      </p:sp>
      <p:sp>
        <p:nvSpPr>
          <p:cNvPr id="3076" name="Text Box 6"/>
          <p:cNvSpPr txBox="1">
            <a:spLocks noChangeArrowheads="1"/>
          </p:cNvSpPr>
          <p:nvPr/>
        </p:nvSpPr>
        <p:spPr bwMode="auto">
          <a:xfrm>
            <a:off x="2195513" y="6237288"/>
            <a:ext cx="62642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de-DE" altLang="de-DE" sz="1800" dirty="0" smtClean="0"/>
              <a:t>Prof. Dr. Sabine Obermaier</a:t>
            </a:r>
            <a:endParaRPr lang="de-DE" altLang="de-DE"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B.Ed</a:t>
            </a:r>
            <a:r>
              <a:rPr lang="de-DE" dirty="0" smtClean="0"/>
              <a:t>. Deutsch / </a:t>
            </a:r>
            <a:r>
              <a:rPr lang="de-DE" dirty="0" err="1" smtClean="0"/>
              <a:t>B.Sc</a:t>
            </a:r>
            <a:r>
              <a:rPr lang="de-DE" dirty="0" smtClean="0"/>
              <a:t>. </a:t>
            </a:r>
            <a:r>
              <a:rPr lang="de-DE" dirty="0" err="1" smtClean="0"/>
              <a:t>WiPäd</a:t>
            </a:r>
            <a:r>
              <a:rPr lang="de-DE" dirty="0" smtClean="0"/>
              <a:t> </a:t>
            </a:r>
            <a:endParaRPr lang="de-DE" dirty="0"/>
          </a:p>
        </p:txBody>
      </p:sp>
      <p:sp>
        <p:nvSpPr>
          <p:cNvPr id="6" name="Textfeld 5"/>
          <p:cNvSpPr txBox="1"/>
          <p:nvPr/>
        </p:nvSpPr>
        <p:spPr>
          <a:xfrm>
            <a:off x="395536" y="2132856"/>
            <a:ext cx="2808312" cy="369332"/>
          </a:xfrm>
          <a:prstGeom prst="rect">
            <a:avLst/>
          </a:prstGeom>
          <a:solidFill>
            <a:schemeClr val="accent2">
              <a:lumMod val="20000"/>
              <a:lumOff val="80000"/>
            </a:schemeClr>
          </a:solidFill>
        </p:spPr>
        <p:txBody>
          <a:bodyPr wrap="square" rtlCol="0">
            <a:spAutoFit/>
          </a:bodyPr>
          <a:lstStyle/>
          <a:p>
            <a:pPr algn="ctr"/>
            <a:r>
              <a:rPr lang="de-DE" dirty="0" smtClean="0">
                <a:solidFill>
                  <a:schemeClr val="tx2"/>
                </a:solidFill>
              </a:rPr>
              <a:t>Einführungsphase</a:t>
            </a:r>
            <a:endParaRPr lang="de-DE" dirty="0">
              <a:solidFill>
                <a:schemeClr val="tx2"/>
              </a:solidFill>
            </a:endParaRPr>
          </a:p>
        </p:txBody>
      </p:sp>
      <p:sp>
        <p:nvSpPr>
          <p:cNvPr id="7" name="Textfeld 6"/>
          <p:cNvSpPr txBox="1"/>
          <p:nvPr/>
        </p:nvSpPr>
        <p:spPr>
          <a:xfrm>
            <a:off x="3275856" y="2132856"/>
            <a:ext cx="2736304" cy="369332"/>
          </a:xfrm>
          <a:prstGeom prst="rect">
            <a:avLst/>
          </a:prstGeom>
          <a:solidFill>
            <a:schemeClr val="accent2">
              <a:lumMod val="40000"/>
              <a:lumOff val="60000"/>
            </a:schemeClr>
          </a:solidFill>
        </p:spPr>
        <p:txBody>
          <a:bodyPr wrap="square" rtlCol="0">
            <a:spAutoFit/>
          </a:bodyPr>
          <a:lstStyle/>
          <a:p>
            <a:pPr algn="ctr"/>
            <a:r>
              <a:rPr lang="de-DE" dirty="0" smtClean="0">
                <a:solidFill>
                  <a:schemeClr val="tx2"/>
                </a:solidFill>
              </a:rPr>
              <a:t>Aufbauphase</a:t>
            </a:r>
            <a:endParaRPr lang="de-DE" dirty="0">
              <a:solidFill>
                <a:schemeClr val="tx2"/>
              </a:solidFill>
            </a:endParaRPr>
          </a:p>
        </p:txBody>
      </p:sp>
      <p:sp>
        <p:nvSpPr>
          <p:cNvPr id="8" name="Textfeld 7"/>
          <p:cNvSpPr txBox="1"/>
          <p:nvPr/>
        </p:nvSpPr>
        <p:spPr>
          <a:xfrm>
            <a:off x="6084168" y="2132856"/>
            <a:ext cx="2736304" cy="369332"/>
          </a:xfrm>
          <a:prstGeom prst="rect">
            <a:avLst/>
          </a:prstGeom>
          <a:solidFill>
            <a:schemeClr val="accent2">
              <a:lumMod val="60000"/>
              <a:lumOff val="40000"/>
            </a:schemeClr>
          </a:solidFill>
        </p:spPr>
        <p:txBody>
          <a:bodyPr wrap="square" rtlCol="0">
            <a:spAutoFit/>
          </a:bodyPr>
          <a:lstStyle/>
          <a:p>
            <a:pPr algn="ctr"/>
            <a:r>
              <a:rPr lang="de-DE" dirty="0" smtClean="0">
                <a:solidFill>
                  <a:schemeClr val="tx2"/>
                </a:solidFill>
              </a:rPr>
              <a:t>Vertiefungsphase</a:t>
            </a:r>
            <a:endParaRPr lang="de-DE" dirty="0">
              <a:solidFill>
                <a:schemeClr val="tx2"/>
              </a:solidFill>
            </a:endParaRPr>
          </a:p>
        </p:txBody>
      </p:sp>
      <p:pic>
        <p:nvPicPr>
          <p:cNvPr id="9" name="Grafik 8" descr="Bilder Aufbau Studiengänge-BED.jpg"/>
          <p:cNvPicPr>
            <a:picLocks noChangeAspect="1"/>
          </p:cNvPicPr>
          <p:nvPr/>
        </p:nvPicPr>
        <p:blipFill>
          <a:blip r:embed="rId2" cstate="print"/>
          <a:stretch>
            <a:fillRect/>
          </a:stretch>
        </p:blipFill>
        <p:spPr>
          <a:xfrm>
            <a:off x="395535" y="2564904"/>
            <a:ext cx="8424937" cy="2467741"/>
          </a:xfrm>
          <a:prstGeom prst="rect">
            <a:avLst/>
          </a:prstGeom>
        </p:spPr>
      </p:pic>
    </p:spTree>
    <p:extLst>
      <p:ext uri="{BB962C8B-B14F-4D97-AF65-F5344CB8AC3E}">
        <p14:creationId xmlns:p14="http://schemas.microsoft.com/office/powerpoint/2010/main" xmlns="" val="2411591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Aufbau der Module</a:t>
            </a:r>
            <a:endParaRPr lang="de-DE" dirty="0"/>
          </a:p>
        </p:txBody>
      </p:sp>
      <p:sp>
        <p:nvSpPr>
          <p:cNvPr id="3" name="Textplatzhalter 2"/>
          <p:cNvSpPr>
            <a:spLocks noGrp="1"/>
          </p:cNvSpPr>
          <p:nvPr>
            <p:ph type="body" idx="1"/>
          </p:nvPr>
        </p:nvSpPr>
        <p:spPr/>
        <p:txBody>
          <a:bodyPr/>
          <a:lstStyle/>
          <a:p>
            <a:r>
              <a:rPr lang="de-DE" dirty="0" smtClean="0"/>
              <a:t>Lehrveranstaltungstypen – Pflicht/Wahlpflicht – Semesterwochenstunde – Leistungspunkte  </a:t>
            </a:r>
            <a:endParaRPr lang="de-DE" dirty="0"/>
          </a:p>
        </p:txBody>
      </p:sp>
      <p:pic>
        <p:nvPicPr>
          <p:cNvPr id="3074" name="Picture 2" descr="C:\Users\Sabine\AppData\Local\Microsoft\Windows\Temporary Internet Files\Content.Outlook\IT32ZK2A\00004 (2).jpg"/>
          <p:cNvPicPr>
            <a:picLocks noChangeAspect="1" noChangeArrowheads="1"/>
          </p:cNvPicPr>
          <p:nvPr/>
        </p:nvPicPr>
        <p:blipFill>
          <a:blip r:embed="rId2" cstate="print">
            <a:biLevel thresh="50000"/>
          </a:blip>
          <a:srcRect/>
          <a:stretch>
            <a:fillRect/>
          </a:stretch>
        </p:blipFill>
        <p:spPr bwMode="auto">
          <a:xfrm>
            <a:off x="6441137" y="3140968"/>
            <a:ext cx="2702863" cy="37170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51520" y="836712"/>
            <a:ext cx="8676952" cy="5710386"/>
          </a:xfrm>
          <a:prstGeom prst="rect">
            <a:avLst/>
          </a:prstGeom>
          <a:noFill/>
          <a:ln w="9525">
            <a:noFill/>
            <a:miter lim="800000"/>
            <a:headEnd/>
            <a:tailEnd/>
          </a:ln>
        </p:spPr>
      </p:pic>
      <p:sp>
        <p:nvSpPr>
          <p:cNvPr id="4" name="Rechteck 3"/>
          <p:cNvSpPr/>
          <p:nvPr/>
        </p:nvSpPr>
        <p:spPr>
          <a:xfrm>
            <a:off x="4355976" y="1700808"/>
            <a:ext cx="4608512" cy="187220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4499992" y="1916832"/>
            <a:ext cx="4320480" cy="1477328"/>
          </a:xfrm>
          <a:prstGeom prst="rect">
            <a:avLst/>
          </a:prstGeom>
          <a:solidFill>
            <a:schemeClr val="accent3">
              <a:lumMod val="20000"/>
              <a:lumOff val="80000"/>
            </a:schemeClr>
          </a:solidFill>
          <a:ln w="38100">
            <a:solidFill>
              <a:schemeClr val="accent3"/>
            </a:solidFill>
          </a:ln>
        </p:spPr>
        <p:txBody>
          <a:bodyPr wrap="square" rtlCol="0">
            <a:spAutoFit/>
          </a:bodyPr>
          <a:lstStyle/>
          <a:p>
            <a:endParaRPr lang="de-DE" dirty="0" smtClean="0"/>
          </a:p>
          <a:p>
            <a:pPr algn="ctr"/>
            <a:r>
              <a:rPr lang="de-DE" dirty="0" smtClean="0"/>
              <a:t>Verlaufspläne unter:</a:t>
            </a:r>
          </a:p>
          <a:p>
            <a:pPr algn="ctr"/>
            <a:r>
              <a:rPr lang="de-DE" u="sng" dirty="0" err="1" smtClean="0">
                <a:solidFill>
                  <a:schemeClr val="accent2"/>
                </a:solidFill>
                <a:hlinkClick r:id="rId3"/>
              </a:rPr>
              <a:t>www.germanistik.uni-mainz.de</a:t>
            </a:r>
            <a:r>
              <a:rPr lang="de-DE" dirty="0" smtClean="0">
                <a:solidFill>
                  <a:schemeClr val="accent2"/>
                </a:solidFill>
              </a:rPr>
              <a:t> </a:t>
            </a:r>
          </a:p>
          <a:p>
            <a:pPr algn="ctr"/>
            <a:r>
              <a:rPr lang="de-DE" dirty="0" smtClean="0"/>
              <a:t>Rubrik: </a:t>
            </a:r>
            <a:r>
              <a:rPr lang="de-DE" b="1" dirty="0" smtClean="0"/>
              <a:t>Studium</a:t>
            </a:r>
            <a:r>
              <a:rPr lang="de-DE" dirty="0" smtClean="0"/>
              <a:t> &gt; </a:t>
            </a:r>
            <a:r>
              <a:rPr lang="de-DE" b="1" dirty="0" smtClean="0"/>
              <a:t>Studiengänge</a:t>
            </a:r>
          </a:p>
          <a:p>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sp>
        <p:nvSpPr>
          <p:cNvPr id="5" name="Textfeld 4"/>
          <p:cNvSpPr txBox="1"/>
          <p:nvPr/>
        </p:nvSpPr>
        <p:spPr>
          <a:xfrm>
            <a:off x="1547664" y="1628800"/>
            <a:ext cx="7200800" cy="5078313"/>
          </a:xfrm>
          <a:prstGeom prst="rect">
            <a:avLst/>
          </a:prstGeom>
          <a:solidFill>
            <a:schemeClr val="bg1"/>
          </a:solidFill>
          <a:ln>
            <a:solidFill>
              <a:schemeClr val="accent6"/>
            </a:solidFill>
          </a:ln>
        </p:spPr>
        <p:txBody>
          <a:bodyPr wrap="square" rtlCol="0">
            <a:spAutoFit/>
          </a:bodyPr>
          <a:lstStyle/>
          <a:p>
            <a:pPr eaLnBrk="1" hangingPunct="1"/>
            <a:r>
              <a:rPr lang="de-DE" altLang="de-DE" b="1" dirty="0" smtClean="0">
                <a:solidFill>
                  <a:schemeClr val="accent6">
                    <a:lumMod val="50000"/>
                  </a:schemeClr>
                </a:solidFill>
              </a:rPr>
              <a:t>Lehrveranstaltungskennung</a:t>
            </a:r>
          </a:p>
          <a:p>
            <a:pPr eaLnBrk="1" hangingPunct="1"/>
            <a:endParaRPr lang="de-DE" altLang="de-DE" b="1" dirty="0" smtClean="0"/>
          </a:p>
          <a:p>
            <a:pPr eaLnBrk="1" hangingPunct="1"/>
            <a:r>
              <a:rPr lang="de-DE" altLang="de-DE" b="1" dirty="0" smtClean="0"/>
              <a:t>z.B.</a:t>
            </a:r>
          </a:p>
          <a:p>
            <a:pPr eaLnBrk="1" hangingPunct="1"/>
            <a:r>
              <a:rPr lang="de-DE" altLang="de-DE" b="1" dirty="0" err="1" smtClean="0">
                <a:solidFill>
                  <a:schemeClr val="accent3"/>
                </a:solidFill>
              </a:rPr>
              <a:t>VKUW</a:t>
            </a:r>
            <a:r>
              <a:rPr lang="de-DE" altLang="de-DE" dirty="0" smtClean="0"/>
              <a:t> 	= Vorlesung Kulturwissenschaft</a:t>
            </a:r>
          </a:p>
          <a:p>
            <a:pPr eaLnBrk="1" hangingPunct="1"/>
            <a:r>
              <a:rPr lang="de-DE" altLang="de-DE" b="1" dirty="0" err="1" smtClean="0">
                <a:solidFill>
                  <a:schemeClr val="accent3"/>
                </a:solidFill>
              </a:rPr>
              <a:t>VLIN</a:t>
            </a:r>
            <a:r>
              <a:rPr lang="de-DE" altLang="de-DE" b="1" dirty="0" smtClean="0"/>
              <a:t> 	</a:t>
            </a:r>
            <a:r>
              <a:rPr lang="de-DE" altLang="de-DE" dirty="0" smtClean="0"/>
              <a:t>= Inhalte und Methoden der Sprachwissenschaft</a:t>
            </a:r>
          </a:p>
          <a:p>
            <a:pPr eaLnBrk="1" hangingPunct="1"/>
            <a:endParaRPr lang="de-DE" altLang="de-DE" dirty="0" smtClean="0"/>
          </a:p>
          <a:p>
            <a:pPr eaLnBrk="1" hangingPunct="1"/>
            <a:r>
              <a:rPr lang="de-DE" altLang="de-DE" b="1" dirty="0" err="1" smtClean="0">
                <a:solidFill>
                  <a:schemeClr val="accent3"/>
                </a:solidFill>
              </a:rPr>
              <a:t>GADL</a:t>
            </a:r>
            <a:r>
              <a:rPr lang="de-DE" altLang="de-DE" b="1" dirty="0" smtClean="0">
                <a:solidFill>
                  <a:schemeClr val="accent3"/>
                </a:solidFill>
              </a:rPr>
              <a:t>-PS/-V</a:t>
            </a:r>
            <a:r>
              <a:rPr lang="de-DE" altLang="de-DE" dirty="0" smtClean="0"/>
              <a:t> = Grundlagen Ältere deutsche Literatur</a:t>
            </a:r>
          </a:p>
          <a:p>
            <a:pPr eaLnBrk="1" hangingPunct="1"/>
            <a:r>
              <a:rPr lang="de-DE" altLang="de-DE" b="1" dirty="0" err="1" smtClean="0">
                <a:solidFill>
                  <a:schemeClr val="accent3"/>
                </a:solidFill>
              </a:rPr>
              <a:t>GNDL</a:t>
            </a:r>
            <a:r>
              <a:rPr lang="de-DE" altLang="de-DE" b="1" dirty="0" smtClean="0">
                <a:solidFill>
                  <a:schemeClr val="accent3"/>
                </a:solidFill>
              </a:rPr>
              <a:t>-PS/-V</a:t>
            </a:r>
            <a:r>
              <a:rPr lang="de-DE" altLang="de-DE" dirty="0" smtClean="0"/>
              <a:t> = Grundlagen Neuere deutsche Literatur</a:t>
            </a:r>
          </a:p>
          <a:p>
            <a:pPr eaLnBrk="1" hangingPunct="1"/>
            <a:endParaRPr lang="de-DE" altLang="de-DE" dirty="0" smtClean="0"/>
          </a:p>
          <a:p>
            <a:pPr eaLnBrk="1" hangingPunct="1"/>
            <a:endParaRPr lang="de-DE" altLang="de-DE" dirty="0" smtClean="0"/>
          </a:p>
          <a:p>
            <a:pPr eaLnBrk="1" hangingPunct="1"/>
            <a:endParaRPr lang="de-DE" altLang="de-DE" dirty="0" smtClean="0"/>
          </a:p>
          <a:p>
            <a:pPr eaLnBrk="1" hangingPunct="1"/>
            <a:endParaRPr lang="de-DE" altLang="de-DE" u="sng" dirty="0" smtClean="0"/>
          </a:p>
          <a:p>
            <a:pPr eaLnBrk="1" hangingPunct="1"/>
            <a:endParaRPr lang="de-DE" altLang="de-DE" u="sng" dirty="0" smtClean="0"/>
          </a:p>
          <a:p>
            <a:pPr eaLnBrk="1" hangingPunct="1"/>
            <a:endParaRPr lang="de-DE" altLang="de-DE" u="sng" dirty="0" smtClean="0"/>
          </a:p>
          <a:p>
            <a:pPr eaLnBrk="1" hangingPunct="1"/>
            <a:endParaRPr lang="de-DE" altLang="de-DE" u="sng" dirty="0" smtClean="0"/>
          </a:p>
          <a:p>
            <a:pPr eaLnBrk="1" hangingPunct="1"/>
            <a:endParaRPr lang="de-DE" altLang="de-DE" u="sng" dirty="0" smtClean="0"/>
          </a:p>
          <a:p>
            <a:pPr eaLnBrk="1" hangingPunct="1"/>
            <a:endParaRPr lang="de-DE" altLang="de-DE" u="sng" dirty="0" smtClean="0"/>
          </a:p>
          <a:p>
            <a:pPr eaLnBrk="1" hangingPunct="1"/>
            <a:endParaRPr lang="de-DE" altLang="de-DE" u="sng" dirty="0" smtClean="0"/>
          </a:p>
        </p:txBody>
      </p:sp>
      <p:pic>
        <p:nvPicPr>
          <p:cNvPr id="4100" name="Picture 4"/>
          <p:cNvPicPr>
            <a:picLocks noChangeAspect="1" noChangeArrowheads="1"/>
          </p:cNvPicPr>
          <p:nvPr/>
        </p:nvPicPr>
        <p:blipFill>
          <a:blip r:embed="rId3" cstate="print"/>
          <a:srcRect/>
          <a:stretch>
            <a:fillRect/>
          </a:stretch>
        </p:blipFill>
        <p:spPr bwMode="auto">
          <a:xfrm>
            <a:off x="395535" y="1700808"/>
            <a:ext cx="1117645" cy="2088232"/>
          </a:xfrm>
          <a:prstGeom prst="rect">
            <a:avLst/>
          </a:prstGeom>
          <a:noFill/>
          <a:ln w="76200">
            <a:solidFill>
              <a:schemeClr val="accent3"/>
            </a:solidFill>
            <a:miter lim="800000"/>
            <a:headEnd/>
            <a:tailEnd/>
          </a:ln>
        </p:spPr>
      </p:pic>
      <p:sp>
        <p:nvSpPr>
          <p:cNvPr id="6" name="Textfeld 5"/>
          <p:cNvSpPr txBox="1"/>
          <p:nvPr/>
        </p:nvSpPr>
        <p:spPr>
          <a:xfrm>
            <a:off x="3707904" y="4437112"/>
            <a:ext cx="4032448" cy="1200329"/>
          </a:xfrm>
          <a:prstGeom prst="rect">
            <a:avLst/>
          </a:prstGeom>
          <a:solidFill>
            <a:schemeClr val="bg1"/>
          </a:solidFill>
          <a:ln w="38100">
            <a:solidFill>
              <a:schemeClr val="accent3">
                <a:lumMod val="20000"/>
                <a:lumOff val="80000"/>
              </a:schemeClr>
            </a:solidFill>
          </a:ln>
        </p:spPr>
        <p:txBody>
          <a:bodyPr wrap="square" rtlCol="0">
            <a:spAutoFit/>
          </a:bodyPr>
          <a:lstStyle/>
          <a:p>
            <a:pPr algn="ctr"/>
            <a:endParaRPr lang="de-DE" b="1" dirty="0" smtClean="0"/>
          </a:p>
          <a:p>
            <a:pPr algn="ctr"/>
            <a:r>
              <a:rPr lang="de-DE" b="1" dirty="0" smtClean="0"/>
              <a:t>Abkürzungsverzeichnis</a:t>
            </a:r>
            <a:r>
              <a:rPr lang="de-DE" dirty="0" smtClean="0"/>
              <a:t> </a:t>
            </a:r>
            <a:br>
              <a:rPr lang="de-DE" dirty="0" smtClean="0"/>
            </a:br>
            <a:r>
              <a:rPr lang="de-DE" dirty="0" smtClean="0"/>
              <a:t>am Ende der Verlaufspläne!</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19" y="836712"/>
            <a:ext cx="8753313" cy="5760640"/>
          </a:xfrm>
          <a:prstGeom prst="rect">
            <a:avLst/>
          </a:prstGeom>
          <a:noFill/>
          <a:ln w="9525">
            <a:noFill/>
            <a:miter lim="800000"/>
            <a:headEnd/>
            <a:tailEnd/>
          </a:ln>
        </p:spPr>
      </p:pic>
      <p:sp>
        <p:nvSpPr>
          <p:cNvPr id="7" name="Textfeld 6"/>
          <p:cNvSpPr txBox="1"/>
          <p:nvPr/>
        </p:nvSpPr>
        <p:spPr>
          <a:xfrm>
            <a:off x="1907704" y="1628800"/>
            <a:ext cx="6984776" cy="3624069"/>
          </a:xfrm>
          <a:prstGeom prst="rect">
            <a:avLst/>
          </a:prstGeom>
          <a:solidFill>
            <a:schemeClr val="bg1"/>
          </a:solidFill>
          <a:ln>
            <a:solidFill>
              <a:schemeClr val="accent6"/>
            </a:solidFill>
          </a:ln>
        </p:spPr>
        <p:txBody>
          <a:bodyPr wrap="square" rtlCol="0">
            <a:spAutoFit/>
          </a:bodyPr>
          <a:lstStyle/>
          <a:p>
            <a:pPr eaLnBrk="1" hangingPunct="1">
              <a:spcBef>
                <a:spcPts val="600"/>
              </a:spcBef>
            </a:pPr>
            <a:r>
              <a:rPr lang="de-DE" altLang="de-DE" b="1" dirty="0" smtClean="0">
                <a:solidFill>
                  <a:schemeClr val="accent6">
                    <a:lumMod val="50000"/>
                  </a:schemeClr>
                </a:solidFill>
              </a:rPr>
              <a:t>Lehrveranstaltungstypen</a:t>
            </a:r>
          </a:p>
          <a:p>
            <a:pPr eaLnBrk="1" hangingPunct="1"/>
            <a:endParaRPr lang="de-DE" altLang="de-DE" b="1" dirty="0" smtClean="0"/>
          </a:p>
          <a:p>
            <a:pPr eaLnBrk="1" hangingPunct="1"/>
            <a:r>
              <a:rPr lang="de-DE" altLang="de-DE" b="1" dirty="0" smtClean="0">
                <a:solidFill>
                  <a:schemeClr val="accent3"/>
                </a:solidFill>
              </a:rPr>
              <a:t>V</a:t>
            </a:r>
            <a:r>
              <a:rPr lang="de-DE" altLang="de-DE" dirty="0" smtClean="0"/>
              <a:t> = </a:t>
            </a:r>
            <a:r>
              <a:rPr lang="de-DE" altLang="de-DE" u="sng" dirty="0" smtClean="0"/>
              <a:t>Vorlesung</a:t>
            </a:r>
            <a:r>
              <a:rPr lang="de-DE" altLang="de-DE" dirty="0" smtClean="0"/>
              <a:t>: Überblick durch Dozent(</a:t>
            </a:r>
            <a:r>
              <a:rPr lang="de-DE" altLang="de-DE" dirty="0" err="1" smtClean="0"/>
              <a:t>inn</a:t>
            </a:r>
            <a:r>
              <a:rPr lang="de-DE" altLang="de-DE" dirty="0" smtClean="0"/>
              <a:t>)en-Vortrag</a:t>
            </a:r>
          </a:p>
          <a:p>
            <a:pPr eaLnBrk="1" hangingPunct="1"/>
            <a:endParaRPr lang="de-DE" altLang="de-DE" sz="1050" u="sng" dirty="0" smtClean="0"/>
          </a:p>
          <a:p>
            <a:pPr eaLnBrk="1" hangingPunct="1"/>
            <a:r>
              <a:rPr lang="de-DE" altLang="de-DE" b="1" smtClean="0">
                <a:solidFill>
                  <a:schemeClr val="accent3"/>
                </a:solidFill>
              </a:rPr>
              <a:t>PS</a:t>
            </a:r>
            <a:r>
              <a:rPr lang="de-DE" altLang="de-DE" smtClean="0"/>
              <a:t> </a:t>
            </a:r>
            <a:r>
              <a:rPr lang="de-DE" altLang="de-DE" dirty="0" smtClean="0"/>
              <a:t>= </a:t>
            </a:r>
            <a:r>
              <a:rPr lang="de-DE" altLang="de-DE" u="sng" dirty="0" smtClean="0"/>
              <a:t>Proseminar</a:t>
            </a:r>
            <a:r>
              <a:rPr lang="de-DE" altLang="de-DE" dirty="0" smtClean="0"/>
              <a:t>: ‚klassischer‘ Unterricht, Einführungsniveau (max. 45 Studierende)</a:t>
            </a:r>
            <a:br>
              <a:rPr lang="de-DE" altLang="de-DE" dirty="0" smtClean="0"/>
            </a:br>
            <a:endParaRPr lang="de-DE" altLang="de-DE" sz="1050" dirty="0" smtClean="0"/>
          </a:p>
          <a:p>
            <a:pPr eaLnBrk="1" hangingPunct="1"/>
            <a:r>
              <a:rPr lang="de-DE" altLang="de-DE" b="1" dirty="0" smtClean="0">
                <a:solidFill>
                  <a:schemeClr val="accent3"/>
                </a:solidFill>
              </a:rPr>
              <a:t>S</a:t>
            </a:r>
            <a:r>
              <a:rPr lang="de-DE" altLang="de-DE" dirty="0" smtClean="0"/>
              <a:t> = </a:t>
            </a:r>
            <a:r>
              <a:rPr lang="de-DE" altLang="de-DE" u="sng" dirty="0" smtClean="0"/>
              <a:t>Seminar</a:t>
            </a:r>
            <a:r>
              <a:rPr lang="de-DE" altLang="de-DE" dirty="0" smtClean="0"/>
              <a:t>: </a:t>
            </a:r>
            <a:r>
              <a:rPr lang="de-DE" altLang="de-DE" dirty="0" err="1" smtClean="0"/>
              <a:t>fortgeschritteneres</a:t>
            </a:r>
            <a:r>
              <a:rPr lang="de-DE" altLang="de-DE" dirty="0" smtClean="0"/>
              <a:t> Niveau (max. 30 Studierende)</a:t>
            </a:r>
            <a:br>
              <a:rPr lang="de-DE" altLang="de-DE" dirty="0" smtClean="0"/>
            </a:br>
            <a:endParaRPr lang="de-DE" altLang="de-DE" sz="1050" u="sng" dirty="0" smtClean="0"/>
          </a:p>
          <a:p>
            <a:pPr eaLnBrk="1" hangingPunct="1"/>
            <a:r>
              <a:rPr lang="de-DE" altLang="de-DE" b="1" dirty="0" smtClean="0">
                <a:solidFill>
                  <a:schemeClr val="accent3"/>
                </a:solidFill>
              </a:rPr>
              <a:t>Ü</a:t>
            </a:r>
            <a:r>
              <a:rPr lang="de-DE" altLang="de-DE" dirty="0" smtClean="0"/>
              <a:t> = </a:t>
            </a:r>
            <a:r>
              <a:rPr lang="de-DE" altLang="de-DE" u="sng" dirty="0" smtClean="0"/>
              <a:t>Übung</a:t>
            </a:r>
            <a:r>
              <a:rPr lang="de-DE" altLang="de-DE" dirty="0" smtClean="0"/>
              <a:t>: anwendungsorientiert (max. 45 Studierende)</a:t>
            </a:r>
          </a:p>
          <a:p>
            <a:pPr eaLnBrk="1" hangingPunct="1"/>
            <a:endParaRPr lang="de-DE" altLang="de-DE" dirty="0" smtClean="0"/>
          </a:p>
          <a:p>
            <a:pPr eaLnBrk="1" hangingPunct="1"/>
            <a:r>
              <a:rPr lang="de-DE" altLang="de-DE" b="1" dirty="0" smtClean="0">
                <a:solidFill>
                  <a:schemeClr val="accent3"/>
                </a:solidFill>
              </a:rPr>
              <a:t>Tutorium</a:t>
            </a:r>
            <a:r>
              <a:rPr lang="de-DE" altLang="de-DE" dirty="0" smtClean="0"/>
              <a:t> = Begleitveranstaltung zum Proseminar, geleitet durch</a:t>
            </a:r>
            <a:br>
              <a:rPr lang="de-DE" altLang="de-DE" dirty="0" smtClean="0"/>
            </a:br>
            <a:r>
              <a:rPr lang="de-DE" altLang="de-DE" dirty="0" smtClean="0"/>
              <a:t>Studierende höheren Semesters</a:t>
            </a:r>
          </a:p>
          <a:p>
            <a:pPr eaLnBrk="1" hangingPunct="1"/>
            <a:endParaRPr lang="de-DE" altLang="de-DE" u="sng" dirty="0" smtClean="0"/>
          </a:p>
        </p:txBody>
      </p:sp>
      <p:sp>
        <p:nvSpPr>
          <p:cNvPr id="5" name="Rechteck 4"/>
          <p:cNvSpPr/>
          <p:nvPr/>
        </p:nvSpPr>
        <p:spPr>
          <a:xfrm>
            <a:off x="1475656" y="1628800"/>
            <a:ext cx="360040" cy="230425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2"/>
          <p:cNvPicPr>
            <a:picLocks noChangeAspect="1" noChangeArrowheads="1"/>
          </p:cNvPicPr>
          <p:nvPr/>
        </p:nvPicPr>
        <p:blipFill>
          <a:blip r:embed="rId3" cstate="print"/>
          <a:srcRect r="16667"/>
          <a:stretch>
            <a:fillRect/>
          </a:stretch>
        </p:blipFill>
        <p:spPr bwMode="auto">
          <a:xfrm>
            <a:off x="1475656" y="1628800"/>
            <a:ext cx="360040" cy="2324830"/>
          </a:xfrm>
          <a:prstGeom prst="rect">
            <a:avLst/>
          </a:prstGeom>
          <a:noFill/>
          <a:ln w="76200">
            <a:solidFill>
              <a:schemeClr val="accent3"/>
            </a:solidFill>
            <a:miter lim="800000"/>
            <a:headEnd/>
            <a:tailEnd/>
          </a:ln>
        </p:spPr>
      </p:pic>
      <p:pic>
        <p:nvPicPr>
          <p:cNvPr id="10" name="Picture 3"/>
          <p:cNvPicPr>
            <a:picLocks noChangeAspect="1" noChangeArrowheads="1"/>
          </p:cNvPicPr>
          <p:nvPr/>
        </p:nvPicPr>
        <p:blipFill>
          <a:blip r:embed="rId4" cstate="print"/>
          <a:srcRect t="81667"/>
          <a:stretch>
            <a:fillRect/>
          </a:stretch>
        </p:blipFill>
        <p:spPr bwMode="auto">
          <a:xfrm>
            <a:off x="5436096" y="5301208"/>
            <a:ext cx="419076" cy="792088"/>
          </a:xfrm>
          <a:prstGeom prst="rect">
            <a:avLst/>
          </a:prstGeom>
          <a:noFill/>
          <a:ln w="76200">
            <a:solidFill>
              <a:schemeClr val="accent3"/>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sp>
        <p:nvSpPr>
          <p:cNvPr id="7" name="Textfeld 6"/>
          <p:cNvSpPr txBox="1"/>
          <p:nvPr/>
        </p:nvSpPr>
        <p:spPr>
          <a:xfrm>
            <a:off x="3203848" y="1556792"/>
            <a:ext cx="5328592" cy="3046988"/>
          </a:xfrm>
          <a:prstGeom prst="rect">
            <a:avLst/>
          </a:prstGeom>
          <a:solidFill>
            <a:schemeClr val="bg1"/>
          </a:solidFill>
          <a:ln>
            <a:solidFill>
              <a:schemeClr val="accent6"/>
            </a:solidFill>
          </a:ln>
        </p:spPr>
        <p:txBody>
          <a:bodyPr wrap="square" rtlCol="0">
            <a:spAutoFit/>
          </a:bodyPr>
          <a:lstStyle/>
          <a:p>
            <a:pPr eaLnBrk="1" hangingPunct="1">
              <a:spcBef>
                <a:spcPts val="600"/>
              </a:spcBef>
            </a:pPr>
            <a:r>
              <a:rPr lang="de-DE" altLang="de-DE" b="1" dirty="0" smtClean="0">
                <a:solidFill>
                  <a:schemeClr val="accent6">
                    <a:lumMod val="50000"/>
                  </a:schemeClr>
                </a:solidFill>
              </a:rPr>
              <a:t>Verpflichtungsgrad</a:t>
            </a:r>
          </a:p>
          <a:p>
            <a:pPr eaLnBrk="1" hangingPunct="1">
              <a:spcBef>
                <a:spcPts val="600"/>
              </a:spcBef>
            </a:pPr>
            <a:endParaRPr lang="de-DE" altLang="de-DE" b="1" dirty="0" smtClean="0">
              <a:solidFill>
                <a:schemeClr val="accent6">
                  <a:lumMod val="50000"/>
                </a:schemeClr>
              </a:solidFill>
            </a:endParaRPr>
          </a:p>
          <a:p>
            <a:pPr eaLnBrk="1" hangingPunct="1">
              <a:spcBef>
                <a:spcPts val="600"/>
              </a:spcBef>
            </a:pPr>
            <a:r>
              <a:rPr lang="de-DE" altLang="de-DE" b="1" dirty="0" smtClean="0">
                <a:solidFill>
                  <a:schemeClr val="accent3"/>
                </a:solidFill>
              </a:rPr>
              <a:t>P</a:t>
            </a:r>
            <a:r>
              <a:rPr lang="de-DE" altLang="de-DE" b="1" dirty="0" smtClean="0">
                <a:solidFill>
                  <a:schemeClr val="accent6">
                    <a:lumMod val="50000"/>
                  </a:schemeClr>
                </a:solidFill>
              </a:rPr>
              <a:t> = Pflicht</a:t>
            </a:r>
          </a:p>
          <a:p>
            <a:pPr eaLnBrk="1" hangingPunct="1">
              <a:spcBef>
                <a:spcPts val="600"/>
              </a:spcBef>
            </a:pPr>
            <a:r>
              <a:rPr lang="de-DE" altLang="de-DE" dirty="0" smtClean="0"/>
              <a:t>Diese Lehrveranstaltung </a:t>
            </a:r>
            <a:r>
              <a:rPr lang="de-DE" altLang="de-DE" u="sng" dirty="0" smtClean="0"/>
              <a:t>muss</a:t>
            </a:r>
            <a:r>
              <a:rPr lang="de-DE" altLang="de-DE" dirty="0" smtClean="0"/>
              <a:t> besucht werden.</a:t>
            </a:r>
            <a:endParaRPr lang="de-DE" altLang="de-DE" b="1" dirty="0" smtClean="0">
              <a:solidFill>
                <a:schemeClr val="accent6">
                  <a:lumMod val="50000"/>
                </a:schemeClr>
              </a:solidFill>
            </a:endParaRPr>
          </a:p>
          <a:p>
            <a:pPr eaLnBrk="1" hangingPunct="1">
              <a:spcBef>
                <a:spcPts val="600"/>
              </a:spcBef>
            </a:pPr>
            <a:endParaRPr lang="de-DE" altLang="de-DE" b="1" dirty="0" smtClean="0">
              <a:solidFill>
                <a:schemeClr val="accent6">
                  <a:lumMod val="50000"/>
                </a:schemeClr>
              </a:solidFill>
            </a:endParaRPr>
          </a:p>
          <a:p>
            <a:pPr eaLnBrk="1" hangingPunct="1">
              <a:spcBef>
                <a:spcPts val="600"/>
              </a:spcBef>
            </a:pPr>
            <a:r>
              <a:rPr lang="de-DE" altLang="de-DE" b="1" dirty="0" smtClean="0">
                <a:solidFill>
                  <a:schemeClr val="accent3"/>
                </a:solidFill>
              </a:rPr>
              <a:t>WP</a:t>
            </a:r>
            <a:r>
              <a:rPr lang="de-DE" altLang="de-DE" b="1" dirty="0" smtClean="0">
                <a:solidFill>
                  <a:schemeClr val="accent6">
                    <a:lumMod val="50000"/>
                  </a:schemeClr>
                </a:solidFill>
              </a:rPr>
              <a:t> = Wahlpflicht</a:t>
            </a:r>
          </a:p>
          <a:p>
            <a:pPr eaLnBrk="1" hangingPunct="1">
              <a:spcBef>
                <a:spcPts val="600"/>
              </a:spcBef>
            </a:pPr>
            <a:r>
              <a:rPr lang="de-DE" altLang="de-DE" dirty="0" smtClean="0"/>
              <a:t>Es besteht </a:t>
            </a:r>
            <a:r>
              <a:rPr lang="de-DE" altLang="de-DE" u="sng" dirty="0" smtClean="0"/>
              <a:t>Auswahlmöglichkeit</a:t>
            </a:r>
            <a:r>
              <a:rPr lang="de-DE" altLang="de-DE" dirty="0" smtClean="0"/>
              <a:t> zwischen verschiedenen Lehr-</a:t>
            </a:r>
            <a:r>
              <a:rPr lang="de-DE" altLang="de-DE" dirty="0" err="1" smtClean="0"/>
              <a:t>veranstaltungen</a:t>
            </a:r>
            <a:r>
              <a:rPr lang="de-DE" altLang="de-DE" dirty="0" smtClean="0"/>
              <a:t>.</a:t>
            </a:r>
          </a:p>
          <a:p>
            <a:pPr eaLnBrk="1" hangingPunct="1"/>
            <a:endParaRPr lang="de-DE" altLang="de-DE" u="sng" dirty="0" smtClean="0"/>
          </a:p>
        </p:txBody>
      </p:sp>
      <p:pic>
        <p:nvPicPr>
          <p:cNvPr id="6146" name="Picture 2"/>
          <p:cNvPicPr>
            <a:picLocks noChangeAspect="1" noChangeArrowheads="1"/>
          </p:cNvPicPr>
          <p:nvPr/>
        </p:nvPicPr>
        <p:blipFill>
          <a:blip r:embed="rId3" cstate="print"/>
          <a:srcRect r="3267"/>
          <a:stretch>
            <a:fillRect/>
          </a:stretch>
        </p:blipFill>
        <p:spPr bwMode="auto">
          <a:xfrm>
            <a:off x="2483768" y="1700808"/>
            <a:ext cx="648072" cy="2304256"/>
          </a:xfrm>
          <a:prstGeom prst="rect">
            <a:avLst/>
          </a:prstGeom>
          <a:noFill/>
          <a:ln w="76200">
            <a:solidFill>
              <a:schemeClr val="accent3"/>
            </a:solidFill>
            <a:miter lim="800000"/>
            <a:headEnd/>
            <a:tailEnd/>
          </a:ln>
        </p:spPr>
      </p:pic>
      <p:pic>
        <p:nvPicPr>
          <p:cNvPr id="6148" name="Picture 4"/>
          <p:cNvPicPr>
            <a:picLocks noChangeAspect="1" noChangeArrowheads="1"/>
          </p:cNvPicPr>
          <p:nvPr/>
        </p:nvPicPr>
        <p:blipFill>
          <a:blip r:embed="rId4" cstate="print"/>
          <a:srcRect r="5965" b="-10000"/>
          <a:stretch>
            <a:fillRect/>
          </a:stretch>
        </p:blipFill>
        <p:spPr bwMode="auto">
          <a:xfrm>
            <a:off x="6516216" y="5229200"/>
            <a:ext cx="576064" cy="792088"/>
          </a:xfrm>
          <a:prstGeom prst="rect">
            <a:avLst/>
          </a:prstGeom>
          <a:noFill/>
          <a:ln w="76200">
            <a:solidFill>
              <a:schemeClr val="accent3"/>
            </a:solidFill>
            <a:miter lim="800000"/>
            <a:headEnd/>
            <a:tailEnd/>
          </a:ln>
        </p:spPr>
      </p:pic>
      <p:sp>
        <p:nvSpPr>
          <p:cNvPr id="8" name="Rechteck 7"/>
          <p:cNvSpPr/>
          <p:nvPr/>
        </p:nvSpPr>
        <p:spPr>
          <a:xfrm>
            <a:off x="3275856" y="5229200"/>
            <a:ext cx="5472608" cy="12241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2"/>
          <p:cNvPicPr>
            <a:picLocks noChangeAspect="1" noChangeArrowheads="1"/>
          </p:cNvPicPr>
          <p:nvPr/>
        </p:nvPicPr>
        <p:blipFill>
          <a:blip r:embed="rId5" cstate="print"/>
          <a:srcRect t="3448"/>
          <a:stretch>
            <a:fillRect/>
          </a:stretch>
        </p:blipFill>
        <p:spPr bwMode="auto">
          <a:xfrm>
            <a:off x="3095836" y="5229200"/>
            <a:ext cx="5638226" cy="1296144"/>
          </a:xfrm>
          <a:prstGeom prst="rect">
            <a:avLst/>
          </a:prstGeom>
          <a:noFill/>
          <a:ln w="38100">
            <a:solidFill>
              <a:schemeClr val="accent3"/>
            </a:solidFill>
            <a:miter lim="800000"/>
            <a:headEnd/>
            <a:tailEnd/>
          </a:ln>
        </p:spPr>
      </p:pic>
      <p:sp>
        <p:nvSpPr>
          <p:cNvPr id="10" name="Textfeld 9"/>
          <p:cNvSpPr txBox="1"/>
          <p:nvPr/>
        </p:nvSpPr>
        <p:spPr>
          <a:xfrm>
            <a:off x="277192" y="6021288"/>
            <a:ext cx="4896544" cy="646331"/>
          </a:xfrm>
          <a:prstGeom prst="rect">
            <a:avLst/>
          </a:prstGeom>
          <a:solidFill>
            <a:schemeClr val="bg1"/>
          </a:solidFill>
          <a:ln w="38100">
            <a:solidFill>
              <a:schemeClr val="accent3"/>
            </a:solidFill>
          </a:ln>
        </p:spPr>
        <p:txBody>
          <a:bodyPr wrap="square" rtlCol="0">
            <a:spAutoFit/>
          </a:bodyPr>
          <a:lstStyle/>
          <a:p>
            <a:r>
              <a:rPr lang="de-DE" b="1" dirty="0" smtClean="0">
                <a:solidFill>
                  <a:schemeClr val="accent1">
                    <a:lumMod val="75000"/>
                  </a:schemeClr>
                </a:solidFill>
              </a:rPr>
              <a:t>Achtung bei Wahlpflicht! </a:t>
            </a:r>
            <a:r>
              <a:rPr lang="de-DE" b="1" dirty="0">
                <a:solidFill>
                  <a:schemeClr val="accent1">
                    <a:lumMod val="75000"/>
                  </a:schemeClr>
                </a:solidFill>
              </a:rPr>
              <a:t> </a:t>
            </a:r>
            <a:r>
              <a:rPr lang="de-DE" b="1" dirty="0" smtClean="0">
                <a:solidFill>
                  <a:schemeClr val="accent1">
                    <a:lumMod val="75000"/>
                  </a:schemeClr>
                </a:solidFill>
              </a:rPr>
              <a:t>-  hier:</a:t>
            </a:r>
          </a:p>
          <a:p>
            <a:r>
              <a:rPr lang="de-DE" b="1" dirty="0" smtClean="0">
                <a:solidFill>
                  <a:schemeClr val="accent1">
                    <a:lumMod val="75000"/>
                  </a:schemeClr>
                </a:solidFill>
              </a:rPr>
              <a:t>1</a:t>
            </a:r>
            <a:r>
              <a:rPr lang="de-DE" dirty="0" smtClean="0"/>
              <a:t> V(</a:t>
            </a:r>
            <a:r>
              <a:rPr lang="de-DE" dirty="0" err="1" smtClean="0"/>
              <a:t>orlesung</a:t>
            </a:r>
            <a:r>
              <a:rPr lang="de-DE" dirty="0" smtClean="0"/>
              <a:t>) und </a:t>
            </a:r>
            <a:r>
              <a:rPr lang="de-DE" b="1" dirty="0" smtClean="0">
                <a:solidFill>
                  <a:schemeClr val="accent1">
                    <a:lumMod val="75000"/>
                  </a:schemeClr>
                </a:solidFill>
              </a:rPr>
              <a:t>1 </a:t>
            </a:r>
            <a:r>
              <a:rPr lang="de-DE" dirty="0" smtClean="0"/>
              <a:t>S(</a:t>
            </a:r>
            <a:r>
              <a:rPr lang="de-DE" dirty="0" err="1" smtClean="0"/>
              <a:t>eminar</a:t>
            </a:r>
            <a:r>
              <a:rPr lang="de-DE" dirty="0" smtClean="0"/>
              <a:t>) sind gefordert.</a:t>
            </a:r>
            <a:endParaRPr lang="de-DE"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6" presetClass="emph" presetSubtype="0" fill="hold" nodeType="withEffect">
                                  <p:stCondLst>
                                    <p:cond delay="0"/>
                                  </p:stCondLst>
                                  <p:childTnLst>
                                    <p:animScale>
                                      <p:cBhvr>
                                        <p:cTn id="13" dur="2000" fill="hold"/>
                                        <p:tgtEl>
                                          <p:spTgt spid="9"/>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21599" t="13793" r="11899"/>
          <a:stretch>
            <a:fillRect/>
          </a:stretch>
        </p:blipFill>
        <p:spPr bwMode="auto">
          <a:xfrm>
            <a:off x="323528" y="4725144"/>
            <a:ext cx="5832648" cy="1800200"/>
          </a:xfrm>
          <a:prstGeom prst="rect">
            <a:avLst/>
          </a:prstGeom>
          <a:noFill/>
          <a:ln w="76200">
            <a:solidFill>
              <a:schemeClr val="accent3"/>
            </a:solidFill>
            <a:miter lim="800000"/>
            <a:headEnd/>
            <a:tailEnd/>
          </a:ln>
        </p:spPr>
      </p:pic>
      <p:sp>
        <p:nvSpPr>
          <p:cNvPr id="9" name="Rechteck 8"/>
          <p:cNvSpPr/>
          <p:nvPr/>
        </p:nvSpPr>
        <p:spPr>
          <a:xfrm>
            <a:off x="4427984" y="6165304"/>
            <a:ext cx="288032" cy="296416"/>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3419872" y="1628800"/>
            <a:ext cx="3672408" cy="2739211"/>
          </a:xfrm>
          <a:prstGeom prst="rect">
            <a:avLst/>
          </a:prstGeom>
          <a:solidFill>
            <a:schemeClr val="bg1"/>
          </a:solidFill>
          <a:ln>
            <a:solidFill>
              <a:schemeClr val="accent6"/>
            </a:solidFill>
          </a:ln>
        </p:spPr>
        <p:txBody>
          <a:bodyPr wrap="square" rtlCol="0">
            <a:spAutoFit/>
          </a:bodyPr>
          <a:lstStyle/>
          <a:p>
            <a:pPr eaLnBrk="1" hangingPunct="1">
              <a:spcBef>
                <a:spcPts val="600"/>
              </a:spcBef>
            </a:pPr>
            <a:r>
              <a:rPr lang="de-DE" b="1" dirty="0" err="1" smtClean="0">
                <a:solidFill>
                  <a:schemeClr val="accent3"/>
                </a:solidFill>
              </a:rPr>
              <a:t>SWS</a:t>
            </a:r>
            <a:r>
              <a:rPr lang="de-DE" dirty="0" smtClean="0"/>
              <a:t> = </a:t>
            </a:r>
            <a:r>
              <a:rPr lang="de-DE" altLang="de-DE" b="1" dirty="0" smtClean="0">
                <a:solidFill>
                  <a:schemeClr val="accent6">
                    <a:lumMod val="50000"/>
                  </a:schemeClr>
                </a:solidFill>
              </a:rPr>
              <a:t>Semesterwochenstunde </a:t>
            </a:r>
            <a:r>
              <a:rPr lang="de-DE" dirty="0" smtClean="0"/>
              <a:t>Semesterwochenstunde: Stunde pro Woche pro Semester</a:t>
            </a:r>
          </a:p>
          <a:p>
            <a:pPr eaLnBrk="1" hangingPunct="1">
              <a:spcBef>
                <a:spcPts val="600"/>
              </a:spcBef>
            </a:pPr>
            <a:r>
              <a:rPr lang="de-DE" u="sng" dirty="0" smtClean="0">
                <a:solidFill>
                  <a:schemeClr val="accent2"/>
                </a:solidFill>
                <a:latin typeface="+mn-lt"/>
              </a:rPr>
              <a:t>Beispiel</a:t>
            </a:r>
            <a:r>
              <a:rPr lang="de-DE" dirty="0" smtClean="0">
                <a:solidFill>
                  <a:schemeClr val="accent2"/>
                </a:solidFill>
                <a:latin typeface="+mn-lt"/>
              </a:rPr>
              <a:t>: Besuch eines 2-std. Seminars (= 90 min) das ganze Semester hindurch (d.h. für</a:t>
            </a:r>
            <a:br>
              <a:rPr lang="de-DE" dirty="0" smtClean="0">
                <a:solidFill>
                  <a:schemeClr val="accent2"/>
                </a:solidFill>
                <a:latin typeface="+mn-lt"/>
              </a:rPr>
            </a:br>
            <a:r>
              <a:rPr lang="de-DE" dirty="0" smtClean="0">
                <a:solidFill>
                  <a:schemeClr val="accent2"/>
                </a:solidFill>
                <a:latin typeface="+mn-lt"/>
              </a:rPr>
              <a:t>ca. 14 Wochen) = </a:t>
            </a:r>
            <a:r>
              <a:rPr lang="de-DE" b="1" dirty="0" smtClean="0">
                <a:solidFill>
                  <a:schemeClr val="accent2"/>
                </a:solidFill>
                <a:latin typeface="+mn-lt"/>
              </a:rPr>
              <a:t>2 SWS</a:t>
            </a:r>
            <a:endParaRPr lang="de-DE" altLang="de-DE" b="1" dirty="0" smtClean="0">
              <a:solidFill>
                <a:schemeClr val="accent2"/>
              </a:solidFill>
              <a:latin typeface="+mn-lt"/>
            </a:endParaRPr>
          </a:p>
          <a:p>
            <a:pPr eaLnBrk="1" hangingPunct="1">
              <a:spcBef>
                <a:spcPts val="600"/>
              </a:spcBef>
            </a:pPr>
            <a:endParaRPr lang="de-DE" altLang="de-DE" b="1" dirty="0" smtClean="0">
              <a:solidFill>
                <a:schemeClr val="accent6">
                  <a:lumMod val="50000"/>
                </a:schemeClr>
              </a:solidFill>
            </a:endParaRPr>
          </a:p>
          <a:p>
            <a:pPr eaLnBrk="1" hangingPunct="1"/>
            <a:endParaRPr lang="de-DE" altLang="de-DE" u="sng" dirty="0" smtClean="0"/>
          </a:p>
        </p:txBody>
      </p:sp>
      <p:pic>
        <p:nvPicPr>
          <p:cNvPr id="32769" name="Picture 1"/>
          <p:cNvPicPr>
            <a:picLocks noChangeAspect="1" noChangeArrowheads="1"/>
          </p:cNvPicPr>
          <p:nvPr/>
        </p:nvPicPr>
        <p:blipFill>
          <a:blip r:embed="rId4" cstate="print"/>
          <a:srcRect r="40001"/>
          <a:stretch>
            <a:fillRect/>
          </a:stretch>
        </p:blipFill>
        <p:spPr bwMode="auto">
          <a:xfrm>
            <a:off x="3059832" y="1700808"/>
            <a:ext cx="360040" cy="2232248"/>
          </a:xfrm>
          <a:prstGeom prst="rect">
            <a:avLst/>
          </a:prstGeom>
          <a:noFill/>
          <a:ln w="38100">
            <a:solidFill>
              <a:schemeClr val="accent3"/>
            </a:solidFill>
            <a:miter lim="800000"/>
            <a:headEnd/>
            <a:tailEnd/>
          </a:ln>
        </p:spPr>
      </p:pic>
      <p:pic>
        <p:nvPicPr>
          <p:cNvPr id="32770" name="Picture 2"/>
          <p:cNvPicPr>
            <a:picLocks noChangeAspect="1" noChangeArrowheads="1"/>
          </p:cNvPicPr>
          <p:nvPr/>
        </p:nvPicPr>
        <p:blipFill>
          <a:blip r:embed="rId5" cstate="print"/>
          <a:srcRect/>
          <a:stretch>
            <a:fillRect/>
          </a:stretch>
        </p:blipFill>
        <p:spPr bwMode="auto">
          <a:xfrm>
            <a:off x="7092280" y="1700808"/>
            <a:ext cx="352425" cy="4752528"/>
          </a:xfrm>
          <a:prstGeom prst="rect">
            <a:avLst/>
          </a:prstGeom>
          <a:noFill/>
          <a:ln w="38100">
            <a:solidFill>
              <a:schemeClr val="accent3"/>
            </a:solidFill>
            <a:miter lim="800000"/>
            <a:headEnd/>
            <a:tailEnd/>
          </a:ln>
        </p:spPr>
      </p:pic>
      <p:sp>
        <p:nvSpPr>
          <p:cNvPr id="10" name="Textfeld 9"/>
          <p:cNvSpPr txBox="1"/>
          <p:nvPr/>
        </p:nvSpPr>
        <p:spPr>
          <a:xfrm>
            <a:off x="5243425" y="5990346"/>
            <a:ext cx="3144999" cy="646331"/>
          </a:xfrm>
          <a:prstGeom prst="rect">
            <a:avLst/>
          </a:prstGeom>
          <a:solidFill>
            <a:schemeClr val="bg1"/>
          </a:solidFill>
          <a:ln w="38100">
            <a:solidFill>
              <a:schemeClr val="accent3"/>
            </a:solidFill>
          </a:ln>
        </p:spPr>
        <p:txBody>
          <a:bodyPr wrap="square" rtlCol="0">
            <a:spAutoFit/>
          </a:bodyPr>
          <a:lstStyle/>
          <a:p>
            <a:r>
              <a:rPr lang="de-DE" b="1" dirty="0" smtClean="0">
                <a:solidFill>
                  <a:schemeClr val="accent1">
                    <a:lumMod val="75000"/>
                  </a:schemeClr>
                </a:solidFill>
              </a:rPr>
              <a:t>Achtung bei Wahlpflicht!</a:t>
            </a:r>
          </a:p>
          <a:p>
            <a:r>
              <a:rPr lang="de-DE" dirty="0" smtClean="0"/>
              <a:t>Summe der SWS beachten!</a:t>
            </a:r>
            <a:endParaRPr lang="de-DE"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sp>
        <p:nvSpPr>
          <p:cNvPr id="7" name="Textfeld 6"/>
          <p:cNvSpPr txBox="1"/>
          <p:nvPr/>
        </p:nvSpPr>
        <p:spPr>
          <a:xfrm>
            <a:off x="4427984" y="1628801"/>
            <a:ext cx="3672408" cy="5186035"/>
          </a:xfrm>
          <a:prstGeom prst="rect">
            <a:avLst/>
          </a:prstGeom>
          <a:solidFill>
            <a:schemeClr val="bg1"/>
          </a:solidFill>
          <a:ln>
            <a:solidFill>
              <a:schemeClr val="accent6"/>
            </a:solidFill>
          </a:ln>
        </p:spPr>
        <p:txBody>
          <a:bodyPr wrap="square" rtlCol="0">
            <a:spAutoFit/>
          </a:bodyPr>
          <a:lstStyle/>
          <a:p>
            <a:pPr eaLnBrk="1" hangingPunct="1">
              <a:spcBef>
                <a:spcPts val="600"/>
              </a:spcBef>
            </a:pPr>
            <a:r>
              <a:rPr lang="de-DE" altLang="de-DE" b="1" dirty="0" smtClean="0">
                <a:solidFill>
                  <a:schemeClr val="accent6">
                    <a:lumMod val="50000"/>
                  </a:schemeClr>
                </a:solidFill>
              </a:rPr>
              <a:t>Leistungspunkte</a:t>
            </a:r>
          </a:p>
          <a:p>
            <a:pPr eaLnBrk="1" hangingPunct="1">
              <a:spcBef>
                <a:spcPts val="600"/>
              </a:spcBef>
            </a:pPr>
            <a:endParaRPr lang="de-DE" altLang="de-DE" b="1" dirty="0" smtClean="0">
              <a:solidFill>
                <a:schemeClr val="accent6">
                  <a:lumMod val="50000"/>
                </a:schemeClr>
              </a:solidFill>
            </a:endParaRPr>
          </a:p>
          <a:p>
            <a:pPr eaLnBrk="1" hangingPunct="1">
              <a:spcBef>
                <a:spcPts val="600"/>
              </a:spcBef>
            </a:pPr>
            <a:r>
              <a:rPr lang="de-DE" dirty="0" smtClean="0"/>
              <a:t>orientiert am </a:t>
            </a:r>
            <a:r>
              <a:rPr lang="de-DE" u="sng" dirty="0" smtClean="0"/>
              <a:t>E</a:t>
            </a:r>
            <a:r>
              <a:rPr lang="de-DE" dirty="0" smtClean="0"/>
              <a:t>uropean </a:t>
            </a:r>
            <a:r>
              <a:rPr lang="de-DE" u="sng" dirty="0" err="1" smtClean="0"/>
              <a:t>C</a:t>
            </a:r>
            <a:r>
              <a:rPr lang="de-DE" dirty="0" err="1" smtClean="0"/>
              <a:t>redit</a:t>
            </a:r>
            <a:r>
              <a:rPr lang="de-DE" dirty="0" smtClean="0"/>
              <a:t> </a:t>
            </a:r>
            <a:r>
              <a:rPr lang="de-DE" u="sng" dirty="0" smtClean="0"/>
              <a:t>T</a:t>
            </a:r>
            <a:r>
              <a:rPr lang="de-DE" dirty="0" smtClean="0"/>
              <a:t>ransfer </a:t>
            </a:r>
            <a:r>
              <a:rPr lang="de-DE" u="sng" dirty="0" smtClean="0"/>
              <a:t>S</a:t>
            </a:r>
            <a:r>
              <a:rPr lang="de-DE" dirty="0" smtClean="0"/>
              <a:t>ystem (</a:t>
            </a:r>
            <a:r>
              <a:rPr lang="de-DE" dirty="0" err="1" smtClean="0"/>
              <a:t>ECTS</a:t>
            </a:r>
            <a:r>
              <a:rPr lang="de-DE" dirty="0" smtClean="0"/>
              <a:t>): berechnet nach dem Aufwand, </a:t>
            </a:r>
            <a:br>
              <a:rPr lang="de-DE" dirty="0" smtClean="0"/>
            </a:br>
            <a:r>
              <a:rPr lang="de-DE" dirty="0" smtClean="0"/>
              <a:t>der für eine Lehrveranstaltung oder Prüfungsleistung erbracht werden muss</a:t>
            </a:r>
          </a:p>
          <a:p>
            <a:pPr eaLnBrk="1" hangingPunct="1">
              <a:spcBef>
                <a:spcPts val="600"/>
              </a:spcBef>
            </a:pPr>
            <a:endParaRPr lang="de-DE" dirty="0" smtClean="0">
              <a:solidFill>
                <a:schemeClr val="accent2"/>
              </a:solidFill>
              <a:latin typeface="+mn-lt"/>
            </a:endParaRPr>
          </a:p>
          <a:p>
            <a:pPr eaLnBrk="1" hangingPunct="1">
              <a:spcBef>
                <a:spcPts val="600"/>
              </a:spcBef>
            </a:pPr>
            <a:r>
              <a:rPr lang="de-DE" u="sng" dirty="0" smtClean="0">
                <a:solidFill>
                  <a:schemeClr val="accent2"/>
                </a:solidFill>
                <a:latin typeface="+mn-lt"/>
              </a:rPr>
              <a:t>Beispiele</a:t>
            </a:r>
            <a:r>
              <a:rPr lang="de-DE" dirty="0" smtClean="0">
                <a:solidFill>
                  <a:schemeClr val="accent2"/>
                </a:solidFill>
                <a:latin typeface="+mn-lt"/>
              </a:rPr>
              <a:t>:</a:t>
            </a:r>
          </a:p>
          <a:p>
            <a:pPr eaLnBrk="1" hangingPunct="1">
              <a:spcBef>
                <a:spcPts val="600"/>
              </a:spcBef>
              <a:buFont typeface="Arial" pitchFamily="34" charset="0"/>
              <a:buChar char="•"/>
            </a:pPr>
            <a:r>
              <a:rPr lang="de-DE" dirty="0" smtClean="0">
                <a:solidFill>
                  <a:schemeClr val="accent2"/>
                </a:solidFill>
                <a:latin typeface="+mn-lt"/>
              </a:rPr>
              <a:t> Vorlesung ohne Leistungs-nachweis: </a:t>
            </a:r>
            <a:r>
              <a:rPr lang="de-DE" b="1" dirty="0" smtClean="0">
                <a:solidFill>
                  <a:schemeClr val="accent2"/>
                </a:solidFill>
                <a:latin typeface="+mn-lt"/>
              </a:rPr>
              <a:t>1 LP</a:t>
            </a:r>
          </a:p>
          <a:p>
            <a:pPr eaLnBrk="1" hangingPunct="1">
              <a:spcBef>
                <a:spcPts val="600"/>
              </a:spcBef>
              <a:buFont typeface="Arial" pitchFamily="34" charset="0"/>
              <a:buChar char="•"/>
            </a:pPr>
            <a:r>
              <a:rPr lang="de-DE" dirty="0" smtClean="0">
                <a:solidFill>
                  <a:schemeClr val="accent2"/>
                </a:solidFill>
                <a:latin typeface="+mn-lt"/>
              </a:rPr>
              <a:t> (Pro-)Seminar: je nach Anforderungen </a:t>
            </a:r>
            <a:r>
              <a:rPr lang="de-DE" b="1" dirty="0" smtClean="0">
                <a:solidFill>
                  <a:schemeClr val="accent2"/>
                </a:solidFill>
                <a:latin typeface="+mn-lt"/>
              </a:rPr>
              <a:t>2-3 LP</a:t>
            </a:r>
          </a:p>
          <a:p>
            <a:pPr eaLnBrk="1" hangingPunct="1">
              <a:spcBef>
                <a:spcPts val="600"/>
              </a:spcBef>
              <a:buFont typeface="Arial" pitchFamily="34" charset="0"/>
              <a:buChar char="•"/>
            </a:pPr>
            <a:endParaRPr lang="de-DE" altLang="de-DE" b="1" dirty="0" smtClean="0">
              <a:solidFill>
                <a:schemeClr val="accent6">
                  <a:lumMod val="50000"/>
                </a:schemeClr>
              </a:solidFill>
            </a:endParaRPr>
          </a:p>
          <a:p>
            <a:pPr eaLnBrk="1" hangingPunct="1"/>
            <a:endParaRPr lang="de-DE" altLang="de-DE" u="sng" dirty="0" smtClean="0"/>
          </a:p>
        </p:txBody>
      </p:sp>
      <p:pic>
        <p:nvPicPr>
          <p:cNvPr id="31745" name="Picture 1"/>
          <p:cNvPicPr>
            <a:picLocks noChangeAspect="1" noChangeArrowheads="1"/>
          </p:cNvPicPr>
          <p:nvPr/>
        </p:nvPicPr>
        <p:blipFill>
          <a:blip r:embed="rId3" cstate="print"/>
          <a:srcRect l="10315"/>
          <a:stretch>
            <a:fillRect/>
          </a:stretch>
        </p:blipFill>
        <p:spPr bwMode="auto">
          <a:xfrm>
            <a:off x="3779912" y="1628800"/>
            <a:ext cx="626053" cy="2520280"/>
          </a:xfrm>
          <a:prstGeom prst="rect">
            <a:avLst/>
          </a:prstGeom>
          <a:noFill/>
          <a:ln w="38100">
            <a:solidFill>
              <a:schemeClr val="accent3"/>
            </a:solid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8172400" y="1700808"/>
            <a:ext cx="533400" cy="4824536"/>
          </a:xfrm>
          <a:prstGeom prst="rect">
            <a:avLst/>
          </a:prstGeom>
          <a:noFill/>
          <a:ln w="38100">
            <a:solidFill>
              <a:schemeClr val="accent3"/>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1520" y="836712"/>
            <a:ext cx="8676952" cy="5710386"/>
          </a:xfrm>
          <a:prstGeom prst="rect">
            <a:avLst/>
          </a:prstGeom>
          <a:noFill/>
          <a:ln w="9525">
            <a:noFill/>
            <a:miter lim="800000"/>
            <a:headEnd/>
            <a:tailEnd/>
          </a:ln>
        </p:spPr>
      </p:pic>
      <p:pic>
        <p:nvPicPr>
          <p:cNvPr id="77827" name="Picture 3"/>
          <p:cNvPicPr>
            <a:picLocks noChangeAspect="1" noChangeArrowheads="1"/>
          </p:cNvPicPr>
          <p:nvPr/>
        </p:nvPicPr>
        <p:blipFill>
          <a:blip r:embed="rId3" cstate="print"/>
          <a:srcRect/>
          <a:stretch>
            <a:fillRect/>
          </a:stretch>
        </p:blipFill>
        <p:spPr bwMode="auto">
          <a:xfrm>
            <a:off x="323528" y="1916832"/>
            <a:ext cx="8424936" cy="1190625"/>
          </a:xfrm>
          <a:prstGeom prst="rect">
            <a:avLst/>
          </a:prstGeom>
          <a:noFill/>
          <a:ln w="9525">
            <a:noFill/>
            <a:miter lim="800000"/>
            <a:headEnd/>
            <a:tailEnd/>
          </a:ln>
        </p:spPr>
      </p:pic>
      <p:sp>
        <p:nvSpPr>
          <p:cNvPr id="17" name="Rechteck 16"/>
          <p:cNvSpPr/>
          <p:nvPr/>
        </p:nvSpPr>
        <p:spPr>
          <a:xfrm>
            <a:off x="1979712" y="3212976"/>
            <a:ext cx="6840760"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2123728" y="3861048"/>
            <a:ext cx="6552728" cy="923330"/>
          </a:xfrm>
          <a:prstGeom prst="rect">
            <a:avLst/>
          </a:prstGeom>
          <a:solidFill>
            <a:schemeClr val="accent3">
              <a:lumMod val="20000"/>
              <a:lumOff val="80000"/>
            </a:schemeClr>
          </a:solidFill>
          <a:ln>
            <a:solidFill>
              <a:schemeClr val="accent1"/>
            </a:solidFill>
          </a:ln>
        </p:spPr>
        <p:txBody>
          <a:bodyPr wrap="square" rtlCol="0">
            <a:spAutoFit/>
          </a:bodyPr>
          <a:lstStyle/>
          <a:p>
            <a:pPr eaLnBrk="1" hangingPunct="1"/>
            <a:r>
              <a:rPr lang="de-DE" b="1" dirty="0" smtClean="0">
                <a:solidFill>
                  <a:schemeClr val="accent1"/>
                </a:solidFill>
              </a:rPr>
              <a:t>Studienleistung = Aktive Teilnahme</a:t>
            </a:r>
            <a:r>
              <a:rPr lang="de-DE" dirty="0" smtClean="0"/>
              <a:t>: </a:t>
            </a:r>
          </a:p>
          <a:p>
            <a:pPr marL="0" indent="0" eaLnBrk="1" hangingPunct="1">
              <a:spcBef>
                <a:spcPts val="0"/>
              </a:spcBef>
              <a:spcAft>
                <a:spcPts val="0"/>
              </a:spcAft>
              <a:buNone/>
            </a:pPr>
            <a:r>
              <a:rPr lang="de-DE" dirty="0" smtClean="0"/>
              <a:t>     eine Leistung, die im Rahmen einer Lehrveranstaltung     </a:t>
            </a:r>
          </a:p>
          <a:p>
            <a:pPr marL="0" indent="0" eaLnBrk="1" hangingPunct="1">
              <a:spcBef>
                <a:spcPts val="0"/>
              </a:spcBef>
              <a:spcAft>
                <a:spcPts val="0"/>
              </a:spcAft>
              <a:buNone/>
            </a:pPr>
            <a:r>
              <a:rPr lang="de-DE" dirty="0" smtClean="0"/>
              <a:t>     erbracht wird (Referat, Klausur, Übungsaufgabe...)</a:t>
            </a:r>
          </a:p>
        </p:txBody>
      </p:sp>
      <p:sp>
        <p:nvSpPr>
          <p:cNvPr id="12" name="Rechteck 11"/>
          <p:cNvSpPr/>
          <p:nvPr/>
        </p:nvSpPr>
        <p:spPr>
          <a:xfrm>
            <a:off x="3707904" y="1700808"/>
            <a:ext cx="648072" cy="864096"/>
          </a:xfrm>
          <a:prstGeom prst="rect">
            <a:avLst/>
          </a:prstGeom>
          <a:solidFill>
            <a:schemeClr val="accent3">
              <a:lumMod val="10000"/>
              <a:lumOff val="90000"/>
              <a:alpha val="5019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8100392" y="1700808"/>
            <a:ext cx="576064" cy="864096"/>
          </a:xfrm>
          <a:prstGeom prst="rect">
            <a:avLst/>
          </a:prstGeom>
          <a:solidFill>
            <a:schemeClr val="accent1">
              <a:lumMod val="10000"/>
              <a:lumOff val="90000"/>
              <a:alpha val="5019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123728" y="4869160"/>
            <a:ext cx="6552728" cy="923330"/>
          </a:xfrm>
          <a:prstGeom prst="rect">
            <a:avLst/>
          </a:prstGeom>
          <a:solidFill>
            <a:schemeClr val="accent2">
              <a:lumMod val="20000"/>
              <a:lumOff val="80000"/>
            </a:schemeClr>
          </a:solidFill>
          <a:ln>
            <a:solidFill>
              <a:schemeClr val="accent2"/>
            </a:solidFill>
          </a:ln>
        </p:spPr>
        <p:txBody>
          <a:bodyPr wrap="square" rtlCol="0">
            <a:spAutoFit/>
          </a:bodyPr>
          <a:lstStyle/>
          <a:p>
            <a:pPr eaLnBrk="1" hangingPunct="1"/>
            <a:r>
              <a:rPr lang="de-DE" b="1" dirty="0" smtClean="0">
                <a:solidFill>
                  <a:schemeClr val="accent2"/>
                </a:solidFill>
              </a:rPr>
              <a:t>Prüfungsleistung</a:t>
            </a:r>
            <a:r>
              <a:rPr lang="de-DE" dirty="0" smtClean="0">
                <a:solidFill>
                  <a:schemeClr val="accent2"/>
                </a:solidFill>
              </a:rPr>
              <a:t>:</a:t>
            </a:r>
            <a:r>
              <a:rPr lang="de-DE" dirty="0" smtClean="0"/>
              <a:t> </a:t>
            </a:r>
          </a:p>
          <a:p>
            <a:pPr marL="0" indent="0" eaLnBrk="1" hangingPunct="1">
              <a:spcBef>
                <a:spcPts val="0"/>
              </a:spcBef>
              <a:buNone/>
            </a:pPr>
            <a:r>
              <a:rPr lang="de-DE" dirty="0" smtClean="0"/>
              <a:t>     eine Leistung, die im Rahmen der Modul- oder Abschluss-    </a:t>
            </a:r>
            <a:br>
              <a:rPr lang="de-DE" dirty="0" smtClean="0"/>
            </a:br>
            <a:r>
              <a:rPr lang="de-DE" dirty="0" smtClean="0"/>
              <a:t>     </a:t>
            </a:r>
            <a:r>
              <a:rPr lang="de-DE" dirty="0" err="1" smtClean="0"/>
              <a:t>prüfung</a:t>
            </a:r>
            <a:r>
              <a:rPr lang="de-DE" dirty="0" smtClean="0"/>
              <a:t> erbracht wird (z.B. Klausur oder Hausarbeit</a:t>
            </a:r>
            <a:r>
              <a:rPr lang="de-DE" dirty="0" smtClean="0"/>
              <a:t>)</a:t>
            </a:r>
            <a:endParaRPr lang="de-DE" b="1" dirty="0" smtClean="0"/>
          </a:p>
        </p:txBody>
      </p:sp>
      <p:sp>
        <p:nvSpPr>
          <p:cNvPr id="15" name="Rechteck 14"/>
          <p:cNvSpPr/>
          <p:nvPr/>
        </p:nvSpPr>
        <p:spPr>
          <a:xfrm>
            <a:off x="395536" y="2564904"/>
            <a:ext cx="3960440" cy="360040"/>
          </a:xfrm>
          <a:prstGeom prst="rect">
            <a:avLst/>
          </a:prstGeom>
          <a:solidFill>
            <a:schemeClr val="accent2">
              <a:lumMod val="20000"/>
              <a:lumOff val="80000"/>
              <a:alpha val="50196"/>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2123728" y="3429000"/>
            <a:ext cx="2736304" cy="369332"/>
          </a:xfrm>
          <a:prstGeom prst="rect">
            <a:avLst/>
          </a:prstGeom>
          <a:noFill/>
        </p:spPr>
        <p:txBody>
          <a:bodyPr wrap="square" rtlCol="0">
            <a:spAutoFit/>
          </a:bodyPr>
          <a:lstStyle/>
          <a:p>
            <a:r>
              <a:rPr lang="de-DE" dirty="0" smtClean="0"/>
              <a:t>zu unterscheiden:</a:t>
            </a:r>
            <a:endParaRPr lang="de-DE" dirty="0"/>
          </a:p>
        </p:txBody>
      </p:sp>
      <p:sp>
        <p:nvSpPr>
          <p:cNvPr id="19" name="Textfeld 18"/>
          <p:cNvSpPr txBox="1"/>
          <p:nvPr/>
        </p:nvSpPr>
        <p:spPr>
          <a:xfrm>
            <a:off x="3635896" y="5877272"/>
            <a:ext cx="3816424" cy="646331"/>
          </a:xfrm>
          <a:prstGeom prst="rect">
            <a:avLst/>
          </a:prstGeom>
          <a:solidFill>
            <a:schemeClr val="bg1"/>
          </a:solidFill>
          <a:ln w="38100">
            <a:solidFill>
              <a:schemeClr val="accent3"/>
            </a:solidFill>
          </a:ln>
        </p:spPr>
        <p:txBody>
          <a:bodyPr wrap="square" rtlCol="0">
            <a:spAutoFit/>
          </a:bodyPr>
          <a:lstStyle/>
          <a:p>
            <a:r>
              <a:rPr lang="de-DE" u="sng" dirty="0" smtClean="0"/>
              <a:t>Wichtig</a:t>
            </a:r>
            <a:r>
              <a:rPr lang="de-DE" dirty="0" smtClean="0"/>
              <a:t>: bei </a:t>
            </a:r>
            <a:r>
              <a:rPr lang="de-DE" b="1" dirty="0" smtClean="0"/>
              <a:t>Inaktivität</a:t>
            </a:r>
            <a:r>
              <a:rPr lang="de-DE" dirty="0" smtClean="0"/>
              <a:t> =&gt; </a:t>
            </a:r>
            <a:r>
              <a:rPr lang="de-DE" b="1" u="sng" dirty="0" smtClean="0"/>
              <a:t>keine </a:t>
            </a:r>
            <a:r>
              <a:rPr lang="de-DE" b="1" dirty="0" smtClean="0"/>
              <a:t>Zulassung zur Modulprüfung!</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P spid="13" grpId="0" animBg="1"/>
      <p:bldP spid="14" grpId="0" animBg="1"/>
      <p:bldP spid="15" grpId="0" animBg="1"/>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557213" y="1538288"/>
            <a:ext cx="8029575"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abine\AppData\Local\Microsoft\Windows\Temporary Internet Files\Content.Outlook\IT32ZK2A\002 (3).jpg"/>
          <p:cNvPicPr>
            <a:picLocks noChangeAspect="1" noChangeArrowheads="1"/>
          </p:cNvPicPr>
          <p:nvPr/>
        </p:nvPicPr>
        <p:blipFill>
          <a:blip r:embed="rId2" cstate="print">
            <a:biLevel thresh="50000"/>
          </a:blip>
          <a:srcRect l="5263" t="1913"/>
          <a:stretch>
            <a:fillRect/>
          </a:stretch>
        </p:blipFill>
        <p:spPr bwMode="auto">
          <a:xfrm>
            <a:off x="1187623" y="1628800"/>
            <a:ext cx="3097990" cy="4411294"/>
          </a:xfrm>
          <a:prstGeom prst="rect">
            <a:avLst/>
          </a:prstGeom>
          <a:noFill/>
        </p:spPr>
      </p:pic>
      <p:sp>
        <p:nvSpPr>
          <p:cNvPr id="65538" name="Rectangle 2"/>
          <p:cNvSpPr>
            <a:spLocks noGrp="1" noChangeArrowheads="1"/>
          </p:cNvSpPr>
          <p:nvPr>
            <p:ph type="title"/>
          </p:nvPr>
        </p:nvSpPr>
        <p:spPr/>
        <p:txBody>
          <a:bodyPr/>
          <a:lstStyle/>
          <a:p>
            <a:pPr eaLnBrk="1" hangingPunct="1"/>
            <a:r>
              <a:rPr lang="de-DE" dirty="0" smtClean="0"/>
              <a:t>Fühlen Sie sich vielleicht so?</a:t>
            </a:r>
          </a:p>
        </p:txBody>
      </p:sp>
      <p:sp>
        <p:nvSpPr>
          <p:cNvPr id="65539" name="Rectangle 3"/>
          <p:cNvSpPr>
            <a:spLocks noGrp="1" noChangeArrowheads="1"/>
          </p:cNvSpPr>
          <p:nvPr>
            <p:ph idx="1"/>
          </p:nvPr>
        </p:nvSpPr>
        <p:spPr>
          <a:xfrm>
            <a:off x="4139952" y="2276872"/>
            <a:ext cx="4608512" cy="2808288"/>
          </a:xfrm>
        </p:spPr>
        <p:txBody>
          <a:bodyPr/>
          <a:lstStyle/>
          <a:p>
            <a:pPr eaLnBrk="1" hangingPunct="1">
              <a:buFont typeface="Wingdings" pitchFamily="2" charset="2"/>
              <a:buNone/>
            </a:pPr>
            <a:r>
              <a:rPr lang="de-DE" dirty="0" smtClean="0"/>
              <a:t>	Wir wollen, dass Sie </a:t>
            </a:r>
            <a:r>
              <a:rPr lang="de-DE" i="1" u="sng" dirty="0" smtClean="0"/>
              <a:t>so</a:t>
            </a:r>
            <a:r>
              <a:rPr lang="de-DE" dirty="0" smtClean="0"/>
              <a:t> </a:t>
            </a:r>
          </a:p>
          <a:p>
            <a:pPr eaLnBrk="1" hangingPunct="1">
              <a:buFont typeface="Wingdings" pitchFamily="2" charset="2"/>
              <a:buNone/>
            </a:pPr>
            <a:r>
              <a:rPr lang="de-DE" dirty="0" smtClean="0"/>
              <a:t>	diese </a:t>
            </a:r>
            <a:r>
              <a:rPr lang="de-DE" b="1" dirty="0" smtClean="0"/>
              <a:t>Einführungs-</a:t>
            </a:r>
            <a:r>
              <a:rPr lang="de-DE" b="1" dirty="0" err="1" smtClean="0"/>
              <a:t>veranstaltung</a:t>
            </a:r>
            <a:r>
              <a:rPr lang="de-DE" b="1" dirty="0" smtClean="0"/>
              <a:t> </a:t>
            </a:r>
            <a:r>
              <a:rPr lang="de-DE" dirty="0" smtClean="0"/>
              <a:t>wieder verlassen!</a:t>
            </a:r>
          </a:p>
        </p:txBody>
      </p:sp>
      <p:pic>
        <p:nvPicPr>
          <p:cNvPr id="1026" name="Picture 2" descr="C:\Users\Sabine\AppData\Local\Microsoft\Windows\Temporary Internet Files\Content.Outlook\IT32ZK2A\Anfang (2).jpg"/>
          <p:cNvPicPr>
            <a:picLocks noChangeAspect="1" noChangeArrowheads="1"/>
          </p:cNvPicPr>
          <p:nvPr/>
        </p:nvPicPr>
        <p:blipFill>
          <a:blip r:embed="rId3" cstate="print">
            <a:biLevel thresh="50000"/>
          </a:blip>
          <a:srcRect/>
          <a:stretch>
            <a:fillRect/>
          </a:stretch>
        </p:blipFill>
        <p:spPr bwMode="auto">
          <a:xfrm>
            <a:off x="3275856" y="2276872"/>
            <a:ext cx="2736304" cy="37642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2000" fill="hold"/>
                                        <p:tgtEl>
                                          <p:spTgt spid="1027"/>
                                        </p:tgtEl>
                                      </p:cBhvr>
                                      <p:by x="150000" y="150000"/>
                                    </p:animScale>
                                  </p:childTnLst>
                                </p:cTn>
                              </p:par>
                              <p:par>
                                <p:cTn id="15" presetID="10" presetClass="exit" presetSubtype="0" fill="hold" nodeType="withEffect">
                                  <p:stCondLst>
                                    <p:cond delay="0"/>
                                  </p:stCondLst>
                                  <p:childTnLst>
                                    <p:animEffect transition="out" filter="fade">
                                      <p:cBhvr>
                                        <p:cTn id="16" dur="2000"/>
                                        <p:tgtEl>
                                          <p:spTgt spid="1026"/>
                                        </p:tgtEl>
                                      </p:cBhvr>
                                    </p:animEffect>
                                    <p:set>
                                      <p:cBhvr>
                                        <p:cTn id="17"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609600" y="785813"/>
            <a:ext cx="792480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e-DE" dirty="0" smtClean="0"/>
              <a:t>Ihre Eigenverantwortung:</a:t>
            </a:r>
          </a:p>
        </p:txBody>
      </p:sp>
      <p:sp>
        <p:nvSpPr>
          <p:cNvPr id="4" name="Textfeld 3"/>
          <p:cNvSpPr txBox="1"/>
          <p:nvPr/>
        </p:nvSpPr>
        <p:spPr>
          <a:xfrm>
            <a:off x="251520" y="2348880"/>
            <a:ext cx="8568952" cy="2308324"/>
          </a:xfrm>
          <a:prstGeom prst="rect">
            <a:avLst/>
          </a:prstGeom>
          <a:solidFill>
            <a:schemeClr val="bg1"/>
          </a:solidFill>
          <a:ln w="76200">
            <a:solidFill>
              <a:schemeClr val="accent2"/>
            </a:solidFill>
          </a:ln>
        </p:spPr>
        <p:txBody>
          <a:bodyPr wrap="square" rtlCol="0">
            <a:spAutoFit/>
          </a:bodyPr>
          <a:lstStyle/>
          <a:p>
            <a:pPr marL="400050" lvl="1">
              <a:defRPr/>
            </a:pPr>
            <a:endParaRPr lang="de-DE" sz="1400" dirty="0" smtClean="0">
              <a:solidFill>
                <a:srgbClr val="000000"/>
              </a:solidFill>
            </a:endParaRPr>
          </a:p>
          <a:p>
            <a:pPr marL="400050" lvl="1">
              <a:defRPr/>
            </a:pPr>
            <a:r>
              <a:rPr lang="de-DE" sz="2800" dirty="0" smtClean="0">
                <a:solidFill>
                  <a:srgbClr val="000000"/>
                </a:solidFill>
              </a:rPr>
              <a:t>Bitte achten Sie darauf, dass Sie </a:t>
            </a:r>
            <a:r>
              <a:rPr lang="de-DE" sz="2800" b="1" dirty="0" smtClean="0">
                <a:solidFill>
                  <a:srgbClr val="000000"/>
                </a:solidFill>
              </a:rPr>
              <a:t>genau</a:t>
            </a:r>
            <a:r>
              <a:rPr lang="de-DE" sz="2800" dirty="0" smtClean="0">
                <a:solidFill>
                  <a:srgbClr val="000000"/>
                </a:solidFill>
              </a:rPr>
              <a:t> die </a:t>
            </a:r>
            <a:r>
              <a:rPr lang="de-DE" sz="2800" b="1" dirty="0" smtClean="0">
                <a:solidFill>
                  <a:srgbClr val="000000"/>
                </a:solidFill>
              </a:rPr>
              <a:t>von Ihrer Prüfungsordnung geforderten Leistungen </a:t>
            </a:r>
            <a:r>
              <a:rPr lang="de-DE" sz="2800" dirty="0" smtClean="0">
                <a:solidFill>
                  <a:srgbClr val="000000"/>
                </a:solidFill>
              </a:rPr>
              <a:t>erbringen; in den Lehrveranstaltungen sitzen Teil-</a:t>
            </a:r>
            <a:r>
              <a:rPr lang="de-DE" sz="2800" dirty="0" err="1" smtClean="0">
                <a:solidFill>
                  <a:srgbClr val="000000"/>
                </a:solidFill>
              </a:rPr>
              <a:t>nehmer</a:t>
            </a:r>
            <a:r>
              <a:rPr lang="de-DE" sz="2800" dirty="0" smtClean="0">
                <a:solidFill>
                  <a:srgbClr val="000000"/>
                </a:solidFill>
              </a:rPr>
              <a:t>/innen aus verschiedenen Studiengängen!</a:t>
            </a:r>
          </a:p>
          <a:p>
            <a:endParaRPr lang="de-DE" dirty="0">
              <a:solidFill>
                <a:srgbClr val="000000"/>
              </a:solidFill>
            </a:endParaRPr>
          </a:p>
        </p:txBody>
      </p:sp>
    </p:spTree>
    <p:extLst>
      <p:ext uri="{BB962C8B-B14F-4D97-AF65-F5344CB8AC3E}">
        <p14:creationId xmlns:p14="http://schemas.microsoft.com/office/powerpoint/2010/main" xmlns="" val="587116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bine\AppData\Local\Microsoft\Windows\Temporary Internet Files\Content.Outlook\IT32ZK2A\0005 (2).jpg"/>
          <p:cNvPicPr>
            <a:picLocks noChangeAspect="1" noChangeArrowheads="1"/>
          </p:cNvPicPr>
          <p:nvPr/>
        </p:nvPicPr>
        <p:blipFill>
          <a:blip r:embed="rId2" cstate="print">
            <a:biLevel thresh="50000"/>
          </a:blip>
          <a:srcRect l="1482"/>
          <a:stretch>
            <a:fillRect/>
          </a:stretch>
        </p:blipFill>
        <p:spPr bwMode="auto">
          <a:xfrm>
            <a:off x="5360065" y="980728"/>
            <a:ext cx="3783935" cy="4293096"/>
          </a:xfrm>
          <a:prstGeom prst="rect">
            <a:avLst/>
          </a:prstGeom>
          <a:noFill/>
        </p:spPr>
      </p:pic>
      <p:sp>
        <p:nvSpPr>
          <p:cNvPr id="16386" name="Rectangle 2"/>
          <p:cNvSpPr>
            <a:spLocks noGrp="1" noChangeArrowheads="1"/>
          </p:cNvSpPr>
          <p:nvPr>
            <p:ph type="title"/>
          </p:nvPr>
        </p:nvSpPr>
        <p:spPr/>
        <p:txBody>
          <a:bodyPr/>
          <a:lstStyle/>
          <a:p>
            <a:pPr eaLnBrk="1" hangingPunct="1"/>
            <a:r>
              <a:rPr lang="de-DE" altLang="de-DE" dirty="0" smtClean="0"/>
              <a:t>Erste Schritte</a:t>
            </a:r>
          </a:p>
        </p:txBody>
      </p:sp>
      <p:sp>
        <p:nvSpPr>
          <p:cNvPr id="4" name="Textplatzhalter 3"/>
          <p:cNvSpPr>
            <a:spLocks noGrp="1"/>
          </p:cNvSpPr>
          <p:nvPr>
            <p:ph type="body" idx="1"/>
          </p:nvPr>
        </p:nvSpPr>
        <p:spPr/>
        <p:txBody>
          <a:bodyPr/>
          <a:lstStyle/>
          <a:p>
            <a:r>
              <a:rPr lang="de-DE" dirty="0" smtClean="0"/>
              <a:t>Was muss ich im ersten Semester belegen?</a:t>
            </a:r>
            <a:endParaRPr lang="de-DE" dirty="0"/>
          </a:p>
        </p:txBody>
      </p:sp>
    </p:spTree>
    <p:extLst>
      <p:ext uri="{BB962C8B-B14F-4D97-AF65-F5344CB8AC3E}">
        <p14:creationId xmlns:p14="http://schemas.microsoft.com/office/powerpoint/2010/main" xmlns="" val="18355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Übersicht: </a:t>
            </a:r>
            <a:r>
              <a:rPr lang="de-DE" b="1" dirty="0" smtClean="0"/>
              <a:t>Programm für 1. Jahr</a:t>
            </a:r>
            <a:endParaRPr lang="de-DE" b="1" dirty="0"/>
          </a:p>
        </p:txBody>
      </p:sp>
      <p:sp>
        <p:nvSpPr>
          <p:cNvPr id="3" name="Inhaltsplatzhalter 2"/>
          <p:cNvSpPr>
            <a:spLocks noGrp="1"/>
          </p:cNvSpPr>
          <p:nvPr>
            <p:ph idx="1"/>
          </p:nvPr>
        </p:nvSpPr>
        <p:spPr/>
        <p:txBody>
          <a:bodyPr/>
          <a:lstStyle/>
          <a:p>
            <a:pPr>
              <a:buNone/>
            </a:pPr>
            <a:r>
              <a:rPr lang="de-DE" sz="1800" dirty="0" smtClean="0"/>
              <a:t>BA Kernfach (</a:t>
            </a:r>
            <a:r>
              <a:rPr lang="de-DE" sz="1800" dirty="0" err="1" smtClean="0"/>
              <a:t>KF</a:t>
            </a:r>
            <a:r>
              <a:rPr lang="de-DE" sz="1800" dirty="0" smtClean="0"/>
              <a:t>)	      BA </a:t>
            </a:r>
            <a:r>
              <a:rPr lang="de-DE" sz="1800" dirty="0" err="1" smtClean="0"/>
              <a:t>Beifach</a:t>
            </a:r>
            <a:r>
              <a:rPr lang="de-DE" sz="1800" dirty="0" smtClean="0"/>
              <a:t> (</a:t>
            </a:r>
            <a:r>
              <a:rPr lang="de-DE" sz="1800" dirty="0" err="1" smtClean="0"/>
              <a:t>BF</a:t>
            </a:r>
            <a:r>
              <a:rPr lang="de-DE" sz="1800" dirty="0" smtClean="0"/>
              <a:t>)	      </a:t>
            </a:r>
            <a:r>
              <a:rPr lang="de-DE" sz="1800" dirty="0" err="1" smtClean="0"/>
              <a:t>BEd</a:t>
            </a:r>
            <a:r>
              <a:rPr lang="de-DE" sz="1800" dirty="0" smtClean="0"/>
              <a:t>/</a:t>
            </a:r>
            <a:r>
              <a:rPr lang="de-DE" sz="1800" dirty="0" err="1" smtClean="0"/>
              <a:t>BSc</a:t>
            </a:r>
            <a:r>
              <a:rPr lang="de-DE" sz="1800" dirty="0" smtClean="0"/>
              <a:t> </a:t>
            </a:r>
            <a:r>
              <a:rPr lang="de-DE" sz="1800" dirty="0" err="1" smtClean="0"/>
              <a:t>Wipäd</a:t>
            </a:r>
            <a:endParaRPr lang="de-DE" sz="1800" dirty="0"/>
          </a:p>
        </p:txBody>
      </p:sp>
      <p:pic>
        <p:nvPicPr>
          <p:cNvPr id="8" name="Grafik 7" descr="Bilder Aufbau Studiengänge-BAKF.jpg"/>
          <p:cNvPicPr>
            <a:picLocks noChangeAspect="1"/>
          </p:cNvPicPr>
          <p:nvPr/>
        </p:nvPicPr>
        <p:blipFill>
          <a:blip r:embed="rId2" cstate="print"/>
          <a:srcRect r="66197"/>
          <a:stretch>
            <a:fillRect/>
          </a:stretch>
        </p:blipFill>
        <p:spPr>
          <a:xfrm>
            <a:off x="143508" y="2636912"/>
            <a:ext cx="2736304" cy="2667897"/>
          </a:xfrm>
          <a:prstGeom prst="rect">
            <a:avLst/>
          </a:prstGeom>
        </p:spPr>
      </p:pic>
      <p:pic>
        <p:nvPicPr>
          <p:cNvPr id="9" name="Grafik 8" descr="Bilder Aufbau Studiengänge-BABF.jpg"/>
          <p:cNvPicPr>
            <a:picLocks noChangeAspect="1"/>
          </p:cNvPicPr>
          <p:nvPr/>
        </p:nvPicPr>
        <p:blipFill>
          <a:blip r:embed="rId3" cstate="print"/>
          <a:srcRect r="66102"/>
          <a:stretch>
            <a:fillRect/>
          </a:stretch>
        </p:blipFill>
        <p:spPr>
          <a:xfrm>
            <a:off x="2987824" y="2636912"/>
            <a:ext cx="2808312" cy="1410482"/>
          </a:xfrm>
          <a:prstGeom prst="rect">
            <a:avLst/>
          </a:prstGeom>
        </p:spPr>
      </p:pic>
      <p:pic>
        <p:nvPicPr>
          <p:cNvPr id="10" name="Grafik 9" descr="Bilder Aufbau Studiengänge-BED.jpg"/>
          <p:cNvPicPr>
            <a:picLocks noChangeAspect="1"/>
          </p:cNvPicPr>
          <p:nvPr/>
        </p:nvPicPr>
        <p:blipFill rotWithShape="1">
          <a:blip r:embed="rId4" cstate="print"/>
          <a:srcRect r="66185"/>
          <a:stretch/>
        </p:blipFill>
        <p:spPr>
          <a:xfrm>
            <a:off x="5868144" y="2636912"/>
            <a:ext cx="3026474" cy="2621539"/>
          </a:xfrm>
          <a:prstGeom prst="rect">
            <a:avLst/>
          </a:prstGeom>
        </p:spPr>
      </p:pic>
      <p:cxnSp>
        <p:nvCxnSpPr>
          <p:cNvPr id="5" name="Gerader Verbinder 4"/>
          <p:cNvCxnSpPr/>
          <p:nvPr/>
        </p:nvCxnSpPr>
        <p:spPr>
          <a:xfrm>
            <a:off x="2915816" y="2249424"/>
            <a:ext cx="0" cy="42039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836377" y="2209800"/>
            <a:ext cx="0" cy="42039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8460432" y="4172036"/>
            <a:ext cx="504056" cy="1086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normAutofit fontScale="90000"/>
          </a:bodyPr>
          <a:lstStyle/>
          <a:p>
            <a:r>
              <a:rPr lang="de-DE" altLang="de-DE" dirty="0" err="1" smtClean="0"/>
              <a:t>B.A.</a:t>
            </a:r>
            <a:r>
              <a:rPr lang="de-DE" altLang="de-DE" dirty="0" smtClean="0"/>
              <a:t> Kernfach </a:t>
            </a:r>
            <a:r>
              <a:rPr lang="de-DE" altLang="de-DE" dirty="0" smtClean="0"/>
              <a:t>/ </a:t>
            </a:r>
            <a:r>
              <a:rPr lang="de-DE" altLang="de-DE" dirty="0" err="1" smtClean="0"/>
              <a:t>B.Ed</a:t>
            </a:r>
            <a:r>
              <a:rPr lang="de-DE" altLang="de-DE" dirty="0" smtClean="0"/>
              <a:t>. / </a:t>
            </a:r>
            <a:r>
              <a:rPr lang="de-DE" altLang="de-DE" dirty="0" err="1" smtClean="0"/>
              <a:t>B.Sc</a:t>
            </a:r>
            <a:r>
              <a:rPr lang="de-DE" altLang="de-DE" dirty="0" smtClean="0"/>
              <a:t>. </a:t>
            </a:r>
            <a:r>
              <a:rPr lang="de-DE" altLang="de-DE" dirty="0" err="1" smtClean="0"/>
              <a:t>WiPäd</a:t>
            </a:r>
            <a:r>
              <a:rPr lang="de-DE" altLang="de-DE" dirty="0" smtClean="0"/>
              <a:t>:</a:t>
            </a:r>
            <a:r>
              <a:rPr lang="de-DE" altLang="de-DE" dirty="0" smtClean="0"/>
              <a:t/>
            </a:r>
            <a:br>
              <a:rPr lang="de-DE" altLang="de-DE" dirty="0" smtClean="0"/>
            </a:br>
            <a:r>
              <a:rPr lang="de-DE" altLang="de-DE" b="1" dirty="0" smtClean="0"/>
              <a:t>Programm für das 1. Semester</a:t>
            </a:r>
          </a:p>
        </p:txBody>
      </p:sp>
      <p:sp>
        <p:nvSpPr>
          <p:cNvPr id="4" name="Inhaltsplatzhalter 3"/>
          <p:cNvSpPr>
            <a:spLocks noGrp="1"/>
          </p:cNvSpPr>
          <p:nvPr>
            <p:ph idx="1"/>
          </p:nvPr>
        </p:nvSpPr>
        <p:spPr>
          <a:xfrm>
            <a:off x="457200" y="2348880"/>
            <a:ext cx="8229600" cy="4225656"/>
          </a:xfrm>
          <a:ln>
            <a:solidFill>
              <a:schemeClr val="accent2"/>
            </a:solidFill>
          </a:ln>
        </p:spPr>
        <p:txBody>
          <a:bodyPr>
            <a:normAutofit fontScale="92500" lnSpcReduction="10000"/>
          </a:bodyPr>
          <a:lstStyle/>
          <a:p>
            <a:pPr>
              <a:buNone/>
            </a:pPr>
            <a:endParaRPr lang="de-DE" sz="1300" b="1" dirty="0" smtClean="0">
              <a:solidFill>
                <a:schemeClr val="accent2"/>
              </a:solidFill>
            </a:endParaRPr>
          </a:p>
          <a:p>
            <a:pPr>
              <a:buNone/>
            </a:pPr>
            <a:r>
              <a:rPr lang="de-DE" sz="2600" b="1" dirty="0" smtClean="0">
                <a:solidFill>
                  <a:schemeClr val="accent2"/>
                </a:solidFill>
              </a:rPr>
              <a:t>Modul „Das Fach im Überblick“</a:t>
            </a:r>
            <a:r>
              <a:rPr lang="de-DE" b="1" dirty="0" smtClean="0">
                <a:solidFill>
                  <a:schemeClr val="accent2"/>
                </a:solidFill>
              </a:rPr>
              <a:t/>
            </a:r>
            <a:br>
              <a:rPr lang="de-DE" b="1" dirty="0" smtClean="0">
                <a:solidFill>
                  <a:schemeClr val="accent2"/>
                </a:solidFill>
              </a:rPr>
            </a:br>
            <a:endParaRPr lang="de-DE" sz="1200" b="1" dirty="0" smtClean="0">
              <a:solidFill>
                <a:schemeClr val="accent2"/>
              </a:solidFill>
            </a:endParaRPr>
          </a:p>
          <a:p>
            <a:r>
              <a:rPr lang="de-DE" sz="2000" b="1" dirty="0" err="1" smtClean="0"/>
              <a:t>VKUW</a:t>
            </a:r>
            <a:r>
              <a:rPr lang="de-DE" sz="2000" dirty="0" smtClean="0"/>
              <a:t>  - </a:t>
            </a:r>
            <a:r>
              <a:rPr lang="de-DE" sz="2000" dirty="0" smtClean="0">
                <a:solidFill>
                  <a:schemeClr val="accent2"/>
                </a:solidFill>
              </a:rPr>
              <a:t>V:  </a:t>
            </a:r>
            <a:r>
              <a:rPr lang="de-DE" sz="2000" b="1" dirty="0" smtClean="0">
                <a:solidFill>
                  <a:schemeClr val="accent2"/>
                </a:solidFill>
              </a:rPr>
              <a:t>Vorlesung Kulturwissenschaft</a:t>
            </a:r>
            <a:r>
              <a:rPr lang="de-DE" sz="2000" b="1" dirty="0" smtClean="0"/>
              <a:t/>
            </a:r>
            <a:br>
              <a:rPr lang="de-DE" sz="2000" b="1" dirty="0" smtClean="0"/>
            </a:br>
            <a:r>
              <a:rPr lang="de-DE" sz="2000" dirty="0" smtClean="0"/>
              <a:t>(2 </a:t>
            </a:r>
            <a:r>
              <a:rPr lang="de-DE" sz="2000" dirty="0" err="1" smtClean="0"/>
              <a:t>SWS</a:t>
            </a:r>
            <a:r>
              <a:rPr lang="de-DE" sz="2000" dirty="0" smtClean="0"/>
              <a:t>, 1 LP; Pflicht) </a:t>
            </a:r>
            <a:br>
              <a:rPr lang="de-DE" sz="2000" dirty="0" smtClean="0"/>
            </a:br>
            <a:endParaRPr lang="de-DE" sz="2000" dirty="0" smtClean="0"/>
          </a:p>
          <a:p>
            <a:r>
              <a:rPr lang="de-DE" sz="2000" b="1" dirty="0" err="1" smtClean="0"/>
              <a:t>VLIN</a:t>
            </a:r>
            <a:r>
              <a:rPr lang="de-DE" sz="2000" b="1" dirty="0" smtClean="0"/>
              <a:t> - </a:t>
            </a:r>
            <a:r>
              <a:rPr lang="de-DE" sz="2000" dirty="0" smtClean="0">
                <a:solidFill>
                  <a:schemeClr val="accent2"/>
                </a:solidFill>
              </a:rPr>
              <a:t>V: </a:t>
            </a:r>
            <a:r>
              <a:rPr lang="de-DE" sz="2000" b="1" dirty="0" smtClean="0">
                <a:solidFill>
                  <a:schemeClr val="accent2"/>
                </a:solidFill>
              </a:rPr>
              <a:t>Inhalte und Methoden der Sprachwissenschaft</a:t>
            </a:r>
            <a:r>
              <a:rPr lang="de-DE" sz="2000" b="1" dirty="0" smtClean="0"/>
              <a:t> </a:t>
            </a:r>
            <a:br>
              <a:rPr lang="de-DE" sz="2000" b="1" dirty="0" smtClean="0"/>
            </a:br>
            <a:r>
              <a:rPr lang="de-DE" sz="2000" dirty="0" smtClean="0"/>
              <a:t>(2 </a:t>
            </a:r>
            <a:r>
              <a:rPr lang="de-DE" sz="2000" dirty="0" err="1" smtClean="0"/>
              <a:t>SWS</a:t>
            </a:r>
            <a:r>
              <a:rPr lang="de-DE" sz="2000" dirty="0" smtClean="0"/>
              <a:t>, 1 LP; Pflicht) </a:t>
            </a:r>
            <a:br>
              <a:rPr lang="de-DE" sz="2000" dirty="0" smtClean="0"/>
            </a:br>
            <a:endParaRPr lang="de-DE" sz="2000" dirty="0" smtClean="0"/>
          </a:p>
          <a:p>
            <a:r>
              <a:rPr lang="de-DE" sz="2000" b="1" dirty="0" err="1" smtClean="0"/>
              <a:t>PROP</a:t>
            </a:r>
            <a:r>
              <a:rPr lang="de-DE" sz="2000" dirty="0" smtClean="0"/>
              <a:t> - </a:t>
            </a:r>
            <a:r>
              <a:rPr lang="de-DE" sz="2000" dirty="0" smtClean="0">
                <a:solidFill>
                  <a:schemeClr val="accent2"/>
                </a:solidFill>
              </a:rPr>
              <a:t>V: </a:t>
            </a:r>
            <a:r>
              <a:rPr lang="de-DE" sz="2000" b="1" dirty="0" err="1" smtClean="0">
                <a:solidFill>
                  <a:schemeClr val="accent2"/>
                </a:solidFill>
              </a:rPr>
              <a:t>Propädeutikum</a:t>
            </a:r>
            <a:r>
              <a:rPr lang="de-DE" sz="2000" dirty="0" smtClean="0"/>
              <a:t> (2 </a:t>
            </a:r>
            <a:r>
              <a:rPr lang="de-DE" sz="2000" dirty="0" err="1" smtClean="0"/>
              <a:t>SWS</a:t>
            </a:r>
            <a:r>
              <a:rPr lang="de-DE" sz="2000" dirty="0" smtClean="0"/>
              <a:t>, 1 LP; Pflicht) </a:t>
            </a:r>
            <a:r>
              <a:rPr lang="de-DE" sz="2000" dirty="0" smtClean="0">
                <a:solidFill>
                  <a:schemeClr val="accent3"/>
                </a:solidFill>
              </a:rPr>
              <a:t>- wird nur im </a:t>
            </a:r>
            <a:r>
              <a:rPr lang="de-DE" sz="2000" dirty="0" err="1" smtClean="0">
                <a:solidFill>
                  <a:schemeClr val="accent3"/>
                </a:solidFill>
              </a:rPr>
              <a:t>SoSe</a:t>
            </a:r>
            <a:r>
              <a:rPr lang="de-DE" sz="2000" dirty="0" smtClean="0">
                <a:solidFill>
                  <a:schemeClr val="accent3"/>
                </a:solidFill>
              </a:rPr>
              <a:t> angeboten =&gt; im 1. oder 2. Semester zu besuchen!</a:t>
            </a:r>
          </a:p>
          <a:p>
            <a:endParaRPr lang="de-DE" sz="2000" dirty="0" smtClean="0">
              <a:solidFill>
                <a:schemeClr val="accent3"/>
              </a:solidFill>
            </a:endParaRPr>
          </a:p>
          <a:p>
            <a:pPr>
              <a:buNone/>
            </a:pPr>
            <a:r>
              <a:rPr lang="de-DE" sz="2000" b="1" dirty="0" smtClean="0"/>
              <a:t>	</a:t>
            </a:r>
            <a:r>
              <a:rPr lang="de-DE" sz="2000" b="1" u="sng" dirty="0" smtClean="0"/>
              <a:t>Modulprüfung</a:t>
            </a:r>
            <a:r>
              <a:rPr lang="de-DE" sz="2000" b="1" dirty="0" smtClean="0"/>
              <a:t>: </a:t>
            </a:r>
            <a:r>
              <a:rPr lang="de-DE" sz="2000" dirty="0" err="1" smtClean="0"/>
              <a:t>unbenotete</a:t>
            </a:r>
            <a:r>
              <a:rPr lang="de-DE" sz="2000" dirty="0" smtClean="0"/>
              <a:t> Klausur (30 Min.) oder </a:t>
            </a:r>
            <a:r>
              <a:rPr lang="de-DE" sz="2000" dirty="0" err="1" smtClean="0"/>
              <a:t>unbenotete</a:t>
            </a:r>
            <a:r>
              <a:rPr lang="de-DE" sz="2000" dirty="0" smtClean="0"/>
              <a:t> Hausaufgaben in sprachwissenschaftlicher Vorlesung </a:t>
            </a:r>
            <a:r>
              <a:rPr lang="de-DE" sz="2000" dirty="0" err="1" smtClean="0"/>
              <a:t>VLIN</a:t>
            </a:r>
            <a:r>
              <a:rPr lang="de-DE" sz="2000" dirty="0" smtClean="0"/>
              <a:t> im ersten Semester (1 LP, </a:t>
            </a:r>
            <a:r>
              <a:rPr lang="de-DE" sz="2000" dirty="0" err="1" smtClean="0"/>
              <a:t>unbenotet</a:t>
            </a:r>
            <a:r>
              <a:rPr lang="de-DE" sz="2000" dirty="0" smtClean="0"/>
              <a:t>) </a:t>
            </a:r>
          </a:p>
          <a:p>
            <a:pPr>
              <a:buNone/>
            </a:pPr>
            <a:endParaRPr lang="de-DE" sz="2000" b="1" dirty="0" smtClean="0"/>
          </a:p>
          <a:p>
            <a:pPr>
              <a:buNone/>
            </a:pPr>
            <a:endParaRPr lang="de-DE" b="1" dirty="0"/>
          </a:p>
        </p:txBody>
      </p:sp>
    </p:spTree>
    <p:extLst>
      <p:ext uri="{BB962C8B-B14F-4D97-AF65-F5344CB8AC3E}">
        <p14:creationId xmlns:p14="http://schemas.microsoft.com/office/powerpoint/2010/main" xmlns="" val="3727608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err="1" smtClean="0"/>
              <a:t>B.A.</a:t>
            </a:r>
            <a:r>
              <a:rPr lang="de-DE" altLang="de-DE" dirty="0" smtClean="0"/>
              <a:t> </a:t>
            </a:r>
            <a:r>
              <a:rPr lang="de-DE" altLang="de-DE" dirty="0" err="1" smtClean="0"/>
              <a:t>KF</a:t>
            </a:r>
            <a:r>
              <a:rPr lang="de-DE" altLang="de-DE" dirty="0" smtClean="0"/>
              <a:t> + </a:t>
            </a:r>
            <a:r>
              <a:rPr lang="de-DE" altLang="de-DE" dirty="0" err="1" smtClean="0"/>
              <a:t>BF</a:t>
            </a:r>
            <a:r>
              <a:rPr lang="de-DE" altLang="de-DE" dirty="0" smtClean="0"/>
              <a:t> </a:t>
            </a:r>
            <a:r>
              <a:rPr lang="de-DE" altLang="de-DE" dirty="0" smtClean="0"/>
              <a:t>/ </a:t>
            </a:r>
            <a:r>
              <a:rPr lang="de-DE" altLang="de-DE" dirty="0" err="1" smtClean="0"/>
              <a:t>B.Ed</a:t>
            </a:r>
            <a:r>
              <a:rPr lang="de-DE" altLang="de-DE" dirty="0" smtClean="0"/>
              <a:t>. / </a:t>
            </a:r>
            <a:r>
              <a:rPr lang="de-DE" altLang="de-DE" dirty="0" err="1" smtClean="0"/>
              <a:t>B.Sc</a:t>
            </a:r>
            <a:r>
              <a:rPr lang="de-DE" altLang="de-DE" dirty="0" smtClean="0"/>
              <a:t>. </a:t>
            </a:r>
            <a:r>
              <a:rPr lang="de-DE" altLang="de-DE" dirty="0" err="1" smtClean="0"/>
              <a:t>WiPäd</a:t>
            </a:r>
            <a:r>
              <a:rPr lang="de-DE" altLang="de-DE" dirty="0" smtClean="0"/>
              <a:t>:</a:t>
            </a:r>
            <a:r>
              <a:rPr lang="de-DE" altLang="de-DE" dirty="0" smtClean="0"/>
              <a:t/>
            </a:r>
            <a:br>
              <a:rPr lang="de-DE" altLang="de-DE" dirty="0" smtClean="0"/>
            </a:br>
            <a:r>
              <a:rPr lang="de-DE" altLang="de-DE" b="1" dirty="0" smtClean="0"/>
              <a:t>Programm für das 1. Semester</a:t>
            </a:r>
            <a:endParaRPr lang="de-DE" b="1" dirty="0"/>
          </a:p>
        </p:txBody>
      </p:sp>
      <p:sp>
        <p:nvSpPr>
          <p:cNvPr id="3" name="Inhaltsplatzhalter 2"/>
          <p:cNvSpPr>
            <a:spLocks noGrp="1"/>
          </p:cNvSpPr>
          <p:nvPr>
            <p:ph idx="1"/>
          </p:nvPr>
        </p:nvSpPr>
        <p:spPr>
          <a:xfrm>
            <a:off x="457200" y="2348880"/>
            <a:ext cx="8435280" cy="4225656"/>
          </a:xfrm>
          <a:ln>
            <a:solidFill>
              <a:schemeClr val="accent2"/>
            </a:solidFill>
          </a:ln>
        </p:spPr>
        <p:txBody>
          <a:bodyPr>
            <a:normAutofit fontScale="92500" lnSpcReduction="10000"/>
          </a:bodyPr>
          <a:lstStyle/>
          <a:p>
            <a:pPr>
              <a:spcBef>
                <a:spcPts val="0"/>
              </a:spcBef>
              <a:buNone/>
            </a:pPr>
            <a:endParaRPr lang="de-DE" sz="1300" b="1" dirty="0" smtClean="0">
              <a:solidFill>
                <a:schemeClr val="accent2"/>
              </a:solidFill>
            </a:endParaRPr>
          </a:p>
          <a:p>
            <a:pPr>
              <a:buNone/>
            </a:pPr>
            <a:r>
              <a:rPr lang="de-DE" sz="2600" b="1" dirty="0" smtClean="0">
                <a:solidFill>
                  <a:schemeClr val="accent2"/>
                </a:solidFill>
              </a:rPr>
              <a:t>Modul „Grundlagen Literaturwissenschaft“</a:t>
            </a:r>
          </a:p>
          <a:p>
            <a:pPr>
              <a:buNone/>
            </a:pPr>
            <a:endParaRPr lang="de-DE" sz="1200" b="1" dirty="0" smtClean="0"/>
          </a:p>
          <a:p>
            <a:r>
              <a:rPr lang="de-DE" sz="2000" b="1" dirty="0" err="1" smtClean="0">
                <a:solidFill>
                  <a:schemeClr val="accent3"/>
                </a:solidFill>
              </a:rPr>
              <a:t>GADL</a:t>
            </a:r>
            <a:r>
              <a:rPr lang="de-DE" sz="2000" b="1" dirty="0" smtClean="0">
                <a:solidFill>
                  <a:schemeClr val="accent3"/>
                </a:solidFill>
              </a:rPr>
              <a:t>-PS</a:t>
            </a:r>
            <a:r>
              <a:rPr lang="de-DE" sz="2000" dirty="0" smtClean="0"/>
              <a:t> – </a:t>
            </a:r>
            <a:r>
              <a:rPr lang="de-DE" sz="2000" dirty="0" smtClean="0">
                <a:solidFill>
                  <a:schemeClr val="accent2"/>
                </a:solidFill>
              </a:rPr>
              <a:t>PS: </a:t>
            </a:r>
            <a:r>
              <a:rPr lang="de-DE" sz="2000" b="1" dirty="0" smtClean="0">
                <a:solidFill>
                  <a:schemeClr val="accent2"/>
                </a:solidFill>
              </a:rPr>
              <a:t>Grundlagen Ältere deutsche Literatur</a:t>
            </a:r>
            <a:r>
              <a:rPr lang="de-DE" sz="2000" b="1" dirty="0" smtClean="0"/>
              <a:t> </a:t>
            </a:r>
            <a:br>
              <a:rPr lang="de-DE" sz="2000" b="1" dirty="0" smtClean="0"/>
            </a:br>
            <a:r>
              <a:rPr lang="de-DE" sz="2000" dirty="0" smtClean="0"/>
              <a:t>(2 </a:t>
            </a:r>
            <a:r>
              <a:rPr lang="de-DE" sz="2000" dirty="0" err="1" smtClean="0"/>
              <a:t>SWS</a:t>
            </a:r>
            <a:r>
              <a:rPr lang="de-DE" sz="2000" dirty="0" smtClean="0"/>
              <a:t>, 2 LP; Pflicht)</a:t>
            </a:r>
            <a:br>
              <a:rPr lang="de-DE" sz="2000" dirty="0" smtClean="0"/>
            </a:br>
            <a:endParaRPr lang="de-DE" sz="800" dirty="0" smtClean="0">
              <a:solidFill>
                <a:schemeClr val="accent2"/>
              </a:solidFill>
            </a:endParaRPr>
          </a:p>
          <a:p>
            <a:r>
              <a:rPr lang="de-DE" sz="2000" b="1" dirty="0" err="1" smtClean="0">
                <a:solidFill>
                  <a:schemeClr val="accent3"/>
                </a:solidFill>
              </a:rPr>
              <a:t>GADL</a:t>
            </a:r>
            <a:r>
              <a:rPr lang="de-DE" sz="2000" b="1" dirty="0" smtClean="0">
                <a:solidFill>
                  <a:schemeClr val="accent3"/>
                </a:solidFill>
              </a:rPr>
              <a:t>-V</a:t>
            </a:r>
            <a:r>
              <a:rPr lang="de-DE" sz="2000" dirty="0" smtClean="0"/>
              <a:t> – </a:t>
            </a:r>
            <a:r>
              <a:rPr lang="de-DE" sz="2000" dirty="0" smtClean="0">
                <a:solidFill>
                  <a:schemeClr val="accent2"/>
                </a:solidFill>
              </a:rPr>
              <a:t>V: </a:t>
            </a:r>
            <a:r>
              <a:rPr lang="de-DE" sz="2000" b="1" dirty="0" smtClean="0">
                <a:solidFill>
                  <a:schemeClr val="accent2"/>
                </a:solidFill>
              </a:rPr>
              <a:t>Grundlagen Ältere deutsche Literatur</a:t>
            </a:r>
            <a:r>
              <a:rPr lang="de-DE" sz="2000" b="1" dirty="0" smtClean="0"/>
              <a:t> </a:t>
            </a:r>
            <a:br>
              <a:rPr lang="de-DE" sz="2000" b="1" dirty="0" smtClean="0"/>
            </a:br>
            <a:r>
              <a:rPr lang="de-DE" sz="2000" dirty="0" smtClean="0"/>
              <a:t>(1 </a:t>
            </a:r>
            <a:r>
              <a:rPr lang="de-DE" sz="2000" dirty="0" err="1" smtClean="0"/>
              <a:t>SWS</a:t>
            </a:r>
            <a:r>
              <a:rPr lang="de-DE" sz="2000" dirty="0" smtClean="0"/>
              <a:t>, 1 LP; Pflicht)</a:t>
            </a:r>
            <a:br>
              <a:rPr lang="de-DE" sz="2000" dirty="0" smtClean="0"/>
            </a:br>
            <a:endParaRPr lang="de-DE" sz="800" dirty="0" smtClean="0"/>
          </a:p>
          <a:p>
            <a:r>
              <a:rPr lang="de-DE" sz="2000" b="1" dirty="0" err="1" smtClean="0">
                <a:solidFill>
                  <a:schemeClr val="accent3"/>
                </a:solidFill>
              </a:rPr>
              <a:t>GNDL</a:t>
            </a:r>
            <a:r>
              <a:rPr lang="de-DE" sz="2000" b="1" dirty="0" smtClean="0">
                <a:solidFill>
                  <a:schemeClr val="accent3"/>
                </a:solidFill>
              </a:rPr>
              <a:t>-PS</a:t>
            </a:r>
            <a:r>
              <a:rPr lang="de-DE" sz="2000" dirty="0" smtClean="0"/>
              <a:t> – </a:t>
            </a:r>
            <a:r>
              <a:rPr lang="de-DE" sz="2000" dirty="0" smtClean="0">
                <a:solidFill>
                  <a:schemeClr val="accent2"/>
                </a:solidFill>
              </a:rPr>
              <a:t>PS: </a:t>
            </a:r>
            <a:r>
              <a:rPr lang="de-DE" sz="2000" b="1" dirty="0" smtClean="0">
                <a:solidFill>
                  <a:schemeClr val="accent2"/>
                </a:solidFill>
              </a:rPr>
              <a:t>Grundlagen Neuere deutsche Literatur</a:t>
            </a:r>
            <a:r>
              <a:rPr lang="de-DE" sz="2000" b="1" dirty="0" smtClean="0"/>
              <a:t> </a:t>
            </a:r>
            <a:br>
              <a:rPr lang="de-DE" sz="2000" b="1" dirty="0" smtClean="0"/>
            </a:br>
            <a:r>
              <a:rPr lang="de-DE" sz="2000" dirty="0" smtClean="0"/>
              <a:t>(2 </a:t>
            </a:r>
            <a:r>
              <a:rPr lang="de-DE" sz="2000" dirty="0" err="1" smtClean="0"/>
              <a:t>SWS</a:t>
            </a:r>
            <a:r>
              <a:rPr lang="de-DE" sz="2000" dirty="0" smtClean="0"/>
              <a:t>, 2 LP; Pflicht)</a:t>
            </a:r>
            <a:br>
              <a:rPr lang="de-DE" sz="2000" dirty="0" smtClean="0"/>
            </a:br>
            <a:endParaRPr lang="de-DE" sz="800" b="1" dirty="0" smtClean="0">
              <a:solidFill>
                <a:schemeClr val="accent3"/>
              </a:solidFill>
            </a:endParaRPr>
          </a:p>
          <a:p>
            <a:r>
              <a:rPr lang="de-DE" sz="2000" b="1" dirty="0" err="1" smtClean="0">
                <a:solidFill>
                  <a:schemeClr val="accent3"/>
                </a:solidFill>
              </a:rPr>
              <a:t>GNDL</a:t>
            </a:r>
            <a:r>
              <a:rPr lang="de-DE" sz="2000" b="1" dirty="0" smtClean="0">
                <a:solidFill>
                  <a:schemeClr val="accent3"/>
                </a:solidFill>
              </a:rPr>
              <a:t>-V</a:t>
            </a:r>
            <a:r>
              <a:rPr lang="de-DE" sz="2000" dirty="0" smtClean="0"/>
              <a:t> – </a:t>
            </a:r>
            <a:r>
              <a:rPr lang="de-DE" sz="2000" dirty="0" smtClean="0">
                <a:solidFill>
                  <a:schemeClr val="accent2"/>
                </a:solidFill>
              </a:rPr>
              <a:t>V: </a:t>
            </a:r>
            <a:r>
              <a:rPr lang="de-DE" sz="2000" b="1" dirty="0" smtClean="0">
                <a:solidFill>
                  <a:schemeClr val="accent2"/>
                </a:solidFill>
              </a:rPr>
              <a:t>Grundlagen Neuere deutsche Literatur</a:t>
            </a:r>
            <a:r>
              <a:rPr lang="de-DE" sz="2000" b="1" dirty="0" smtClean="0"/>
              <a:t/>
            </a:r>
            <a:br>
              <a:rPr lang="de-DE" sz="2000" b="1" dirty="0" smtClean="0"/>
            </a:br>
            <a:r>
              <a:rPr lang="de-DE" sz="2000" dirty="0" smtClean="0"/>
              <a:t>(1 </a:t>
            </a:r>
            <a:r>
              <a:rPr lang="de-DE" sz="2000" dirty="0" err="1" smtClean="0"/>
              <a:t>SWS</a:t>
            </a:r>
            <a:r>
              <a:rPr lang="de-DE" sz="2000" dirty="0" smtClean="0"/>
              <a:t>, 1 LP; Pflicht)</a:t>
            </a:r>
          </a:p>
          <a:p>
            <a:endParaRPr lang="de-DE" sz="2000" b="1" dirty="0" smtClean="0">
              <a:solidFill>
                <a:schemeClr val="accent3"/>
              </a:solidFill>
            </a:endParaRPr>
          </a:p>
          <a:p>
            <a:pPr>
              <a:buNone/>
            </a:pPr>
            <a:r>
              <a:rPr lang="de-DE" sz="2000" b="1" dirty="0" smtClean="0"/>
              <a:t>	</a:t>
            </a:r>
            <a:r>
              <a:rPr lang="de-DE" sz="2000" b="1" u="sng" dirty="0" smtClean="0"/>
              <a:t>Modulprüfung</a:t>
            </a:r>
            <a:r>
              <a:rPr lang="de-DE" sz="2000" dirty="0" smtClean="0"/>
              <a:t>: Klausur (90 Min.) über </a:t>
            </a:r>
            <a:r>
              <a:rPr lang="de-DE" sz="2000" dirty="0" err="1" smtClean="0"/>
              <a:t>GADL</a:t>
            </a:r>
            <a:r>
              <a:rPr lang="de-DE" sz="2000" dirty="0" smtClean="0"/>
              <a:t> und </a:t>
            </a:r>
            <a:r>
              <a:rPr lang="de-DE" sz="2000" dirty="0" err="1" smtClean="0"/>
              <a:t>GNDL</a:t>
            </a:r>
            <a:r>
              <a:rPr lang="de-DE" sz="2000" dirty="0" smtClean="0"/>
              <a:t> (4 LP, benotet)</a:t>
            </a:r>
            <a:endParaRPr lang="de-DE"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altLang="de-DE" dirty="0" smtClean="0"/>
              <a:t>Wie und wann melde ich mich an?</a:t>
            </a:r>
          </a:p>
        </p:txBody>
      </p:sp>
      <p:sp>
        <p:nvSpPr>
          <p:cNvPr id="3" name="Inhaltsplatzhalter 2"/>
          <p:cNvSpPr>
            <a:spLocks noGrp="1"/>
          </p:cNvSpPr>
          <p:nvPr>
            <p:ph idx="1"/>
          </p:nvPr>
        </p:nvSpPr>
        <p:spPr/>
        <p:txBody>
          <a:bodyPr>
            <a:normAutofit/>
          </a:bodyPr>
          <a:lstStyle/>
          <a:p>
            <a:pPr>
              <a:defRPr/>
            </a:pPr>
            <a:r>
              <a:rPr lang="de-DE" sz="2400" b="1" dirty="0" smtClean="0"/>
              <a:t>Anmeldung für die Lehrveranstaltungen in </a:t>
            </a:r>
          </a:p>
          <a:p>
            <a:pPr marL="400050" lvl="1" indent="0">
              <a:buFont typeface="Wingdings" pitchFamily="2" charset="2"/>
              <a:buNone/>
              <a:defRPr/>
            </a:pPr>
            <a:r>
              <a:rPr lang="de-DE" sz="2400" b="1" dirty="0" smtClean="0">
                <a:solidFill>
                  <a:schemeClr val="tx1"/>
                </a:solidFill>
              </a:rPr>
              <a:t>JOGU-</a:t>
            </a:r>
            <a:r>
              <a:rPr lang="de-DE" sz="2400" b="1" dirty="0" err="1" smtClean="0">
                <a:solidFill>
                  <a:schemeClr val="tx1"/>
                </a:solidFill>
              </a:rPr>
              <a:t>StINe</a:t>
            </a:r>
            <a:r>
              <a:rPr lang="de-DE" sz="2400" b="1" dirty="0" smtClean="0">
                <a:solidFill>
                  <a:schemeClr val="tx1"/>
                </a:solidFill>
              </a:rPr>
              <a:t> (Studieninformationsnetz)</a:t>
            </a:r>
          </a:p>
          <a:p>
            <a:pPr marL="400050" lvl="1" indent="0">
              <a:buFont typeface="Wingdings" pitchFamily="2" charset="2"/>
              <a:buNone/>
              <a:defRPr/>
            </a:pPr>
            <a:r>
              <a:rPr lang="de-DE" sz="2400" u="sng" dirty="0" err="1" smtClean="0">
                <a:hlinkClick r:id="rId2"/>
              </a:rPr>
              <a:t>https://jogustine.uni-mainz.de/</a:t>
            </a:r>
            <a:r>
              <a:rPr lang="de-DE" sz="2400" dirty="0" smtClean="0"/>
              <a:t> </a:t>
            </a:r>
          </a:p>
          <a:p>
            <a:pPr marL="400050" lvl="1" indent="0">
              <a:buFont typeface="Wingdings" pitchFamily="2" charset="2"/>
              <a:buNone/>
              <a:defRPr/>
            </a:pPr>
            <a:endParaRPr lang="de-DE" sz="2400" u="sng" dirty="0" smtClean="0">
              <a:solidFill>
                <a:schemeClr val="hlink"/>
              </a:solidFill>
            </a:endParaRPr>
          </a:p>
          <a:p>
            <a:pPr marL="469900" indent="-469900">
              <a:lnSpc>
                <a:spcPct val="90000"/>
              </a:lnSpc>
              <a:buNone/>
            </a:pPr>
            <a:r>
              <a:rPr lang="en-US" altLang="de-DE" sz="2400" dirty="0" err="1" smtClean="0">
                <a:solidFill>
                  <a:schemeClr val="accent2"/>
                </a:solidFill>
              </a:rPr>
              <a:t>Anmeldephase</a:t>
            </a:r>
            <a:r>
              <a:rPr lang="en-US" altLang="de-DE" sz="2400" dirty="0" smtClean="0">
                <a:solidFill>
                  <a:schemeClr val="accent2"/>
                </a:solidFill>
              </a:rPr>
              <a:t> </a:t>
            </a:r>
            <a:r>
              <a:rPr lang="en-US" altLang="de-DE" sz="2400" dirty="0" err="1" smtClean="0">
                <a:solidFill>
                  <a:schemeClr val="accent2"/>
                </a:solidFill>
              </a:rPr>
              <a:t>für</a:t>
            </a:r>
            <a:r>
              <a:rPr lang="en-US" altLang="de-DE" sz="2400" dirty="0" smtClean="0">
                <a:solidFill>
                  <a:schemeClr val="accent2"/>
                </a:solidFill>
              </a:rPr>
              <a:t> </a:t>
            </a:r>
            <a:r>
              <a:rPr lang="en-US" altLang="de-DE" sz="2400" dirty="0" err="1" smtClean="0">
                <a:solidFill>
                  <a:schemeClr val="accent2"/>
                </a:solidFill>
              </a:rPr>
              <a:t>Erstsemester</a:t>
            </a:r>
            <a:r>
              <a:rPr lang="en-US" altLang="de-DE" sz="2400" dirty="0" smtClean="0">
                <a:solidFill>
                  <a:schemeClr val="accent2"/>
                </a:solidFill>
              </a:rPr>
              <a:t> und </a:t>
            </a:r>
            <a:r>
              <a:rPr lang="en-US" altLang="de-DE" sz="2400" dirty="0" err="1" smtClean="0">
                <a:solidFill>
                  <a:schemeClr val="accent2"/>
                </a:solidFill>
              </a:rPr>
              <a:t>alle</a:t>
            </a:r>
            <a:r>
              <a:rPr lang="en-US" altLang="de-DE" sz="2400" dirty="0" smtClean="0">
                <a:solidFill>
                  <a:schemeClr val="accent2"/>
                </a:solidFill>
              </a:rPr>
              <a:t> </a:t>
            </a:r>
            <a:r>
              <a:rPr lang="en-US" altLang="de-DE" sz="2400" dirty="0" err="1" smtClean="0">
                <a:solidFill>
                  <a:schemeClr val="accent2"/>
                </a:solidFill>
              </a:rPr>
              <a:t>anderen</a:t>
            </a:r>
            <a:r>
              <a:rPr lang="en-US" altLang="de-DE" sz="2400" b="1" dirty="0" smtClean="0"/>
              <a:t>:</a:t>
            </a:r>
            <a:br>
              <a:rPr lang="en-US" altLang="de-DE" sz="2400" b="1" dirty="0" smtClean="0"/>
            </a:br>
            <a:r>
              <a:rPr lang="en-US" altLang="de-DE" sz="2400" b="1" dirty="0" smtClean="0"/>
              <a:t>Mo </a:t>
            </a:r>
            <a:r>
              <a:rPr lang="en-US" altLang="de-DE" sz="2400" b="1" dirty="0" smtClean="0"/>
              <a:t>09.04, </a:t>
            </a:r>
            <a:r>
              <a:rPr lang="en-US" altLang="de-DE" sz="2400" b="1" dirty="0" smtClean="0"/>
              <a:t>13:00 </a:t>
            </a:r>
            <a:r>
              <a:rPr lang="en-US" altLang="de-DE" sz="2400" b="1" dirty="0" err="1" smtClean="0"/>
              <a:t>Uhr</a:t>
            </a:r>
            <a:r>
              <a:rPr lang="en-US" altLang="de-DE" sz="2400" b="1" dirty="0" smtClean="0"/>
              <a:t> – Do </a:t>
            </a:r>
            <a:r>
              <a:rPr lang="en-US" altLang="de-DE" sz="2400" b="1" dirty="0" smtClean="0"/>
              <a:t>12.04., </a:t>
            </a:r>
            <a:r>
              <a:rPr lang="en-US" altLang="de-DE" sz="2400" b="1" dirty="0" smtClean="0"/>
              <a:t>13:00 </a:t>
            </a:r>
            <a:r>
              <a:rPr lang="en-US" altLang="de-DE" sz="2400" b="1" dirty="0" err="1" smtClean="0"/>
              <a:t>Uhr</a:t>
            </a:r>
            <a:r>
              <a:rPr lang="en-US" altLang="de-DE" sz="2400" dirty="0" smtClean="0"/>
              <a:t/>
            </a:r>
            <a:br>
              <a:rPr lang="en-US" altLang="de-DE" sz="2400" dirty="0" smtClean="0"/>
            </a:br>
            <a:endParaRPr lang="en-US" altLang="de-DE" sz="2000" dirty="0" smtClean="0"/>
          </a:p>
          <a:p>
            <a:pPr marL="469900" indent="-469900">
              <a:lnSpc>
                <a:spcPct val="90000"/>
              </a:lnSpc>
              <a:buNone/>
            </a:pPr>
            <a:r>
              <a:rPr lang="en-US" altLang="de-DE" sz="2400" dirty="0" err="1" smtClean="0">
                <a:solidFill>
                  <a:schemeClr val="accent2"/>
                </a:solidFill>
              </a:rPr>
              <a:t>Restplatzvergabe</a:t>
            </a:r>
            <a:r>
              <a:rPr lang="en-US" altLang="de-DE" sz="2400" dirty="0" smtClean="0"/>
              <a:t>: </a:t>
            </a:r>
          </a:p>
          <a:p>
            <a:pPr marL="469900" indent="-469900">
              <a:lnSpc>
                <a:spcPct val="90000"/>
              </a:lnSpc>
              <a:buNone/>
            </a:pPr>
            <a:r>
              <a:rPr lang="en-US" altLang="de-DE" sz="2400" b="1" dirty="0" smtClean="0"/>
              <a:t>	Mo </a:t>
            </a:r>
            <a:r>
              <a:rPr lang="en-US" altLang="de-DE" sz="2400" b="1" dirty="0" smtClean="0"/>
              <a:t>16.04., </a:t>
            </a:r>
            <a:r>
              <a:rPr lang="en-US" altLang="de-DE" sz="2400" b="1" dirty="0" smtClean="0"/>
              <a:t>13:00 </a:t>
            </a:r>
            <a:r>
              <a:rPr lang="en-US" altLang="de-DE" sz="2400" b="1" dirty="0" err="1" smtClean="0"/>
              <a:t>Uhr</a:t>
            </a:r>
            <a:r>
              <a:rPr lang="en-US" altLang="de-DE" sz="2400" b="1" dirty="0" smtClean="0"/>
              <a:t> – Fr </a:t>
            </a:r>
            <a:r>
              <a:rPr lang="en-US" altLang="de-DE" sz="2400" b="1" dirty="0" smtClean="0"/>
              <a:t>20.04., </a:t>
            </a:r>
            <a:r>
              <a:rPr lang="en-US" altLang="de-DE" sz="2400" b="1" dirty="0" smtClean="0"/>
              <a:t>21:00 </a:t>
            </a:r>
            <a:r>
              <a:rPr lang="en-US" altLang="de-DE" sz="2400" b="1" dirty="0" err="1" smtClean="0"/>
              <a:t>Uhr</a:t>
            </a:r>
            <a:endParaRPr lang="en-US" altLang="de-DE" sz="2400" dirty="0" smtClean="0"/>
          </a:p>
          <a:p>
            <a:pPr marL="469900" indent="-469900">
              <a:lnSpc>
                <a:spcPct val="90000"/>
              </a:lnSpc>
              <a:buNone/>
            </a:pPr>
            <a:endParaRPr lang="en-US" altLang="de-DE" sz="2000" dirty="0" smtClean="0"/>
          </a:p>
          <a:p>
            <a:pPr marL="400050" lvl="1" indent="0">
              <a:buFont typeface="Wingdings" pitchFamily="2" charset="2"/>
              <a:buNone/>
              <a:defRPr/>
            </a:pPr>
            <a:endParaRPr lang="en-US" sz="2400" u="sng" dirty="0">
              <a:solidFill>
                <a:schemeClr val="hlink"/>
              </a:solidFill>
            </a:endParaRPr>
          </a:p>
          <a:p>
            <a:pPr marL="400050" lvl="1" indent="0">
              <a:buFont typeface="Wingdings" pitchFamily="2" charset="2"/>
              <a:buNone/>
              <a:defRPr/>
            </a:pPr>
            <a:endParaRPr lang="de-DE" sz="1000" b="1" dirty="0">
              <a:solidFill>
                <a:schemeClr val="bg2"/>
              </a:solidFill>
            </a:endParaRPr>
          </a:p>
          <a:p>
            <a:pPr marL="0" indent="0">
              <a:buFont typeface="Wingdings" pitchFamily="2" charset="2"/>
              <a:buNone/>
              <a:defRPr/>
            </a:pPr>
            <a:endParaRPr lang="de-DE" sz="2200" dirty="0" smtClean="0"/>
          </a:p>
          <a:p>
            <a:pPr marL="0" indent="0">
              <a:buFont typeface="Wingdings" pitchFamily="2" charset="2"/>
              <a:buNone/>
              <a:defRPr/>
            </a:pPr>
            <a:endParaRPr lang="de-DE" b="1" dirty="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Achtung! Unterschied:</a:t>
            </a:r>
            <a:endParaRPr lang="de-DE" dirty="0"/>
          </a:p>
        </p:txBody>
      </p:sp>
      <p:sp>
        <p:nvSpPr>
          <p:cNvPr id="3" name="Inhaltsplatzhalter 2"/>
          <p:cNvSpPr>
            <a:spLocks noGrp="1"/>
          </p:cNvSpPr>
          <p:nvPr>
            <p:ph idx="1"/>
          </p:nvPr>
        </p:nvSpPr>
        <p:spPr/>
        <p:txBody>
          <a:bodyPr>
            <a:normAutofit/>
          </a:bodyPr>
          <a:lstStyle/>
          <a:p>
            <a:pPr>
              <a:buNone/>
            </a:pPr>
            <a:r>
              <a:rPr lang="de-DE" b="1" dirty="0" smtClean="0"/>
              <a:t>Lehrveranstaltungsanmeldung</a:t>
            </a:r>
            <a:r>
              <a:rPr lang="de-DE" dirty="0" smtClean="0"/>
              <a:t/>
            </a:r>
            <a:br>
              <a:rPr lang="de-DE" dirty="0" smtClean="0"/>
            </a:br>
            <a:r>
              <a:rPr lang="de-DE" dirty="0" smtClean="0"/>
              <a:t>≠ </a:t>
            </a:r>
            <a:r>
              <a:rPr lang="de-DE" b="1" dirty="0" smtClean="0"/>
              <a:t>Prüfungsanmeldung</a:t>
            </a:r>
          </a:p>
          <a:p>
            <a:pPr>
              <a:buNone/>
            </a:pPr>
            <a:endParaRPr lang="de-DE" sz="2400" dirty="0" smtClean="0"/>
          </a:p>
          <a:p>
            <a:r>
              <a:rPr lang="de-DE" sz="2400" dirty="0" smtClean="0"/>
              <a:t>Die Anmeldung zu den </a:t>
            </a:r>
            <a:r>
              <a:rPr lang="de-DE" sz="2400" b="1" u="sng" dirty="0" smtClean="0"/>
              <a:t>Modulprüfungen</a:t>
            </a:r>
            <a:r>
              <a:rPr lang="de-DE" sz="2400" dirty="0" smtClean="0"/>
              <a:t> erfolgt erst mehrere Wochen nach Vorlesungsbeginn. </a:t>
            </a:r>
            <a:br>
              <a:rPr lang="de-DE" sz="2400" dirty="0" smtClean="0"/>
            </a:br>
            <a:r>
              <a:rPr lang="de-DE" sz="2400" b="1" dirty="0" smtClean="0">
                <a:solidFill>
                  <a:schemeClr val="accent3"/>
                </a:solidFill>
              </a:rPr>
              <a:t>Bitte Aushänge beachten!</a:t>
            </a:r>
            <a:endParaRPr lang="de-DE" sz="2400" dirty="0" smtClean="0">
              <a:solidFill>
                <a:schemeClr val="accent3"/>
              </a:solidFill>
            </a:endParaRPr>
          </a:p>
          <a:p>
            <a:r>
              <a:rPr lang="de-DE" sz="2400" dirty="0" smtClean="0"/>
              <a:t>Die </a:t>
            </a:r>
            <a:r>
              <a:rPr lang="de-DE" sz="2400" b="1" u="sng" dirty="0" smtClean="0"/>
              <a:t>Prüfungsanmeldephasen</a:t>
            </a:r>
            <a:r>
              <a:rPr lang="de-DE" sz="2400" dirty="0" smtClean="0"/>
              <a:t> sind </a:t>
            </a:r>
            <a:r>
              <a:rPr lang="de-DE" sz="2400" b="1" u="sng" dirty="0" smtClean="0"/>
              <a:t>verbindlich</a:t>
            </a:r>
            <a:r>
              <a:rPr lang="de-DE" sz="2400" dirty="0" smtClean="0"/>
              <a:t>: Wenn Sie sich innerhalb der Phase nicht anmelden, können Sie an den Prüfungen nicht teilnehmen. (Trotzdem erbrachte Prüfungsleistungen sind ungültig.)</a:t>
            </a:r>
          </a:p>
          <a:p>
            <a:pPr>
              <a:buNone/>
            </a:pP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3"/>
          <p:cNvSpPr>
            <a:spLocks noGrp="1"/>
          </p:cNvSpPr>
          <p:nvPr>
            <p:ph type="title"/>
          </p:nvPr>
        </p:nvSpPr>
        <p:spPr/>
        <p:txBody>
          <a:bodyPr/>
          <a:lstStyle/>
          <a:p>
            <a:r>
              <a:rPr lang="de-DE" altLang="de-DE" dirty="0" smtClean="0"/>
              <a:t>Helfer in der Not</a:t>
            </a:r>
          </a:p>
        </p:txBody>
      </p:sp>
      <p:sp>
        <p:nvSpPr>
          <p:cNvPr id="3" name="Textplatzhalter 2"/>
          <p:cNvSpPr>
            <a:spLocks noGrp="1"/>
          </p:cNvSpPr>
          <p:nvPr>
            <p:ph type="body" idx="1"/>
          </p:nvPr>
        </p:nvSpPr>
        <p:spPr>
          <a:xfrm>
            <a:off x="722313" y="3356992"/>
            <a:ext cx="7772400" cy="1509712"/>
          </a:xfrm>
        </p:spPr>
        <p:txBody>
          <a:bodyPr/>
          <a:lstStyle/>
          <a:p>
            <a:r>
              <a:rPr lang="de-DE" dirty="0" smtClean="0">
                <a:solidFill>
                  <a:schemeClr val="tx1"/>
                </a:solidFill>
              </a:rPr>
              <a:t>Wo gibt es weitere Informationen?</a:t>
            </a:r>
            <a:endParaRPr lang="de-DE" dirty="0">
              <a:solidFill>
                <a:schemeClr val="tx1"/>
              </a:solidFill>
            </a:endParaRPr>
          </a:p>
        </p:txBody>
      </p:sp>
      <p:pic>
        <p:nvPicPr>
          <p:cNvPr id="5122" name="Picture 2" descr="C:\Users\Sabine\AppData\Local\Microsoft\Windows\Temporary Internet Files\Content.Outlook\IT32ZK2A\006 (2).jpg"/>
          <p:cNvPicPr>
            <a:picLocks noChangeAspect="1" noChangeArrowheads="1"/>
          </p:cNvPicPr>
          <p:nvPr/>
        </p:nvPicPr>
        <p:blipFill>
          <a:blip r:embed="rId2" cstate="print">
            <a:biLevel thresh="50000"/>
          </a:blip>
          <a:srcRect/>
          <a:stretch>
            <a:fillRect/>
          </a:stretch>
        </p:blipFill>
        <p:spPr bwMode="auto">
          <a:xfrm>
            <a:off x="5364088" y="1412776"/>
            <a:ext cx="3592596" cy="4941168"/>
          </a:xfrm>
          <a:prstGeom prst="rect">
            <a:avLst/>
          </a:prstGeom>
          <a:noFill/>
        </p:spPr>
      </p:pic>
    </p:spTree>
    <p:extLst>
      <p:ext uri="{BB962C8B-B14F-4D97-AF65-F5344CB8AC3E}">
        <p14:creationId xmlns:p14="http://schemas.microsoft.com/office/powerpoint/2010/main" xmlns="" val="2280845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Schriftliche Helfer</a:t>
            </a:r>
            <a:endParaRPr lang="de-DE" dirty="0"/>
          </a:p>
        </p:txBody>
      </p:sp>
      <p:sp>
        <p:nvSpPr>
          <p:cNvPr id="3" name="Inhaltsplatzhalter 2"/>
          <p:cNvSpPr>
            <a:spLocks noGrp="1"/>
          </p:cNvSpPr>
          <p:nvPr>
            <p:ph idx="1"/>
          </p:nvPr>
        </p:nvSpPr>
        <p:spPr/>
        <p:txBody>
          <a:bodyPr>
            <a:normAutofit/>
          </a:bodyPr>
          <a:lstStyle/>
          <a:p>
            <a:pPr>
              <a:buNone/>
            </a:pPr>
            <a:r>
              <a:rPr lang="de-DE" dirty="0" smtClean="0"/>
              <a:t>unter </a:t>
            </a:r>
            <a:r>
              <a:rPr lang="de-DE" dirty="0" err="1" smtClean="0">
                <a:solidFill>
                  <a:schemeClr val="accent2"/>
                </a:solidFill>
              </a:rPr>
              <a:t>www.germanistik.uni-mainz.de</a:t>
            </a:r>
            <a:endParaRPr lang="de-DE" dirty="0" smtClean="0">
              <a:solidFill>
                <a:schemeClr val="accent2"/>
              </a:solidFill>
            </a:endParaRPr>
          </a:p>
          <a:p>
            <a:pPr>
              <a:buNone/>
            </a:pPr>
            <a:r>
              <a:rPr lang="de-DE" dirty="0" smtClean="0"/>
              <a:t>&gt; Rubrik </a:t>
            </a:r>
            <a:r>
              <a:rPr lang="de-DE" b="1" dirty="0" smtClean="0">
                <a:solidFill>
                  <a:schemeClr val="accent2"/>
                </a:solidFill>
              </a:rPr>
              <a:t>Studium &gt; Studiengänge</a:t>
            </a:r>
          </a:p>
          <a:p>
            <a:pPr>
              <a:buNone/>
            </a:pPr>
            <a:endParaRPr lang="de-DE" sz="1200" dirty="0" smtClean="0"/>
          </a:p>
          <a:p>
            <a:r>
              <a:rPr lang="de-DE" sz="2400" b="1" dirty="0"/>
              <a:t>Studienkompasse</a:t>
            </a:r>
            <a:r>
              <a:rPr lang="de-DE" sz="2400" dirty="0"/>
              <a:t>:</a:t>
            </a:r>
            <a:r>
              <a:rPr lang="de-DE" sz="2400" b="1" dirty="0"/>
              <a:t> </a:t>
            </a:r>
            <a:r>
              <a:rPr lang="de-DE" sz="2400" dirty="0"/>
              <a:t>etwas ausführlicherer Überblick über die Module, </a:t>
            </a:r>
            <a:r>
              <a:rPr lang="de-DE" sz="2400" dirty="0" smtClean="0"/>
              <a:t>semesterweise</a:t>
            </a:r>
            <a:endParaRPr lang="de-DE" sz="2400" b="1" dirty="0" smtClean="0"/>
          </a:p>
          <a:p>
            <a:r>
              <a:rPr lang="de-DE" sz="2400" b="1" dirty="0" smtClean="0"/>
              <a:t>Verlaufspläne</a:t>
            </a:r>
            <a:r>
              <a:rPr lang="de-DE" sz="2400" dirty="0" smtClean="0"/>
              <a:t>:</a:t>
            </a:r>
            <a:r>
              <a:rPr lang="de-DE" sz="2400" b="1" dirty="0" smtClean="0"/>
              <a:t> </a:t>
            </a:r>
            <a:r>
              <a:rPr lang="de-DE" sz="2400" dirty="0" smtClean="0"/>
              <a:t>kurzer tabellarischer Überblick</a:t>
            </a:r>
          </a:p>
          <a:p>
            <a:r>
              <a:rPr lang="de-DE" sz="2400" b="1" dirty="0" smtClean="0"/>
              <a:t>Modulhandbücher </a:t>
            </a:r>
            <a:r>
              <a:rPr lang="de-DE" sz="2400" dirty="0" smtClean="0"/>
              <a:t>:</a:t>
            </a:r>
            <a:r>
              <a:rPr lang="de-DE" sz="2400" b="1" dirty="0" smtClean="0"/>
              <a:t> </a:t>
            </a:r>
            <a:r>
              <a:rPr lang="de-DE" sz="2400" dirty="0" smtClean="0"/>
              <a:t>detaillierte Beschrei-bungen von Zielen, Inhalten, </a:t>
            </a:r>
            <a:r>
              <a:rPr lang="de-DE" sz="2400" dirty="0" smtClean="0"/>
              <a:t>Prüfungsformen</a:t>
            </a:r>
            <a:br>
              <a:rPr lang="de-DE" sz="2400" dirty="0" smtClean="0"/>
            </a:br>
            <a:endParaRPr lang="de-DE" sz="1600" dirty="0" smtClean="0"/>
          </a:p>
          <a:p>
            <a:r>
              <a:rPr lang="de-DE" sz="2400" b="1" dirty="0" smtClean="0"/>
              <a:t>„Gebrauchsanweisungen“</a:t>
            </a:r>
            <a:r>
              <a:rPr lang="de-DE" sz="2400" dirty="0" smtClean="0"/>
              <a:t>: Basis-Infos</a:t>
            </a:r>
            <a:br>
              <a:rPr lang="de-DE" sz="2400" dirty="0" smtClean="0"/>
            </a:br>
            <a:r>
              <a:rPr lang="de-DE" sz="2400" dirty="0"/>
              <a:t>(unter </a:t>
            </a:r>
            <a:r>
              <a:rPr lang="de-DE" sz="2400" b="1" dirty="0">
                <a:solidFill>
                  <a:schemeClr val="accent2"/>
                </a:solidFill>
              </a:rPr>
              <a:t>Studium</a:t>
            </a:r>
            <a:r>
              <a:rPr lang="de-DE" sz="2400" b="1" dirty="0"/>
              <a:t> &gt; </a:t>
            </a:r>
            <a:r>
              <a:rPr lang="de-DE" sz="2400" b="1" dirty="0">
                <a:solidFill>
                  <a:schemeClr val="accent2"/>
                </a:solidFill>
              </a:rPr>
              <a:t>Studieninformation</a:t>
            </a:r>
            <a:r>
              <a:rPr lang="de-DE" sz="2400" dirty="0"/>
              <a:t>)</a:t>
            </a:r>
            <a:endParaRPr lang="de-DE" sz="2400" dirty="0" smtClean="0">
              <a:solidFill>
                <a:srgbClr val="000000"/>
              </a:solidFill>
            </a:endParaRPr>
          </a:p>
          <a:p>
            <a:endParaRPr lang="de-DE" dirty="0" smtClean="0">
              <a:solidFill>
                <a:srgbClr val="000000"/>
              </a:solidFill>
            </a:endParaRPr>
          </a:p>
          <a:p>
            <a:endParaRPr lang="de-DE" dirty="0" smtClean="0">
              <a:solidFill>
                <a:srgbClr val="000000"/>
              </a:solidFill>
            </a:endParaRPr>
          </a:p>
          <a:p>
            <a:endParaRPr lang="de-DE" dirty="0" smtClean="0">
              <a:solidFill>
                <a:srgbClr val="000000"/>
              </a:solidFill>
            </a:endParaRP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Themen der heutigen Einführung</a:t>
            </a:r>
            <a:endParaRPr lang="de-DE" dirty="0"/>
          </a:p>
        </p:txBody>
      </p:sp>
      <p:sp>
        <p:nvSpPr>
          <p:cNvPr id="3" name="Inhaltsplatzhalter 2"/>
          <p:cNvSpPr>
            <a:spLocks noGrp="1"/>
          </p:cNvSpPr>
          <p:nvPr>
            <p:ph idx="1"/>
          </p:nvPr>
        </p:nvSpPr>
        <p:spPr/>
        <p:txBody>
          <a:bodyPr/>
          <a:lstStyle/>
          <a:p>
            <a:pPr marL="514350" indent="-514350">
              <a:buFont typeface="+mj-lt"/>
              <a:buAutoNum type="arabicPeriod"/>
            </a:pPr>
            <a:endParaRPr lang="de-DE" dirty="0" smtClean="0"/>
          </a:p>
          <a:p>
            <a:pPr marL="514350" indent="-514350">
              <a:buFont typeface="+mj-lt"/>
              <a:buAutoNum type="arabicPeriod"/>
            </a:pPr>
            <a:r>
              <a:rPr lang="de-DE" dirty="0" smtClean="0"/>
              <a:t>Infos zum Fach </a:t>
            </a:r>
            <a:r>
              <a:rPr lang="de-DE" b="1" dirty="0" smtClean="0"/>
              <a:t>Germanistik / Deutsch</a:t>
            </a:r>
          </a:p>
          <a:p>
            <a:pPr marL="514350" indent="-514350">
              <a:buFont typeface="+mj-lt"/>
              <a:buAutoNum type="arabicPeriod"/>
            </a:pPr>
            <a:endParaRPr lang="de-DE" dirty="0" smtClean="0"/>
          </a:p>
          <a:p>
            <a:pPr marL="514350" indent="-514350">
              <a:buFont typeface="+mj-lt"/>
              <a:buAutoNum type="arabicPeriod"/>
            </a:pPr>
            <a:r>
              <a:rPr lang="de-DE" dirty="0" smtClean="0"/>
              <a:t>Die </a:t>
            </a:r>
            <a:r>
              <a:rPr lang="de-DE" b="1" dirty="0" smtClean="0"/>
              <a:t>Fachschaft GeKoThe </a:t>
            </a:r>
            <a:r>
              <a:rPr lang="de-DE" dirty="0" smtClean="0"/>
              <a:t>stellt sich vor </a:t>
            </a:r>
          </a:p>
          <a:p>
            <a:pPr marL="514350" indent="-514350">
              <a:buFont typeface="+mj-lt"/>
              <a:buAutoNum type="arabicPeriod"/>
            </a:pPr>
            <a:endParaRPr lang="de-DE" dirty="0" smtClean="0"/>
          </a:p>
          <a:p>
            <a:pPr marL="514350" indent="-514350">
              <a:buFont typeface="+mj-lt"/>
              <a:buAutoNum type="arabicPeriod"/>
            </a:pPr>
            <a:r>
              <a:rPr lang="de-DE" dirty="0" smtClean="0"/>
              <a:t>Infos zum </a:t>
            </a:r>
            <a:r>
              <a:rPr lang="de-DE" b="1" dirty="0" smtClean="0"/>
              <a:t>Webportal </a:t>
            </a:r>
            <a:r>
              <a:rPr lang="de-DE" b="1" dirty="0" err="1" smtClean="0"/>
              <a:t>JOGU-StINe</a:t>
            </a:r>
            <a:endParaRPr lang="de-DE" b="1" dirty="0"/>
          </a:p>
        </p:txBody>
      </p:sp>
    </p:spTree>
    <p:extLst>
      <p:ext uri="{BB962C8B-B14F-4D97-AF65-F5344CB8AC3E}">
        <p14:creationId xmlns:p14="http://schemas.microsoft.com/office/powerpoint/2010/main" xmlns="" val="31393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Schriftliche Helfer</a:t>
            </a:r>
            <a:endParaRPr lang="de-DE" dirty="0"/>
          </a:p>
        </p:txBody>
      </p:sp>
      <p:sp>
        <p:nvSpPr>
          <p:cNvPr id="3" name="Inhaltsplatzhalter 2"/>
          <p:cNvSpPr>
            <a:spLocks noGrp="1"/>
          </p:cNvSpPr>
          <p:nvPr>
            <p:ph idx="1"/>
          </p:nvPr>
        </p:nvSpPr>
        <p:spPr/>
        <p:txBody>
          <a:bodyPr/>
          <a:lstStyle/>
          <a:p>
            <a:endParaRPr lang="de-DE"/>
          </a:p>
        </p:txBody>
      </p:sp>
      <p:sp>
        <p:nvSpPr>
          <p:cNvPr id="4" name="Textfeld 3"/>
          <p:cNvSpPr txBox="1"/>
          <p:nvPr/>
        </p:nvSpPr>
        <p:spPr>
          <a:xfrm>
            <a:off x="179512" y="2132856"/>
            <a:ext cx="8784976" cy="4001095"/>
          </a:xfrm>
          <a:prstGeom prst="rect">
            <a:avLst/>
          </a:prstGeom>
          <a:solidFill>
            <a:schemeClr val="bg1"/>
          </a:solidFill>
          <a:ln w="76200">
            <a:solidFill>
              <a:schemeClr val="accent3"/>
            </a:solidFill>
          </a:ln>
        </p:spPr>
        <p:txBody>
          <a:bodyPr wrap="square" rtlCol="0">
            <a:spAutoFit/>
          </a:bodyPr>
          <a:lstStyle/>
          <a:p>
            <a:endParaRPr lang="de-DE" u="sng" dirty="0" smtClean="0">
              <a:solidFill>
                <a:srgbClr val="C00000"/>
              </a:solidFill>
            </a:endParaRPr>
          </a:p>
          <a:p>
            <a:pPr algn="ctr"/>
            <a:endParaRPr lang="de-DE" u="sng" dirty="0" smtClean="0">
              <a:solidFill>
                <a:srgbClr val="C00000"/>
              </a:solidFill>
            </a:endParaRPr>
          </a:p>
          <a:p>
            <a:pPr algn="ctr"/>
            <a:r>
              <a:rPr lang="de-DE" sz="3600" u="sng" dirty="0" smtClean="0">
                <a:solidFill>
                  <a:schemeClr val="accent3"/>
                </a:solidFill>
              </a:rPr>
              <a:t>Hinweis</a:t>
            </a:r>
            <a:r>
              <a:rPr lang="de-DE" sz="3600" dirty="0" smtClean="0">
                <a:solidFill>
                  <a:schemeClr val="accent3"/>
                </a:solidFill>
              </a:rPr>
              <a:t>: </a:t>
            </a:r>
          </a:p>
          <a:p>
            <a:pPr algn="ctr"/>
            <a:r>
              <a:rPr lang="de-DE" sz="3600" dirty="0" smtClean="0">
                <a:solidFill>
                  <a:schemeClr val="accent3"/>
                </a:solidFill>
              </a:rPr>
              <a:t>Rechtlich verbindlich </a:t>
            </a:r>
            <a:r>
              <a:rPr lang="de-DE" sz="3600" smtClean="0">
                <a:solidFill>
                  <a:schemeClr val="accent3"/>
                </a:solidFill>
              </a:rPr>
              <a:t>sind nur </a:t>
            </a:r>
            <a:r>
              <a:rPr lang="de-DE" sz="3600" dirty="0" smtClean="0">
                <a:solidFill>
                  <a:schemeClr val="accent3"/>
                </a:solidFill>
              </a:rPr>
              <a:t>die </a:t>
            </a:r>
            <a:r>
              <a:rPr lang="de-DE" sz="3600" b="1" dirty="0" smtClean="0">
                <a:solidFill>
                  <a:schemeClr val="accent3"/>
                </a:solidFill>
              </a:rPr>
              <a:t>Prüfungsordnungen</a:t>
            </a:r>
            <a:r>
              <a:rPr lang="de-DE" sz="3600" dirty="0" smtClean="0">
                <a:solidFill>
                  <a:srgbClr val="C00000"/>
                </a:solidFill>
              </a:rPr>
              <a:t/>
            </a:r>
            <a:br>
              <a:rPr lang="de-DE" sz="3600" dirty="0" smtClean="0">
                <a:solidFill>
                  <a:srgbClr val="C00000"/>
                </a:solidFill>
              </a:rPr>
            </a:br>
            <a:r>
              <a:rPr lang="de-DE" sz="2800" dirty="0" smtClean="0">
                <a:solidFill>
                  <a:srgbClr val="000000"/>
                </a:solidFill>
              </a:rPr>
              <a:t>(siehe unter </a:t>
            </a:r>
            <a:br>
              <a:rPr lang="de-DE" sz="2800" dirty="0" smtClean="0">
                <a:solidFill>
                  <a:srgbClr val="000000"/>
                </a:solidFill>
              </a:rPr>
            </a:br>
            <a:r>
              <a:rPr lang="de-DE" sz="2800" u="sng" dirty="0" smtClean="0">
                <a:hlinkClick r:id="rId2"/>
              </a:rPr>
              <a:t>http</a:t>
            </a:r>
            <a:r>
              <a:rPr lang="de-DE" sz="2800" u="sng" dirty="0">
                <a:hlinkClick r:id="rId2"/>
              </a:rPr>
              <a:t>://</a:t>
            </a:r>
            <a:r>
              <a:rPr lang="de-DE" sz="2800" u="sng" dirty="0" err="1">
                <a:hlinkClick r:id="rId2"/>
              </a:rPr>
              <a:t>www.uni-mainz.de</a:t>
            </a:r>
            <a:r>
              <a:rPr lang="de-DE" sz="2800" u="sng" dirty="0">
                <a:hlinkClick r:id="rId2"/>
              </a:rPr>
              <a:t>/</a:t>
            </a:r>
            <a:r>
              <a:rPr lang="de-DE" sz="2800" u="sng" dirty="0" err="1">
                <a:hlinkClick r:id="rId2"/>
              </a:rPr>
              <a:t>studlehr</a:t>
            </a:r>
            <a:r>
              <a:rPr lang="de-DE" sz="2800" u="sng" dirty="0">
                <a:hlinkClick r:id="rId2"/>
              </a:rPr>
              <a:t>/</a:t>
            </a:r>
            <a:r>
              <a:rPr lang="de-DE" sz="2800" u="sng" dirty="0" err="1">
                <a:hlinkClick r:id="rId2"/>
              </a:rPr>
              <a:t>5801.php</a:t>
            </a:r>
            <a:r>
              <a:rPr lang="de-DE" sz="2800" dirty="0" smtClean="0">
                <a:solidFill>
                  <a:srgbClr val="000000"/>
                </a:solidFill>
              </a:rPr>
              <a:t>)</a:t>
            </a:r>
          </a:p>
          <a:p>
            <a:pPr algn="ctr"/>
            <a:endParaRPr lang="de-DE" sz="3600" dirty="0" smtClean="0">
              <a:solidFill>
                <a:srgbClr val="000000"/>
              </a:solidFill>
            </a:endParaRPr>
          </a:p>
          <a:p>
            <a:pPr algn="ctr"/>
            <a:endParaRPr lang="de-DE" dirty="0"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2700" dirty="0"/>
              <a:t>Hilfe bei inhaltlichen und </a:t>
            </a:r>
            <a:r>
              <a:rPr lang="de-DE" sz="2700" dirty="0" smtClean="0"/>
              <a:t>organisatorischen Fragen: </a:t>
            </a:r>
            <a:br>
              <a:rPr lang="de-DE" sz="2700" dirty="0" smtClean="0"/>
            </a:br>
            <a:r>
              <a:rPr lang="de-DE" b="1" dirty="0" smtClean="0"/>
              <a:t>Das </a:t>
            </a:r>
            <a:r>
              <a:rPr lang="de-DE" b="1" dirty="0"/>
              <a:t>Studienbüro</a:t>
            </a:r>
          </a:p>
        </p:txBody>
      </p:sp>
      <p:sp>
        <p:nvSpPr>
          <p:cNvPr id="3" name="Inhaltsplatzhalter 2"/>
          <p:cNvSpPr>
            <a:spLocks noGrp="1"/>
          </p:cNvSpPr>
          <p:nvPr>
            <p:ph idx="1"/>
          </p:nvPr>
        </p:nvSpPr>
        <p:spPr/>
        <p:txBody>
          <a:bodyPr>
            <a:normAutofit/>
          </a:bodyPr>
          <a:lstStyle/>
          <a:p>
            <a:pPr marL="109728" lvl="0" indent="0">
              <a:buNone/>
            </a:pPr>
            <a:r>
              <a:rPr lang="de-DE" sz="2400" u="sng" dirty="0" err="1" smtClean="0">
                <a:hlinkClick r:id="rId2"/>
              </a:rPr>
              <a:t>http</a:t>
            </a:r>
            <a:r>
              <a:rPr lang="de-DE" sz="2400" u="sng" dirty="0" err="1">
                <a:hlinkClick r:id="rId2"/>
              </a:rPr>
              <a:t>://www.germanistik.uni-mainz.de/studienbuero</a:t>
            </a:r>
            <a:r>
              <a:rPr lang="de-DE" sz="2400" u="sng" dirty="0" err="1" smtClean="0">
                <a:hlinkClick r:id="rId2"/>
              </a:rPr>
              <a:t>/</a:t>
            </a:r>
            <a:endParaRPr lang="de-DE" sz="2400" u="sng" dirty="0" smtClean="0"/>
          </a:p>
          <a:p>
            <a:pPr marL="109728" lvl="0" indent="0">
              <a:buNone/>
            </a:pPr>
            <a:endParaRPr lang="de-DE" sz="2400" dirty="0"/>
          </a:p>
          <a:p>
            <a:r>
              <a:rPr lang="de-DE" sz="2400" b="1" dirty="0" smtClean="0"/>
              <a:t>Studienmanagerin/Leitung</a:t>
            </a:r>
            <a:r>
              <a:rPr lang="de-DE" sz="2400" dirty="0" smtClean="0"/>
              <a:t>:</a:t>
            </a:r>
            <a:br>
              <a:rPr lang="de-DE" sz="2400" dirty="0" smtClean="0"/>
            </a:br>
            <a:r>
              <a:rPr lang="de-DE" sz="2400" dirty="0" smtClean="0"/>
              <a:t>Florentina </a:t>
            </a:r>
            <a:r>
              <a:rPr lang="de-DE" sz="2400" dirty="0"/>
              <a:t>Schell, M.A., </a:t>
            </a:r>
            <a:r>
              <a:rPr lang="de-DE" sz="2400" dirty="0" smtClean="0"/>
              <a:t>Raum </a:t>
            </a:r>
            <a:r>
              <a:rPr lang="de-DE" sz="2400" dirty="0"/>
              <a:t>01-511, </a:t>
            </a:r>
            <a:r>
              <a:rPr lang="de-DE" sz="2400" dirty="0" smtClean="0"/>
              <a:t>39-22797</a:t>
            </a:r>
          </a:p>
          <a:p>
            <a:r>
              <a:rPr lang="de-DE" sz="2400" b="1" dirty="0" smtClean="0"/>
              <a:t>Lehrveranstaltungsmanagerinnen</a:t>
            </a:r>
            <a:r>
              <a:rPr lang="de-DE" sz="2400" dirty="0" smtClean="0"/>
              <a:t>:</a:t>
            </a:r>
            <a:br>
              <a:rPr lang="de-DE" sz="2400" dirty="0" smtClean="0"/>
            </a:br>
            <a:r>
              <a:rPr lang="de-DE" sz="2400" dirty="0" smtClean="0"/>
              <a:t>Isolde </a:t>
            </a:r>
            <a:r>
              <a:rPr lang="de-DE" sz="2400" dirty="0"/>
              <a:t>Franz, </a:t>
            </a:r>
            <a:r>
              <a:rPr lang="de-DE" sz="2400" dirty="0" smtClean="0"/>
              <a:t>Raum </a:t>
            </a:r>
            <a:r>
              <a:rPr lang="de-DE" sz="2400" dirty="0"/>
              <a:t>01-516, </a:t>
            </a:r>
            <a:r>
              <a:rPr lang="de-DE" sz="2400" dirty="0" smtClean="0"/>
              <a:t>39-22260</a:t>
            </a:r>
            <a:r>
              <a:rPr lang="de-DE" sz="2400" dirty="0"/>
              <a:t>;</a:t>
            </a:r>
            <a:br>
              <a:rPr lang="de-DE" sz="2400" dirty="0"/>
            </a:br>
            <a:r>
              <a:rPr lang="de-DE" sz="2400" dirty="0" smtClean="0"/>
              <a:t>Inge </a:t>
            </a:r>
            <a:r>
              <a:rPr lang="de-DE" sz="2400" dirty="0"/>
              <a:t>Weiss, </a:t>
            </a:r>
            <a:r>
              <a:rPr lang="de-DE" sz="2400" dirty="0" smtClean="0"/>
              <a:t>Raum </a:t>
            </a:r>
            <a:r>
              <a:rPr lang="de-DE" sz="2400" dirty="0"/>
              <a:t>01-528, </a:t>
            </a:r>
            <a:r>
              <a:rPr lang="de-DE" sz="2400" dirty="0" smtClean="0"/>
              <a:t>24752</a:t>
            </a:r>
          </a:p>
          <a:p>
            <a:r>
              <a:rPr lang="de-DE" sz="2400" b="1" dirty="0" smtClean="0"/>
              <a:t>Prüfungsmanagerin</a:t>
            </a:r>
            <a:r>
              <a:rPr lang="de-DE" sz="2400" dirty="0" smtClean="0"/>
              <a:t>:</a:t>
            </a:r>
            <a:br>
              <a:rPr lang="de-DE" sz="2400" dirty="0" smtClean="0"/>
            </a:br>
            <a:r>
              <a:rPr lang="de-DE" sz="2400" dirty="0" smtClean="0"/>
              <a:t>Manuela </a:t>
            </a:r>
            <a:r>
              <a:rPr lang="de-DE" sz="2400" dirty="0"/>
              <a:t>Röhr, </a:t>
            </a:r>
            <a:r>
              <a:rPr lang="de-DE" sz="2400" dirty="0" smtClean="0"/>
              <a:t>Raum </a:t>
            </a:r>
            <a:r>
              <a:rPr lang="de-DE" sz="2400" dirty="0"/>
              <a:t>01-511, 06131 39 2</a:t>
            </a:r>
            <a:r>
              <a:rPr lang="de-DE" sz="2400" dirty="0" smtClean="0"/>
              <a:t>2760</a:t>
            </a:r>
          </a:p>
          <a:p>
            <a:pPr marL="109728" indent="0">
              <a:buNone/>
            </a:pPr>
            <a:endParaRPr lang="de-DE" sz="1700" dirty="0" smtClean="0"/>
          </a:p>
          <a:p>
            <a:pPr marL="109728" indent="0">
              <a:buNone/>
            </a:pPr>
            <a:r>
              <a:rPr lang="de-DE" sz="1700" dirty="0" smtClean="0"/>
              <a:t>Sprechzeiten </a:t>
            </a:r>
            <a:r>
              <a:rPr lang="de-DE" sz="1700" dirty="0"/>
              <a:t>siehe </a:t>
            </a:r>
            <a:r>
              <a:rPr lang="de-DE" sz="1700" u="sng" dirty="0">
                <a:hlinkClick r:id="rId3"/>
              </a:rPr>
              <a:t>http://www.germanistik.uni-mainz.de/studienbuero/kontakt/</a:t>
            </a:r>
            <a:endParaRPr lang="de-DE" sz="1700" dirty="0"/>
          </a:p>
        </p:txBody>
      </p:sp>
    </p:spTree>
    <p:extLst>
      <p:ext uri="{BB962C8B-B14F-4D97-AF65-F5344CB8AC3E}">
        <p14:creationId xmlns:p14="http://schemas.microsoft.com/office/powerpoint/2010/main" xmlns="" val="4476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507288" cy="1066800"/>
          </a:xfrm>
        </p:spPr>
        <p:txBody>
          <a:bodyPr>
            <a:normAutofit fontScale="90000"/>
          </a:bodyPr>
          <a:lstStyle/>
          <a:p>
            <a:pPr lvl="0"/>
            <a:r>
              <a:rPr lang="de-DE" sz="2700" dirty="0"/>
              <a:t>individuelle Beratung zu Studienverlauf, </a:t>
            </a:r>
            <a:r>
              <a:rPr lang="de-DE" sz="2700" dirty="0" smtClean="0"/>
              <a:t>Semesterplanung</a:t>
            </a:r>
            <a:r>
              <a:rPr lang="de-DE" sz="2700" dirty="0"/>
              <a:t>, </a:t>
            </a:r>
            <a:r>
              <a:rPr lang="de-DE" sz="2700" dirty="0" smtClean="0"/>
              <a:t>Fachinhalten sowie </a:t>
            </a:r>
            <a:r>
              <a:rPr lang="de-DE" sz="2700" dirty="0"/>
              <a:t>Anerkennungen von </a:t>
            </a:r>
            <a:r>
              <a:rPr lang="de-DE" sz="2700" dirty="0" smtClean="0"/>
              <a:t>Studienleistungen:</a:t>
            </a:r>
            <a:r>
              <a:rPr lang="de-DE" sz="2700" dirty="0"/>
              <a:t/>
            </a:r>
            <a:br>
              <a:rPr lang="de-DE" sz="2700" dirty="0"/>
            </a:br>
            <a:r>
              <a:rPr lang="de-DE" b="1" dirty="0" smtClean="0"/>
              <a:t>Die Studienfachberatung</a:t>
            </a:r>
            <a:endParaRPr lang="de-DE" b="1" dirty="0"/>
          </a:p>
        </p:txBody>
      </p:sp>
      <p:sp>
        <p:nvSpPr>
          <p:cNvPr id="3" name="Inhaltsplatzhalter 2"/>
          <p:cNvSpPr>
            <a:spLocks noGrp="1"/>
          </p:cNvSpPr>
          <p:nvPr>
            <p:ph idx="1"/>
          </p:nvPr>
        </p:nvSpPr>
        <p:spPr>
          <a:xfrm>
            <a:off x="457200" y="2348880"/>
            <a:ext cx="8507288" cy="4225656"/>
          </a:xfrm>
        </p:spPr>
        <p:txBody>
          <a:bodyPr>
            <a:normAutofit/>
          </a:bodyPr>
          <a:lstStyle/>
          <a:p>
            <a:pPr marL="109728" lvl="0" indent="0">
              <a:buNone/>
            </a:pPr>
            <a:r>
              <a:rPr lang="de-DE" sz="2400" u="sng" dirty="0" err="1" smtClean="0">
                <a:hlinkClick r:id="rId2"/>
              </a:rPr>
              <a:t>www.germanistik.uni-mainz.de/studienfachberatung</a:t>
            </a:r>
            <a:r>
              <a:rPr lang="de-DE" sz="2400" u="sng" dirty="0" err="1">
                <a:hlinkClick r:id="rId2"/>
              </a:rPr>
              <a:t>/</a:t>
            </a:r>
            <a:r>
              <a:rPr lang="de-DE" dirty="0"/>
              <a:t> </a:t>
            </a:r>
            <a:endParaRPr lang="de-DE" dirty="0" smtClean="0"/>
          </a:p>
          <a:p>
            <a:pPr marL="109728" lvl="0" indent="0">
              <a:buNone/>
            </a:pPr>
            <a:endParaRPr lang="de-DE" dirty="0" smtClean="0"/>
          </a:p>
          <a:p>
            <a:r>
              <a:rPr lang="de-DE" sz="2400" dirty="0" smtClean="0"/>
              <a:t>Prof</a:t>
            </a:r>
            <a:r>
              <a:rPr lang="de-DE" sz="2400" dirty="0"/>
              <a:t>. Dr. Sabine Obermaier, </a:t>
            </a:r>
            <a:r>
              <a:rPr lang="de-DE" sz="2400" dirty="0" smtClean="0"/>
              <a:t>Raum </a:t>
            </a:r>
            <a:r>
              <a:rPr lang="de-DE" sz="2400" dirty="0"/>
              <a:t>02-514, </a:t>
            </a:r>
            <a:r>
              <a:rPr lang="de-DE" sz="2400" dirty="0" smtClean="0"/>
              <a:t>39-24126</a:t>
            </a:r>
          </a:p>
          <a:p>
            <a:r>
              <a:rPr lang="de-DE" sz="2400" dirty="0" smtClean="0"/>
              <a:t>Dr</a:t>
            </a:r>
            <a:r>
              <a:rPr lang="de-DE" sz="2400" dirty="0"/>
              <a:t>. Kerstin Riedel, </a:t>
            </a:r>
            <a:r>
              <a:rPr lang="de-DE" sz="2400" dirty="0" smtClean="0"/>
              <a:t>Raum </a:t>
            </a:r>
            <a:r>
              <a:rPr lang="de-DE" sz="2400" dirty="0"/>
              <a:t>02-516, </a:t>
            </a:r>
            <a:r>
              <a:rPr lang="de-DE" sz="2400" dirty="0" smtClean="0"/>
              <a:t>39-25517</a:t>
            </a:r>
          </a:p>
          <a:p>
            <a:r>
              <a:rPr lang="de-DE" sz="2400" dirty="0" smtClean="0"/>
              <a:t>Dr</a:t>
            </a:r>
            <a:r>
              <a:rPr lang="de-DE" sz="2400" dirty="0"/>
              <a:t>. Carmen Scherer, </a:t>
            </a:r>
            <a:r>
              <a:rPr lang="de-DE" sz="2400" dirty="0" smtClean="0"/>
              <a:t>Raum </a:t>
            </a:r>
            <a:r>
              <a:rPr lang="de-DE" sz="2400" dirty="0"/>
              <a:t>01-517, </a:t>
            </a:r>
            <a:r>
              <a:rPr lang="de-DE" sz="2400" dirty="0" smtClean="0"/>
              <a:t>39-23365</a:t>
            </a:r>
          </a:p>
          <a:p>
            <a:r>
              <a:rPr lang="de-DE" sz="2400" dirty="0" smtClean="0"/>
              <a:t>Dr</a:t>
            </a:r>
            <a:r>
              <a:rPr lang="de-DE" sz="2400" dirty="0"/>
              <a:t>. Yvonne Wolf, </a:t>
            </a:r>
            <a:r>
              <a:rPr lang="de-DE" sz="2400" dirty="0" smtClean="0"/>
              <a:t>Raum </a:t>
            </a:r>
            <a:r>
              <a:rPr lang="de-DE" sz="2400" dirty="0"/>
              <a:t>02-507, </a:t>
            </a:r>
            <a:r>
              <a:rPr lang="de-DE" sz="2400" dirty="0" smtClean="0"/>
              <a:t>39-26373</a:t>
            </a:r>
            <a:endParaRPr lang="de-DE" sz="2400" dirty="0"/>
          </a:p>
          <a:p>
            <a:pPr marL="109728" indent="0">
              <a:buNone/>
            </a:pPr>
            <a:endParaRPr lang="de-DE" sz="1700" dirty="0" smtClean="0"/>
          </a:p>
          <a:p>
            <a:pPr marL="109728" indent="0">
              <a:buNone/>
            </a:pPr>
            <a:r>
              <a:rPr lang="de-DE" sz="1900" dirty="0" smtClean="0"/>
              <a:t>Sprechzeiten </a:t>
            </a:r>
            <a:r>
              <a:rPr lang="de-DE" sz="1900" dirty="0"/>
              <a:t>siehe </a:t>
            </a:r>
            <a:r>
              <a:rPr lang="de-DE" sz="1900" u="sng" dirty="0" err="1">
                <a:hlinkClick r:id="rId3"/>
              </a:rPr>
              <a:t>http://www.germanistik.uni-mainz.de</a:t>
            </a:r>
            <a:r>
              <a:rPr lang="de-DE" sz="1900" u="sng" dirty="0" err="1" smtClean="0">
                <a:hlinkClick r:id="rId3"/>
              </a:rPr>
              <a:t>/</a:t>
            </a:r>
            <a:endParaRPr lang="de-DE" sz="1900" u="sng" dirty="0" smtClean="0">
              <a:hlinkClick r:id="rId3"/>
            </a:endParaRPr>
          </a:p>
          <a:p>
            <a:pPr marL="109728" indent="0">
              <a:buNone/>
            </a:pPr>
            <a:r>
              <a:rPr lang="de-DE" sz="1900" u="sng" dirty="0" err="1" smtClean="0">
                <a:hlinkClick r:id="rId3"/>
              </a:rPr>
              <a:t>studienfachberatung</a:t>
            </a:r>
            <a:r>
              <a:rPr lang="de-DE" sz="1900" u="sng" dirty="0" smtClean="0">
                <a:hlinkClick r:id="rId3"/>
              </a:rPr>
              <a:t>/</a:t>
            </a:r>
            <a:r>
              <a:rPr lang="de-DE" sz="1900" u="sng" dirty="0" err="1" smtClean="0">
                <a:hlinkClick r:id="rId3"/>
              </a:rPr>
              <a:t>studienfachberatung</a:t>
            </a:r>
            <a:r>
              <a:rPr lang="de-DE" sz="1900" u="sng" dirty="0" smtClean="0">
                <a:hlinkClick r:id="rId3"/>
              </a:rPr>
              <a:t>-deutsch-</a:t>
            </a:r>
            <a:r>
              <a:rPr lang="de-DE" sz="1900" u="sng" dirty="0" err="1" smtClean="0">
                <a:hlinkClick r:id="rId3"/>
              </a:rPr>
              <a:t>germanistik</a:t>
            </a:r>
            <a:r>
              <a:rPr lang="de-DE" sz="1900" u="sng" dirty="0" smtClean="0">
                <a:hlinkClick r:id="rId3"/>
              </a:rPr>
              <a:t>/</a:t>
            </a:r>
            <a:endParaRPr lang="de-DE" sz="1900" dirty="0"/>
          </a:p>
        </p:txBody>
      </p:sp>
    </p:spTree>
    <p:extLst>
      <p:ext uri="{BB962C8B-B14F-4D97-AF65-F5344CB8AC3E}">
        <p14:creationId xmlns:p14="http://schemas.microsoft.com/office/powerpoint/2010/main" xmlns="" val="426710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507288" cy="1066800"/>
          </a:xfrm>
        </p:spPr>
        <p:txBody>
          <a:bodyPr>
            <a:normAutofit fontScale="90000"/>
          </a:bodyPr>
          <a:lstStyle/>
          <a:p>
            <a:pPr lvl="0"/>
            <a:r>
              <a:rPr lang="de-DE" sz="2700" dirty="0" smtClean="0"/>
              <a:t>Studieren – international:</a:t>
            </a:r>
            <a:r>
              <a:rPr lang="de-DE" sz="2700" dirty="0"/>
              <a:t/>
            </a:r>
            <a:br>
              <a:rPr lang="de-DE" sz="2700" dirty="0"/>
            </a:br>
            <a:r>
              <a:rPr lang="de-DE" b="1" dirty="0" smtClean="0"/>
              <a:t> Erasmus</a:t>
            </a:r>
            <a:r>
              <a:rPr lang="de-DE" dirty="0" smtClean="0"/>
              <a:t>-Beauftragte</a:t>
            </a:r>
            <a:endParaRPr lang="de-DE" b="1" dirty="0"/>
          </a:p>
        </p:txBody>
      </p:sp>
      <p:sp>
        <p:nvSpPr>
          <p:cNvPr id="3" name="Inhaltsplatzhalter 2"/>
          <p:cNvSpPr>
            <a:spLocks noGrp="1"/>
          </p:cNvSpPr>
          <p:nvPr>
            <p:ph idx="1"/>
          </p:nvPr>
        </p:nvSpPr>
        <p:spPr>
          <a:xfrm>
            <a:off x="457200" y="2348880"/>
            <a:ext cx="8229600" cy="4225656"/>
          </a:xfrm>
        </p:spPr>
        <p:txBody>
          <a:bodyPr>
            <a:normAutofit/>
          </a:bodyPr>
          <a:lstStyle/>
          <a:p>
            <a:r>
              <a:rPr lang="de-DE" sz="2400" b="1" dirty="0" err="1" smtClean="0">
                <a:solidFill>
                  <a:schemeClr val="accent2"/>
                </a:solidFill>
              </a:rPr>
              <a:t>Incoming</a:t>
            </a:r>
            <a:r>
              <a:rPr lang="de-DE" sz="2400" b="1" dirty="0" smtClean="0">
                <a:solidFill>
                  <a:schemeClr val="accent2"/>
                </a:solidFill>
              </a:rPr>
              <a:t>-Studierende</a:t>
            </a:r>
            <a:r>
              <a:rPr lang="de-DE" sz="2400" dirty="0" smtClean="0"/>
              <a:t>:</a:t>
            </a:r>
            <a:br>
              <a:rPr lang="de-DE" sz="2400" dirty="0" smtClean="0"/>
            </a:br>
            <a:r>
              <a:rPr lang="de-DE" sz="2400" dirty="0" smtClean="0"/>
              <a:t>Dr</a:t>
            </a:r>
            <a:r>
              <a:rPr lang="de-DE" sz="2400" dirty="0"/>
              <a:t>. Carsten Jakobi, Phil.-Fak., Raum 02-521, </a:t>
            </a:r>
            <a:r>
              <a:rPr lang="de-DE" sz="2400" dirty="0" smtClean="0"/>
              <a:t>39-24753</a:t>
            </a:r>
            <a:endParaRPr lang="de-DE" sz="2400" dirty="0"/>
          </a:p>
          <a:p>
            <a:r>
              <a:rPr lang="de-DE" sz="2400" b="1" dirty="0" err="1" smtClean="0">
                <a:solidFill>
                  <a:schemeClr val="accent2"/>
                </a:solidFill>
              </a:rPr>
              <a:t>Outgoing</a:t>
            </a:r>
            <a:r>
              <a:rPr lang="de-DE" sz="2400" b="1" dirty="0" smtClean="0">
                <a:solidFill>
                  <a:schemeClr val="accent2"/>
                </a:solidFill>
              </a:rPr>
              <a:t>-Studierende</a:t>
            </a:r>
            <a:r>
              <a:rPr lang="de-DE" sz="2400" dirty="0" smtClean="0"/>
              <a:t>:</a:t>
            </a:r>
            <a:br>
              <a:rPr lang="de-DE" sz="2400" dirty="0" smtClean="0"/>
            </a:br>
            <a:r>
              <a:rPr lang="de-DE" sz="2400" dirty="0" smtClean="0"/>
              <a:t>Dr</a:t>
            </a:r>
            <a:r>
              <a:rPr lang="de-DE" sz="2400" dirty="0"/>
              <a:t>. Franz </a:t>
            </a:r>
            <a:r>
              <a:rPr lang="de-DE" sz="2400" dirty="0" err="1"/>
              <a:t>d’Avis</a:t>
            </a:r>
            <a:r>
              <a:rPr lang="de-DE" sz="2400" dirty="0"/>
              <a:t>, Phil.-Fak., Raum 01-515, </a:t>
            </a:r>
            <a:r>
              <a:rPr lang="de-DE" sz="2400" dirty="0" smtClean="0"/>
              <a:t>39-24750</a:t>
            </a:r>
            <a:endParaRPr lang="de-DE" sz="2400" dirty="0"/>
          </a:p>
          <a:p>
            <a:endParaRPr lang="de-DE" dirty="0"/>
          </a:p>
        </p:txBody>
      </p:sp>
    </p:spTree>
    <p:extLst>
      <p:ext uri="{BB962C8B-B14F-4D97-AF65-F5344CB8AC3E}">
        <p14:creationId xmlns:p14="http://schemas.microsoft.com/office/powerpoint/2010/main" xmlns="" val="426710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2700" dirty="0"/>
              <a:t>Organisiert studieren, Schreibberatung, Berufsfeld-orientierung, International studieren:</a:t>
            </a:r>
            <a:br>
              <a:rPr lang="de-DE" sz="2700" dirty="0"/>
            </a:br>
            <a:r>
              <a:rPr lang="de-DE" dirty="0"/>
              <a:t>Beratungsbüro </a:t>
            </a:r>
            <a:r>
              <a:rPr lang="de-DE" b="1" dirty="0" err="1"/>
              <a:t>PHILIS</a:t>
            </a:r>
            <a:endParaRPr lang="de-DE" dirty="0"/>
          </a:p>
        </p:txBody>
      </p:sp>
      <p:pic>
        <p:nvPicPr>
          <p:cNvPr id="4" name="Inhaltsplatzhalter 3"/>
          <p:cNvPicPr>
            <a:picLocks noChangeAspect="1"/>
          </p:cNvPicPr>
          <p:nvPr/>
        </p:nvPicPr>
        <p:blipFill>
          <a:blip r:embed="rId2" cstate="print"/>
          <a:stretch>
            <a:fillRect/>
          </a:stretch>
        </p:blipFill>
        <p:spPr>
          <a:xfrm>
            <a:off x="1259632" y="2312690"/>
            <a:ext cx="7356152" cy="4545310"/>
          </a:xfrm>
          <a:prstGeom prst="rect">
            <a:avLst/>
          </a:prstGeom>
        </p:spPr>
      </p:pic>
      <p:sp>
        <p:nvSpPr>
          <p:cNvPr id="5" name="Rechteck 4"/>
          <p:cNvSpPr/>
          <p:nvPr/>
        </p:nvSpPr>
        <p:spPr>
          <a:xfrm>
            <a:off x="539552" y="5658632"/>
            <a:ext cx="4968552" cy="923330"/>
          </a:xfrm>
          <a:prstGeom prst="rect">
            <a:avLst/>
          </a:prstGeom>
        </p:spPr>
        <p:txBody>
          <a:bodyPr wrap="square">
            <a:spAutoFit/>
          </a:bodyPr>
          <a:lstStyle/>
          <a:p>
            <a:r>
              <a:rPr lang="de-DE" dirty="0" err="1">
                <a:solidFill>
                  <a:schemeClr val="accent2"/>
                </a:solidFill>
              </a:rPr>
              <a:t>www.philis.uni-mainz.de</a:t>
            </a:r>
            <a:r>
              <a:rPr lang="de-DE" dirty="0">
                <a:solidFill>
                  <a:schemeClr val="accent2"/>
                </a:solidFill>
              </a:rPr>
              <a:t> </a:t>
            </a:r>
            <a:r>
              <a:rPr lang="de-DE" dirty="0"/>
              <a:t/>
            </a:r>
            <a:br>
              <a:rPr lang="de-DE" dirty="0"/>
            </a:br>
            <a:r>
              <a:rPr lang="de-DE" dirty="0"/>
              <a:t>Beratungsbüro, Raum 00-224, bei Cafeteria</a:t>
            </a:r>
          </a:p>
          <a:p>
            <a:r>
              <a:rPr lang="de-DE" b="1" dirty="0"/>
              <a:t>Offene Sprechstunde: Di / Do 10-13</a:t>
            </a:r>
          </a:p>
        </p:txBody>
      </p:sp>
    </p:spTree>
    <p:extLst>
      <p:ext uri="{BB962C8B-B14F-4D97-AF65-F5344CB8AC3E}">
        <p14:creationId xmlns:p14="http://schemas.microsoft.com/office/powerpoint/2010/main" xmlns="" val="4864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Ihre studentische Interessen-Vertretung, </a:t>
            </a:r>
            <a:r>
              <a:rPr lang="de-DE" sz="2400" dirty="0" err="1" smtClean="0"/>
              <a:t>Ersti</a:t>
            </a:r>
            <a:r>
              <a:rPr lang="de-DE" sz="2400" dirty="0" smtClean="0"/>
              <a:t>-Hilfe:</a:t>
            </a:r>
            <a:r>
              <a:rPr lang="de-DE" dirty="0" smtClean="0"/>
              <a:t/>
            </a:r>
            <a:br>
              <a:rPr lang="de-DE" dirty="0" smtClean="0"/>
            </a:br>
            <a:r>
              <a:rPr lang="de-DE" b="1" dirty="0" smtClean="0"/>
              <a:t>Fachschaft </a:t>
            </a:r>
            <a:r>
              <a:rPr lang="de-DE" b="1" dirty="0" err="1" smtClean="0"/>
              <a:t>GeKoThe</a:t>
            </a:r>
            <a:endParaRPr lang="de-DE" b="1" dirty="0"/>
          </a:p>
        </p:txBody>
      </p:sp>
      <p:pic>
        <p:nvPicPr>
          <p:cNvPr id="4" name="Grafik 3"/>
          <p:cNvPicPr>
            <a:picLocks noChangeAspect="1"/>
          </p:cNvPicPr>
          <p:nvPr/>
        </p:nvPicPr>
        <p:blipFill>
          <a:blip r:embed="rId2" cstate="print"/>
          <a:stretch>
            <a:fillRect/>
          </a:stretch>
        </p:blipFill>
        <p:spPr>
          <a:xfrm>
            <a:off x="3419872" y="2395745"/>
            <a:ext cx="5362575" cy="3524250"/>
          </a:xfrm>
          <a:prstGeom prst="rect">
            <a:avLst/>
          </a:prstGeom>
        </p:spPr>
      </p:pic>
      <p:sp>
        <p:nvSpPr>
          <p:cNvPr id="5" name="Textfeld 4"/>
          <p:cNvSpPr txBox="1"/>
          <p:nvPr/>
        </p:nvSpPr>
        <p:spPr>
          <a:xfrm>
            <a:off x="1403648" y="3791393"/>
            <a:ext cx="3456384" cy="369332"/>
          </a:xfrm>
          <a:prstGeom prst="rect">
            <a:avLst/>
          </a:prstGeom>
          <a:solidFill>
            <a:schemeClr val="accent2">
              <a:lumMod val="40000"/>
              <a:lumOff val="60000"/>
            </a:schemeClr>
          </a:solidFill>
        </p:spPr>
        <p:txBody>
          <a:bodyPr wrap="square" rtlCol="0">
            <a:spAutoFit/>
          </a:bodyPr>
          <a:lstStyle/>
          <a:p>
            <a:pPr algn="ctr"/>
            <a:r>
              <a:rPr lang="de-DE" dirty="0"/>
              <a:t>s</a:t>
            </a:r>
            <a:r>
              <a:rPr lang="de-DE" dirty="0" smtClean="0"/>
              <a:t>tellt sich gleich selbst vor!</a:t>
            </a:r>
            <a:endParaRPr lang="de-DE" dirty="0"/>
          </a:p>
        </p:txBody>
      </p:sp>
    </p:spTree>
    <p:extLst>
      <p:ext uri="{BB962C8B-B14F-4D97-AF65-F5344CB8AC3E}">
        <p14:creationId xmlns:p14="http://schemas.microsoft.com/office/powerpoint/2010/main" xmlns="" val="135021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dirty="0" smtClean="0"/>
              <a:t>Alles klar</a:t>
            </a:r>
            <a:r>
              <a:rPr lang="de-DE" dirty="0" smtClean="0"/>
              <a:t>?</a:t>
            </a:r>
            <a:endParaRPr lang="de-DE" dirty="0" smtClean="0"/>
          </a:p>
        </p:txBody>
      </p:sp>
      <p:pic>
        <p:nvPicPr>
          <p:cNvPr id="7170" name="Picture 2" descr="C:\Users\Sabine\AppData\Local\Microsoft\Windows\Temporary Internet Files\Content.Outlook\IT32ZK2A\end (2).jpg"/>
          <p:cNvPicPr>
            <a:picLocks noChangeAspect="1" noChangeArrowheads="1"/>
          </p:cNvPicPr>
          <p:nvPr/>
        </p:nvPicPr>
        <p:blipFill>
          <a:blip r:embed="rId2" cstate="print">
            <a:biLevel thresh="50000"/>
          </a:blip>
          <a:srcRect/>
          <a:stretch>
            <a:fillRect/>
          </a:stretch>
        </p:blipFill>
        <p:spPr bwMode="auto">
          <a:xfrm>
            <a:off x="6372200" y="2132856"/>
            <a:ext cx="2494093" cy="3429000"/>
          </a:xfrm>
          <a:prstGeom prst="rect">
            <a:avLst/>
          </a:prstGeom>
          <a:noFill/>
        </p:spPr>
      </p:pic>
      <p:pic>
        <p:nvPicPr>
          <p:cNvPr id="5" name="Picture 2" descr="C:\Users\Sabine\AppData\Local\Microsoft\Windows\Temporary Internet Files\Content.Outlook\IT32ZK2A\007 (2).jpg"/>
          <p:cNvPicPr>
            <a:picLocks noChangeAspect="1" noChangeArrowheads="1"/>
          </p:cNvPicPr>
          <p:nvPr/>
        </p:nvPicPr>
        <p:blipFill>
          <a:blip r:embed="rId3" cstate="print">
            <a:clrChange>
              <a:clrFrom>
                <a:srgbClr val="F1F6EF"/>
              </a:clrFrom>
              <a:clrTo>
                <a:srgbClr val="F1F6EF">
                  <a:alpha val="0"/>
                </a:srgbClr>
              </a:clrTo>
            </a:clrChange>
            <a:biLevel thresh="50000"/>
          </a:blip>
          <a:srcRect t="1503"/>
          <a:stretch>
            <a:fillRect/>
          </a:stretch>
        </p:blipFill>
        <p:spPr bwMode="auto">
          <a:xfrm>
            <a:off x="3563888" y="2060848"/>
            <a:ext cx="5580112" cy="3996652"/>
          </a:xfrm>
          <a:prstGeom prst="rect">
            <a:avLst/>
          </a:prstGeom>
          <a:noFill/>
        </p:spPr>
      </p:pic>
      <p:sp>
        <p:nvSpPr>
          <p:cNvPr id="7" name="Textfeld 6"/>
          <p:cNvSpPr txBox="1"/>
          <p:nvPr/>
        </p:nvSpPr>
        <p:spPr>
          <a:xfrm>
            <a:off x="5508104" y="6021288"/>
            <a:ext cx="3168352" cy="276999"/>
          </a:xfrm>
          <a:prstGeom prst="rect">
            <a:avLst/>
          </a:prstGeom>
          <a:noFill/>
        </p:spPr>
        <p:txBody>
          <a:bodyPr wrap="square" rtlCol="0">
            <a:spAutoFit/>
          </a:bodyPr>
          <a:lstStyle/>
          <a:p>
            <a:pPr algn="r"/>
            <a:r>
              <a:rPr lang="de-DE" sz="1200" dirty="0" smtClean="0"/>
              <a:t>© Zeichnungen: Björn Schwartz</a:t>
            </a:r>
            <a:endParaRPr lang="de-DE" sz="1200" dirty="0"/>
          </a:p>
        </p:txBody>
      </p:sp>
      <p:sp>
        <p:nvSpPr>
          <p:cNvPr id="6" name="Rectangle 2"/>
          <p:cNvSpPr txBox="1">
            <a:spLocks noChangeArrowheads="1"/>
          </p:cNvSpPr>
          <p:nvPr/>
        </p:nvSpPr>
        <p:spPr>
          <a:xfrm>
            <a:off x="539552" y="1124744"/>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4000" dirty="0" smtClean="0">
                <a:solidFill>
                  <a:schemeClr val="tx2"/>
                </a:solidFill>
                <a:latin typeface="+mj-lt"/>
                <a:ea typeface="+mj-ea"/>
                <a:cs typeface="+mj-cs"/>
              </a:rPr>
              <a:t>	</a:t>
            </a:r>
            <a:r>
              <a:rPr lang="de-DE" sz="4000" dirty="0" smtClean="0">
                <a:solidFill>
                  <a:schemeClr val="tx2"/>
                </a:solidFill>
                <a:latin typeface="+mj-lt"/>
                <a:ea typeface="+mj-ea"/>
                <a:cs typeface="+mj-cs"/>
              </a:rPr>
              <a:t>		... na, denn mal los!</a:t>
            </a:r>
            <a:endParaRPr kumimoji="0" lang="de-DE" sz="4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0.02153 0.00277 L -0.73819 0.003 " pathEditMode="relative" rAng="0" ptsTypes="AA">
                                      <p:cBhvr>
                                        <p:cTn id="8" dur="1000" fill="hold"/>
                                        <p:tgtEl>
                                          <p:spTgt spid="5"/>
                                        </p:tgtEl>
                                        <p:attrNameLst>
                                          <p:attrName>ppt_x</p:attrName>
                                          <p:attrName>ppt_y</p:attrName>
                                        </p:attrNameLst>
                                      </p:cBhvr>
                                      <p:rCtr x="-358" y="0"/>
                                    </p:animMotion>
                                  </p:childTnLst>
                                </p:cTn>
                              </p:par>
                              <p:par>
                                <p:cTn id="9" presetID="1" presetClass="exit" presetSubtype="0" fill="hold" nodeType="with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b">
            <a:normAutofit/>
          </a:bodyPr>
          <a:lstStyle/>
          <a:p>
            <a:pPr eaLnBrk="1" hangingPunct="1"/>
            <a:r>
              <a:rPr lang="de-DE" altLang="de-DE" sz="3400" dirty="0" smtClean="0"/>
              <a:t>Germanistik / Deutsch: Fachgliederung</a:t>
            </a:r>
          </a:p>
        </p:txBody>
      </p:sp>
      <p:graphicFrame>
        <p:nvGraphicFramePr>
          <p:cNvPr id="120927" name="Group 95"/>
          <p:cNvGraphicFramePr>
            <a:graphicFrameLocks noGrp="1"/>
          </p:cNvGraphicFramePr>
          <p:nvPr>
            <p:extLst>
              <p:ext uri="{D42A27DB-BD31-4B8C-83A1-F6EECF244321}">
                <p14:modId xmlns:p14="http://schemas.microsoft.com/office/powerpoint/2010/main" xmlns="" val="2834698973"/>
              </p:ext>
            </p:extLst>
          </p:nvPr>
        </p:nvGraphicFramePr>
        <p:xfrm>
          <a:off x="395536" y="2348880"/>
          <a:ext cx="8232776" cy="4192588"/>
        </p:xfrm>
        <a:graphic>
          <a:graphicData uri="http://schemas.openxmlformats.org/drawingml/2006/table">
            <a:tbl>
              <a:tblPr/>
              <a:tblGrid>
                <a:gridCol w="208272"/>
                <a:gridCol w="3633648"/>
                <a:gridCol w="503218"/>
                <a:gridCol w="3671746"/>
                <a:gridCol w="215892"/>
              </a:tblGrid>
              <a:tr h="5181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smtClean="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tr>
              <a:tr h="132541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smtClean="0">
                        <a:ln>
                          <a:noFill/>
                        </a:ln>
                        <a:solidFill>
                          <a:schemeClr val="tx1"/>
                        </a:solidFill>
                        <a:effectLst/>
                        <a:latin typeface="Arial" charset="0"/>
                      </a:endParaRPr>
                    </a:p>
                  </a:txBody>
                  <a:tcPr marL="91436" marR="91436" marT="45716" marB="4571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1" i="0" u="none" strike="noStrike" cap="none" normalizeH="0" baseline="0" dirty="0" smtClean="0">
                          <a:ln>
                            <a:noFill/>
                          </a:ln>
                          <a:solidFill>
                            <a:schemeClr val="tx1"/>
                          </a:solidFill>
                          <a:effectLst/>
                          <a:latin typeface="Arial" charset="0"/>
                        </a:rPr>
                        <a:t>Sprachwissenschaft</a:t>
                      </a:r>
                    </a:p>
                  </a:txBody>
                  <a:tcPr marL="91436" marR="9143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hMerge="1">
                  <a:txBody>
                    <a:bodyPr/>
                    <a:lstStyle/>
                    <a:p>
                      <a:endParaRPr lang="de-DE"/>
                    </a:p>
                  </a:txBody>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smtClean="0">
                        <a:ln>
                          <a:noFill/>
                        </a:ln>
                        <a:solidFill>
                          <a:schemeClr val="tx1"/>
                        </a:solidFill>
                        <a:effectLst/>
                        <a:latin typeface="Arial" charset="0"/>
                      </a:endParaRPr>
                    </a:p>
                  </a:txBody>
                  <a:tcPr marL="91436" marR="91436" marT="45716" marB="4571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24466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smtClean="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200" b="1"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200" b="1"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1"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smtClean="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tr>
              <a:tr h="131271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smtClean="0">
                        <a:ln>
                          <a:noFill/>
                        </a:ln>
                        <a:solidFill>
                          <a:schemeClr val="tx1"/>
                        </a:solidFill>
                        <a:effectLst/>
                        <a:latin typeface="Arial" charset="0"/>
                      </a:endParaRPr>
                    </a:p>
                  </a:txBody>
                  <a:tcPr marL="91436" marR="91436" marT="45716" marB="4571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2800" b="1" i="0" u="none" strike="noStrike" cap="none" normalizeH="0" baseline="0" dirty="0" smtClean="0">
                          <a:ln>
                            <a:noFill/>
                          </a:ln>
                          <a:solidFill>
                            <a:schemeClr val="tx1"/>
                          </a:solidFill>
                          <a:effectLst/>
                          <a:latin typeface="Arial" charset="0"/>
                        </a:rPr>
                        <a:t>Literaturwissenschaft</a:t>
                      </a:r>
                    </a:p>
                  </a:txBody>
                  <a:tcPr marL="91436" marR="9143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de-DE"/>
                    </a:p>
                  </a:txBody>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smtClean="0">
                        <a:ln>
                          <a:noFill/>
                        </a:ln>
                        <a:solidFill>
                          <a:schemeClr val="tx1"/>
                        </a:solidFill>
                        <a:effectLst/>
                        <a:latin typeface="Arial" charset="0"/>
                      </a:endParaRPr>
                    </a:p>
                  </a:txBody>
                  <a:tcPr marL="91436" marR="91436" marT="45716" marB="4571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5181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smtClean="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smtClean="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2800" b="0" i="0" u="none" strike="noStrike" cap="none" normalizeH="0" baseline="0" dirty="0" smtClean="0">
                        <a:ln>
                          <a:noFill/>
                        </a:ln>
                        <a:solidFill>
                          <a:schemeClr val="tx1"/>
                        </a:solidFill>
                        <a:effectLst/>
                        <a:latin typeface="Arial" charset="0"/>
                      </a:endParaRPr>
                    </a:p>
                  </a:txBody>
                  <a:tcPr marL="91436" marR="91436" marT="45716" marB="45716" horzOverflow="overflow">
                    <a:lnL>
                      <a:noFill/>
                    </a:lnL>
                    <a:lnR>
                      <a:noFill/>
                    </a:lnR>
                    <a:lnT>
                      <a:noFill/>
                    </a:lnT>
                    <a:lnB>
                      <a:noFill/>
                    </a:lnB>
                    <a:lnTlToBr>
                      <a:noFill/>
                    </a:lnTlToBr>
                    <a:lnBlToTr>
                      <a:noFill/>
                    </a:lnBlToTr>
                    <a:noFill/>
                  </a:tcPr>
                </a:tc>
              </a:tr>
            </a:tbl>
          </a:graphicData>
        </a:graphic>
      </p:graphicFrame>
      <p:sp>
        <p:nvSpPr>
          <p:cNvPr id="14" name="Textfeld 13"/>
          <p:cNvSpPr txBox="1"/>
          <p:nvPr/>
        </p:nvSpPr>
        <p:spPr>
          <a:xfrm>
            <a:off x="755576" y="2996952"/>
            <a:ext cx="1080120" cy="1107996"/>
          </a:xfrm>
          <a:prstGeom prst="rect">
            <a:avLst/>
          </a:prstGeom>
          <a:noFill/>
        </p:spPr>
        <p:txBody>
          <a:bodyPr wrap="square" rtlCol="0">
            <a:spAutoFit/>
          </a:bodyPr>
          <a:lstStyle/>
          <a:p>
            <a:r>
              <a:rPr lang="de-DE" sz="6600" dirty="0" smtClean="0">
                <a:sym typeface="Webdings"/>
              </a:rPr>
              <a:t></a:t>
            </a:r>
            <a:endParaRPr lang="de-DE" sz="6600" dirty="0"/>
          </a:p>
        </p:txBody>
      </p:sp>
      <p:sp>
        <p:nvSpPr>
          <p:cNvPr id="15" name="Textfeld 14"/>
          <p:cNvSpPr txBox="1"/>
          <p:nvPr/>
        </p:nvSpPr>
        <p:spPr>
          <a:xfrm>
            <a:off x="683568" y="4869160"/>
            <a:ext cx="1008112" cy="1107996"/>
          </a:xfrm>
          <a:prstGeom prst="rect">
            <a:avLst/>
          </a:prstGeom>
          <a:noFill/>
        </p:spPr>
        <p:txBody>
          <a:bodyPr wrap="square" rtlCol="0">
            <a:spAutoFit/>
          </a:bodyPr>
          <a:lstStyle/>
          <a:p>
            <a:r>
              <a:rPr lang="de-DE" sz="6600" dirty="0" smtClean="0">
                <a:sym typeface="Wingdings"/>
              </a:rPr>
              <a:t></a:t>
            </a:r>
            <a:endParaRPr lang="de-DE" sz="6600" dirty="0"/>
          </a:p>
        </p:txBody>
      </p:sp>
      <p:sp>
        <p:nvSpPr>
          <p:cNvPr id="19" name="Text Box 7"/>
          <p:cNvSpPr txBox="1">
            <a:spLocks noChangeArrowheads="1"/>
          </p:cNvSpPr>
          <p:nvPr/>
        </p:nvSpPr>
        <p:spPr bwMode="auto">
          <a:xfrm>
            <a:off x="1115616" y="2924944"/>
            <a:ext cx="3456384" cy="1224137"/>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Historische</a:t>
            </a:r>
            <a:br>
              <a:rPr lang="de-DE" sz="2400" b="1" dirty="0"/>
            </a:br>
            <a:r>
              <a:rPr lang="de-DE" sz="2400" b="1" dirty="0"/>
              <a:t>Sprachwissenschaft</a:t>
            </a:r>
          </a:p>
        </p:txBody>
      </p:sp>
      <p:sp>
        <p:nvSpPr>
          <p:cNvPr id="20" name="Text Box 6"/>
          <p:cNvSpPr txBox="1">
            <a:spLocks noChangeArrowheads="1"/>
          </p:cNvSpPr>
          <p:nvPr/>
        </p:nvSpPr>
        <p:spPr bwMode="auto">
          <a:xfrm>
            <a:off x="4716016" y="2924944"/>
            <a:ext cx="3456384" cy="1224136"/>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Deskriptive </a:t>
            </a:r>
            <a:br>
              <a:rPr lang="de-DE" sz="2400" b="1" dirty="0"/>
            </a:br>
            <a:r>
              <a:rPr lang="de-DE" sz="2400" b="1" dirty="0"/>
              <a:t>Sprachwissenschaft</a:t>
            </a:r>
          </a:p>
        </p:txBody>
      </p:sp>
      <p:sp>
        <p:nvSpPr>
          <p:cNvPr id="21" name="Text Box 7"/>
          <p:cNvSpPr txBox="1">
            <a:spLocks noChangeArrowheads="1"/>
          </p:cNvSpPr>
          <p:nvPr/>
        </p:nvSpPr>
        <p:spPr bwMode="auto">
          <a:xfrm>
            <a:off x="1115616" y="4797153"/>
            <a:ext cx="3456384" cy="1224136"/>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smtClean="0"/>
              <a:t>Ältere deutsche</a:t>
            </a:r>
            <a:br>
              <a:rPr lang="de-DE" sz="2400" b="1" dirty="0" smtClean="0"/>
            </a:br>
            <a:r>
              <a:rPr lang="de-DE" sz="2400" b="1" dirty="0" smtClean="0"/>
              <a:t>Literaturgeschichte</a:t>
            </a:r>
            <a:endParaRPr lang="de-DE" sz="2400" b="1" dirty="0"/>
          </a:p>
        </p:txBody>
      </p:sp>
      <p:sp>
        <p:nvSpPr>
          <p:cNvPr id="22" name="Text Box 7"/>
          <p:cNvSpPr txBox="1">
            <a:spLocks noChangeArrowheads="1"/>
          </p:cNvSpPr>
          <p:nvPr/>
        </p:nvSpPr>
        <p:spPr bwMode="auto">
          <a:xfrm>
            <a:off x="4644008" y="4797152"/>
            <a:ext cx="3456384" cy="1224137"/>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smtClean="0"/>
              <a:t>Neuere deutsche</a:t>
            </a:r>
            <a:br>
              <a:rPr lang="de-DE" sz="2400" b="1" dirty="0" smtClean="0"/>
            </a:br>
            <a:r>
              <a:rPr lang="de-DE" sz="2400" b="1" dirty="0" smtClean="0"/>
              <a:t>Literaturgeschichte</a:t>
            </a:r>
            <a:endParaRPr lang="de-DE"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56" presetClass="path" presetSubtype="0" accel="50000" decel="50000" fill="hold" grpId="1" nodeType="withEffect">
                                  <p:stCondLst>
                                    <p:cond delay="0"/>
                                  </p:stCondLst>
                                  <p:childTnLst>
                                    <p:animMotion origin="layout" path="M 2.5E-6 -2.83599E-6 L -0.07865 -0.13116 " pathEditMode="relative" rAng="0" ptsTypes="AA">
                                      <p:cBhvr>
                                        <p:cTn id="8" dur="2000" fill="hold"/>
                                        <p:tgtEl>
                                          <p:spTgt spid="19"/>
                                        </p:tgtEl>
                                        <p:attrNameLst>
                                          <p:attrName>ppt_x</p:attrName>
                                          <p:attrName>ppt_y</p:attrName>
                                        </p:attrNameLst>
                                      </p:cBhvr>
                                      <p:rCtr x="-3900" y="-66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56" presetClass="path" presetSubtype="0" accel="50000" decel="50000" fill="hold" grpId="1" nodeType="withEffect">
                                  <p:stCondLst>
                                    <p:cond delay="0"/>
                                  </p:stCondLst>
                                  <p:childTnLst>
                                    <p:animMotion origin="layout" path="M 2.5E-6 -2.83599E-6 L 0.11024 -0.13116 " pathEditMode="relative" rAng="0" ptsTypes="AA">
                                      <p:cBhvr>
                                        <p:cTn id="14" dur="2000" fill="hold"/>
                                        <p:tgtEl>
                                          <p:spTgt spid="20"/>
                                        </p:tgtEl>
                                        <p:attrNameLst>
                                          <p:attrName>ppt_x</p:attrName>
                                          <p:attrName>ppt_y</p:attrName>
                                        </p:attrNameLst>
                                      </p:cBhvr>
                                      <p:rCtr x="55" y="-6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56" presetClass="path" presetSubtype="0" accel="50000" decel="50000" fill="hold" grpId="1" nodeType="withEffect">
                                  <p:stCondLst>
                                    <p:cond delay="0"/>
                                  </p:stCondLst>
                                  <p:childTnLst>
                                    <p:animMotion origin="layout" path="M 2.5E-6 -1.08721E-7 L -0.08663 0.13116 " pathEditMode="relative" rAng="0" ptsTypes="AA">
                                      <p:cBhvr>
                                        <p:cTn id="20" dur="2000" fill="hold"/>
                                        <p:tgtEl>
                                          <p:spTgt spid="21"/>
                                        </p:tgtEl>
                                        <p:attrNameLst>
                                          <p:attrName>ppt_x</p:attrName>
                                          <p:attrName>ppt_y</p:attrName>
                                        </p:attrNameLst>
                                      </p:cBhvr>
                                      <p:rCtr x="-43" y="65"/>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56" presetClass="path" presetSubtype="0" accel="50000" decel="50000" fill="hold" grpId="1" nodeType="withEffect">
                                  <p:stCondLst>
                                    <p:cond delay="0"/>
                                  </p:stCondLst>
                                  <p:childTnLst>
                                    <p:animMotion origin="layout" path="M 5E-6 -1.08721E-7 L 0.11806 0.13116 " pathEditMode="relative" rAng="0" ptsTypes="AA">
                                      <p:cBhvr>
                                        <p:cTn id="26" dur="2000" fill="hold"/>
                                        <p:tgtEl>
                                          <p:spTgt spid="22"/>
                                        </p:tgtEl>
                                        <p:attrNameLst>
                                          <p:attrName>ppt_x</p:attrName>
                                          <p:attrName>ppt_y</p:attrName>
                                        </p:attrNameLst>
                                      </p:cBhvr>
                                      <p:rCtr x="59" y="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763688" y="4282811"/>
            <a:ext cx="1584176" cy="1892826"/>
          </a:xfrm>
          <a:prstGeom prst="rect">
            <a:avLst/>
          </a:prstGeom>
          <a:solidFill>
            <a:srgbClr val="CCECFF">
              <a:alpha val="49803"/>
            </a:srgbClr>
          </a:solidFill>
          <a:ln w="28575">
            <a:solidFill>
              <a:srgbClr val="0070C0"/>
            </a:solidFill>
            <a:miter lim="800000"/>
            <a:headEnd/>
            <a:tailEnd/>
          </a:ln>
        </p:spPr>
        <p:txBody>
          <a:bodyPr wrap="squar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dirty="0"/>
          </a:p>
          <a:p>
            <a:pPr algn="ctr" eaLnBrk="1" hangingPunct="1">
              <a:spcBef>
                <a:spcPct val="50000"/>
              </a:spcBef>
              <a:buClrTx/>
              <a:buSzTx/>
              <a:buFontTx/>
              <a:buNone/>
            </a:pPr>
            <a:r>
              <a:rPr lang="de-DE" altLang="de-DE" sz="1800" b="1" dirty="0"/>
              <a:t>Bachelor </a:t>
            </a:r>
            <a:r>
              <a:rPr lang="de-DE" altLang="de-DE" sz="1800" b="1" dirty="0" err="1"/>
              <a:t>of</a:t>
            </a:r>
            <a:r>
              <a:rPr lang="de-DE" altLang="de-DE" sz="1800" b="1" dirty="0"/>
              <a:t> </a:t>
            </a:r>
            <a:r>
              <a:rPr lang="de-DE" altLang="de-DE" sz="1800" b="1" dirty="0" err="1"/>
              <a:t>Arts</a:t>
            </a:r>
            <a:endParaRPr lang="de-DE" altLang="de-DE" sz="1800" b="1" dirty="0"/>
          </a:p>
          <a:p>
            <a:pPr algn="ctr" eaLnBrk="1" hangingPunct="1">
              <a:spcBef>
                <a:spcPct val="50000"/>
              </a:spcBef>
              <a:buClrTx/>
              <a:buSzTx/>
              <a:buFontTx/>
              <a:buNone/>
            </a:pPr>
            <a:r>
              <a:rPr lang="de-DE" altLang="de-DE" sz="1800" dirty="0"/>
              <a:t>Germanistik</a:t>
            </a:r>
          </a:p>
          <a:p>
            <a:pPr algn="ctr" eaLnBrk="1" hangingPunct="1">
              <a:spcBef>
                <a:spcPct val="50000"/>
              </a:spcBef>
              <a:buClrTx/>
              <a:buSzTx/>
              <a:buFontTx/>
              <a:buNone/>
            </a:pPr>
            <a:endParaRPr lang="de-DE" altLang="de-DE" sz="1800" dirty="0"/>
          </a:p>
        </p:txBody>
      </p:sp>
      <p:sp>
        <p:nvSpPr>
          <p:cNvPr id="7171" name="Text Box 5"/>
          <p:cNvSpPr txBox="1">
            <a:spLocks noChangeArrowheads="1"/>
          </p:cNvSpPr>
          <p:nvPr/>
        </p:nvSpPr>
        <p:spPr bwMode="auto">
          <a:xfrm>
            <a:off x="6443663" y="4283075"/>
            <a:ext cx="1655762" cy="1892300"/>
          </a:xfrm>
          <a:prstGeom prst="rect">
            <a:avLst/>
          </a:prstGeom>
          <a:solidFill>
            <a:srgbClr val="E5FFE5"/>
          </a:solidFill>
          <a:ln w="28575">
            <a:solidFill>
              <a:srgbClr val="00B050"/>
            </a:solidFill>
            <a:miter lim="800000"/>
            <a:headEnd/>
            <a:tailEnd/>
          </a:ln>
        </p:spPr>
        <p:txBody>
          <a:bodyPr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a:p>
          <a:p>
            <a:pPr algn="ctr" eaLnBrk="1" hangingPunct="1">
              <a:spcBef>
                <a:spcPct val="50000"/>
              </a:spcBef>
              <a:buClrTx/>
              <a:buSzTx/>
              <a:buFontTx/>
              <a:buNone/>
            </a:pPr>
            <a:r>
              <a:rPr lang="de-DE" altLang="de-DE" sz="1800" b="1"/>
              <a:t>Bachelor of Education</a:t>
            </a:r>
          </a:p>
          <a:p>
            <a:pPr algn="ctr" eaLnBrk="1" hangingPunct="1">
              <a:spcBef>
                <a:spcPct val="50000"/>
              </a:spcBef>
              <a:buClrTx/>
              <a:buSzTx/>
              <a:buFontTx/>
              <a:buNone/>
            </a:pPr>
            <a:r>
              <a:rPr lang="de-DE" altLang="de-DE" sz="1800"/>
              <a:t>Deutsch</a:t>
            </a:r>
          </a:p>
          <a:p>
            <a:pPr algn="ctr" eaLnBrk="1" hangingPunct="1">
              <a:spcBef>
                <a:spcPct val="50000"/>
              </a:spcBef>
              <a:buClrTx/>
              <a:buSzTx/>
              <a:buFontTx/>
              <a:buNone/>
            </a:pPr>
            <a:endParaRPr lang="de-DE" altLang="de-DE" sz="1800"/>
          </a:p>
        </p:txBody>
      </p:sp>
      <p:sp>
        <p:nvSpPr>
          <p:cNvPr id="93190" name="Text Box 6"/>
          <p:cNvSpPr txBox="1">
            <a:spLocks noChangeArrowheads="1"/>
          </p:cNvSpPr>
          <p:nvPr/>
        </p:nvSpPr>
        <p:spPr bwMode="auto">
          <a:xfrm>
            <a:off x="2484438" y="1700213"/>
            <a:ext cx="1799530" cy="1969770"/>
          </a:xfrm>
          <a:prstGeom prst="rect">
            <a:avLst/>
          </a:prstGeom>
          <a:solidFill>
            <a:srgbClr val="FFCCCC">
              <a:alpha val="50195"/>
            </a:srgbClr>
          </a:solidFill>
          <a:ln w="28575">
            <a:solidFill>
              <a:srgbClr val="0070C0"/>
            </a:solidFill>
            <a:miter lim="800000"/>
            <a:headEnd/>
            <a:tailEnd/>
          </a:ln>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ts val="600"/>
              </a:spcBef>
              <a:buClrTx/>
              <a:buSzTx/>
              <a:buFontTx/>
              <a:buNone/>
            </a:pPr>
            <a:endParaRPr lang="de-DE" altLang="de-DE" sz="1600" b="1" dirty="0"/>
          </a:p>
          <a:p>
            <a:pPr algn="ctr" eaLnBrk="1" hangingPunct="1">
              <a:spcBef>
                <a:spcPts val="600"/>
              </a:spcBef>
              <a:buClrTx/>
              <a:buSzTx/>
              <a:buFontTx/>
              <a:buNone/>
            </a:pPr>
            <a:r>
              <a:rPr lang="de-DE" altLang="de-DE" sz="1600" b="1" dirty="0"/>
              <a:t>Master </a:t>
            </a:r>
            <a:r>
              <a:rPr lang="de-DE" altLang="de-DE" sz="1600" b="1" dirty="0" err="1"/>
              <a:t>of</a:t>
            </a:r>
            <a:r>
              <a:rPr lang="de-DE" altLang="de-DE" sz="1600" b="1" dirty="0"/>
              <a:t> </a:t>
            </a:r>
            <a:r>
              <a:rPr lang="de-DE" altLang="de-DE" sz="1600" b="1" dirty="0" err="1"/>
              <a:t>Arts</a:t>
            </a:r>
            <a:endParaRPr lang="de-DE" altLang="de-DE" sz="1600" b="1" dirty="0"/>
          </a:p>
          <a:p>
            <a:pPr algn="ctr" eaLnBrk="1" hangingPunct="1">
              <a:spcBef>
                <a:spcPts val="600"/>
              </a:spcBef>
              <a:buClrTx/>
              <a:buSzTx/>
              <a:buFontTx/>
              <a:buNone/>
            </a:pPr>
            <a:r>
              <a:rPr lang="de-DE" altLang="de-DE" sz="1600" u="sng" dirty="0"/>
              <a:t>Schwerpunkt</a:t>
            </a:r>
            <a:r>
              <a:rPr lang="de-DE" altLang="de-DE" sz="1600" dirty="0"/>
              <a:t>: Germanistische</a:t>
            </a:r>
            <a:br>
              <a:rPr lang="de-DE" altLang="de-DE" sz="1600" dirty="0"/>
            </a:br>
            <a:r>
              <a:rPr lang="de-DE" altLang="de-DE" sz="1600" dirty="0"/>
              <a:t>Sprach-</a:t>
            </a:r>
            <a:br>
              <a:rPr lang="de-DE" altLang="de-DE" sz="1600" dirty="0"/>
            </a:br>
            <a:r>
              <a:rPr lang="de-DE" altLang="de-DE" sz="1600" dirty="0" err="1"/>
              <a:t>wissenschaft</a:t>
            </a:r>
            <a:endParaRPr lang="de-DE" altLang="de-DE" sz="1600" dirty="0"/>
          </a:p>
          <a:p>
            <a:pPr eaLnBrk="1" hangingPunct="1">
              <a:spcBef>
                <a:spcPct val="0"/>
              </a:spcBef>
              <a:buClrTx/>
              <a:buSzTx/>
              <a:buFontTx/>
              <a:buNone/>
            </a:pPr>
            <a:endParaRPr lang="de-DE" altLang="de-DE" sz="1600" dirty="0"/>
          </a:p>
        </p:txBody>
      </p:sp>
      <p:sp>
        <p:nvSpPr>
          <p:cNvPr id="93191" name="Text Box 7"/>
          <p:cNvSpPr txBox="1">
            <a:spLocks noChangeArrowheads="1"/>
          </p:cNvSpPr>
          <p:nvPr/>
        </p:nvSpPr>
        <p:spPr bwMode="auto">
          <a:xfrm>
            <a:off x="539750" y="1700213"/>
            <a:ext cx="1727994" cy="1970087"/>
          </a:xfrm>
          <a:prstGeom prst="rect">
            <a:avLst/>
          </a:prstGeom>
          <a:solidFill>
            <a:srgbClr val="FFFFCC">
              <a:alpha val="49412"/>
            </a:srgbClr>
          </a:solidFill>
          <a:ln w="28575">
            <a:solidFill>
              <a:srgbClr val="0070C0"/>
            </a:solidFill>
            <a:miter lim="800000"/>
            <a:headEnd/>
            <a:tailEnd/>
          </a:ln>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endParaRPr lang="de-DE" altLang="de-DE" sz="1600" dirty="0"/>
          </a:p>
          <a:p>
            <a:pPr algn="ctr" eaLnBrk="1" hangingPunct="1">
              <a:spcBef>
                <a:spcPts val="600"/>
              </a:spcBef>
              <a:buClrTx/>
              <a:buSzTx/>
              <a:buFontTx/>
              <a:buNone/>
            </a:pPr>
            <a:r>
              <a:rPr lang="de-DE" altLang="de-DE" sz="1600" b="1" dirty="0"/>
              <a:t>Master </a:t>
            </a:r>
            <a:r>
              <a:rPr lang="de-DE" altLang="de-DE" sz="1600" b="1" dirty="0" err="1"/>
              <a:t>of</a:t>
            </a:r>
            <a:r>
              <a:rPr lang="de-DE" altLang="de-DE" sz="1600" b="1" dirty="0"/>
              <a:t> </a:t>
            </a:r>
            <a:r>
              <a:rPr lang="de-DE" altLang="de-DE" sz="1600" b="1" dirty="0" err="1"/>
              <a:t>Arts</a:t>
            </a:r>
            <a:endParaRPr lang="de-DE" altLang="de-DE" sz="1600" b="1" dirty="0"/>
          </a:p>
          <a:p>
            <a:pPr algn="ctr" eaLnBrk="1" hangingPunct="1">
              <a:spcBef>
                <a:spcPts val="600"/>
              </a:spcBef>
              <a:buClrTx/>
              <a:buSzTx/>
              <a:buFontTx/>
              <a:buNone/>
            </a:pPr>
            <a:r>
              <a:rPr lang="de-DE" altLang="de-DE" sz="1600" u="sng" dirty="0"/>
              <a:t>Schwerpunkt</a:t>
            </a:r>
            <a:r>
              <a:rPr lang="de-DE" altLang="de-DE" sz="1600" dirty="0"/>
              <a:t>: Germanistische Literatur-</a:t>
            </a:r>
            <a:br>
              <a:rPr lang="de-DE" altLang="de-DE" sz="1600" dirty="0"/>
            </a:br>
            <a:r>
              <a:rPr lang="de-DE" altLang="de-DE" sz="1600" dirty="0" err="1"/>
              <a:t>wissenschaft</a:t>
            </a:r>
            <a:endParaRPr lang="de-DE" altLang="de-DE" sz="1600" dirty="0"/>
          </a:p>
          <a:p>
            <a:pPr eaLnBrk="1" hangingPunct="1">
              <a:spcBef>
                <a:spcPct val="0"/>
              </a:spcBef>
              <a:buClrTx/>
              <a:buSzTx/>
              <a:buFontTx/>
              <a:buNone/>
            </a:pPr>
            <a:endParaRPr lang="de-DE" altLang="de-DE" sz="1600" dirty="0"/>
          </a:p>
        </p:txBody>
      </p:sp>
      <p:sp>
        <p:nvSpPr>
          <p:cNvPr id="93192" name="Text Box 8"/>
          <p:cNvSpPr txBox="1">
            <a:spLocks noChangeArrowheads="1"/>
          </p:cNvSpPr>
          <p:nvPr/>
        </p:nvSpPr>
        <p:spPr bwMode="auto">
          <a:xfrm>
            <a:off x="4572000" y="1700213"/>
            <a:ext cx="1584176" cy="1969770"/>
          </a:xfrm>
          <a:prstGeom prst="rect">
            <a:avLst/>
          </a:prstGeom>
          <a:solidFill>
            <a:schemeClr val="accent3">
              <a:lumMod val="20000"/>
              <a:lumOff val="80000"/>
            </a:schemeClr>
          </a:solidFill>
          <a:ln w="28575">
            <a:solidFill>
              <a:schemeClr val="accent3"/>
            </a:solidFill>
            <a:miter lim="800000"/>
            <a:headEnd/>
            <a:tailEnd/>
          </a:ln>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endParaRPr lang="de-DE" altLang="de-DE" sz="1600" dirty="0"/>
          </a:p>
          <a:p>
            <a:pPr algn="ctr" eaLnBrk="1" hangingPunct="1">
              <a:spcBef>
                <a:spcPts val="600"/>
              </a:spcBef>
              <a:buClrTx/>
              <a:buSzTx/>
              <a:buFontTx/>
              <a:buNone/>
            </a:pPr>
            <a:r>
              <a:rPr lang="de-DE" altLang="de-DE" sz="1600" b="1" dirty="0"/>
              <a:t>Master </a:t>
            </a:r>
            <a:r>
              <a:rPr lang="de-DE" altLang="de-DE" sz="1600" b="1" dirty="0" err="1"/>
              <a:t>of</a:t>
            </a:r>
            <a:r>
              <a:rPr lang="de-DE" altLang="de-DE" sz="1600" b="1" dirty="0"/>
              <a:t> </a:t>
            </a:r>
            <a:r>
              <a:rPr lang="de-DE" altLang="de-DE" sz="1600" b="1" dirty="0" err="1"/>
              <a:t>Arts</a:t>
            </a:r>
            <a:r>
              <a:rPr lang="de-DE" altLang="de-DE" sz="1600" b="1" dirty="0"/>
              <a:t> </a:t>
            </a:r>
          </a:p>
          <a:p>
            <a:pPr algn="ctr" eaLnBrk="1" hangingPunct="1">
              <a:spcBef>
                <a:spcPts val="600"/>
              </a:spcBef>
              <a:buClrTx/>
              <a:buSzTx/>
              <a:buFontTx/>
              <a:buNone/>
            </a:pPr>
            <a:r>
              <a:rPr lang="de-DE" altLang="de-DE" sz="1600" dirty="0"/>
              <a:t>Deutsch als </a:t>
            </a:r>
            <a:r>
              <a:rPr lang="de-DE" altLang="de-DE" sz="1600" dirty="0" smtClean="0"/>
              <a:t>Fremdsprache</a:t>
            </a:r>
            <a:br>
              <a:rPr lang="de-DE" altLang="de-DE" sz="1600" dirty="0" smtClean="0"/>
            </a:br>
            <a:endParaRPr lang="de-DE" altLang="de-DE" sz="1600" dirty="0"/>
          </a:p>
          <a:p>
            <a:pPr algn="ctr" eaLnBrk="1" hangingPunct="1">
              <a:spcBef>
                <a:spcPct val="0"/>
              </a:spcBef>
              <a:buClrTx/>
              <a:buSzTx/>
              <a:buFontTx/>
              <a:buNone/>
            </a:pPr>
            <a:endParaRPr lang="de-DE" altLang="de-DE" sz="1600" dirty="0"/>
          </a:p>
          <a:p>
            <a:pPr eaLnBrk="1" hangingPunct="1">
              <a:spcBef>
                <a:spcPct val="0"/>
              </a:spcBef>
              <a:buClrTx/>
              <a:buSzTx/>
              <a:buFontTx/>
              <a:buNone/>
            </a:pPr>
            <a:endParaRPr lang="de-DE" altLang="de-DE" sz="1600" dirty="0"/>
          </a:p>
        </p:txBody>
      </p:sp>
      <p:sp>
        <p:nvSpPr>
          <p:cNvPr id="93193" name="Text Box 9"/>
          <p:cNvSpPr txBox="1">
            <a:spLocks noChangeArrowheads="1"/>
          </p:cNvSpPr>
          <p:nvPr/>
        </p:nvSpPr>
        <p:spPr bwMode="auto">
          <a:xfrm>
            <a:off x="6443663" y="1700213"/>
            <a:ext cx="1655762" cy="2046714"/>
          </a:xfrm>
          <a:prstGeom prst="rect">
            <a:avLst/>
          </a:prstGeom>
          <a:solidFill>
            <a:srgbClr val="99FF99"/>
          </a:solidFill>
          <a:ln w="28575">
            <a:solidFill>
              <a:srgbClr val="00B050"/>
            </a:solidFill>
            <a:miter lim="800000"/>
            <a:headEnd/>
            <a:tailEnd/>
          </a:ln>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endParaRPr lang="de-DE" altLang="de-DE" sz="1600" dirty="0"/>
          </a:p>
          <a:p>
            <a:pPr algn="ctr" eaLnBrk="1" hangingPunct="1">
              <a:spcBef>
                <a:spcPts val="600"/>
              </a:spcBef>
              <a:buClrTx/>
              <a:buSzTx/>
              <a:buFontTx/>
              <a:buNone/>
            </a:pPr>
            <a:r>
              <a:rPr lang="de-DE" altLang="de-DE" sz="1600" b="1" dirty="0"/>
              <a:t>Master </a:t>
            </a:r>
            <a:r>
              <a:rPr lang="de-DE" altLang="de-DE" sz="1600" b="1" dirty="0" err="1"/>
              <a:t>of</a:t>
            </a:r>
            <a:r>
              <a:rPr lang="de-DE" altLang="de-DE" sz="1600" b="1" dirty="0"/>
              <a:t/>
            </a:r>
            <a:br>
              <a:rPr lang="de-DE" altLang="de-DE" sz="1600" b="1" dirty="0"/>
            </a:br>
            <a:r>
              <a:rPr lang="de-DE" altLang="de-DE" sz="1600" b="1" dirty="0" smtClean="0"/>
              <a:t>Education</a:t>
            </a:r>
          </a:p>
          <a:p>
            <a:pPr algn="ctr" eaLnBrk="1" hangingPunct="1">
              <a:spcBef>
                <a:spcPts val="600"/>
              </a:spcBef>
              <a:buClrTx/>
              <a:buSzTx/>
              <a:buFontTx/>
              <a:buNone/>
            </a:pPr>
            <a:r>
              <a:rPr lang="de-DE" altLang="de-DE" sz="1600" dirty="0" smtClean="0"/>
              <a:t>Deutsch</a:t>
            </a:r>
          </a:p>
          <a:p>
            <a:pPr algn="ctr" eaLnBrk="1" hangingPunct="1">
              <a:spcBef>
                <a:spcPts val="600"/>
              </a:spcBef>
              <a:buClrTx/>
              <a:buSzTx/>
              <a:buFontTx/>
              <a:buNone/>
            </a:pPr>
            <a:endParaRPr lang="de-DE" altLang="de-DE" sz="1600" dirty="0"/>
          </a:p>
          <a:p>
            <a:pPr algn="ctr" eaLnBrk="1" hangingPunct="1">
              <a:spcBef>
                <a:spcPct val="0"/>
              </a:spcBef>
              <a:buClrTx/>
              <a:buSzTx/>
              <a:buFontTx/>
              <a:buNone/>
            </a:pPr>
            <a:endParaRPr lang="de-DE" altLang="de-DE" sz="1600" dirty="0"/>
          </a:p>
          <a:p>
            <a:pPr algn="ctr" eaLnBrk="1" hangingPunct="1">
              <a:spcBef>
                <a:spcPct val="0"/>
              </a:spcBef>
              <a:buClrTx/>
              <a:buSzTx/>
              <a:buFontTx/>
              <a:buNone/>
            </a:pPr>
            <a:endParaRPr lang="de-DE" altLang="de-DE" sz="1600" b="1" dirty="0">
              <a:solidFill>
                <a:srgbClr val="660033"/>
              </a:solidFill>
            </a:endParaRPr>
          </a:p>
        </p:txBody>
      </p:sp>
      <p:sp>
        <p:nvSpPr>
          <p:cNvPr id="93197" name="Line 13"/>
          <p:cNvSpPr>
            <a:spLocks noChangeShapeType="1"/>
          </p:cNvSpPr>
          <p:nvPr/>
        </p:nvSpPr>
        <p:spPr bwMode="auto">
          <a:xfrm flipV="1">
            <a:off x="2987824" y="3645024"/>
            <a:ext cx="0" cy="647700"/>
          </a:xfrm>
          <a:prstGeom prst="line">
            <a:avLst/>
          </a:prstGeom>
          <a:noFill/>
          <a:ln w="63500">
            <a:solidFill>
              <a:srgbClr val="0070C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93200" name="Line 16"/>
          <p:cNvSpPr>
            <a:spLocks noChangeShapeType="1"/>
          </p:cNvSpPr>
          <p:nvPr/>
        </p:nvSpPr>
        <p:spPr bwMode="auto">
          <a:xfrm flipH="1">
            <a:off x="1655762" y="3933056"/>
            <a:ext cx="1332061" cy="769"/>
          </a:xfrm>
          <a:prstGeom prst="line">
            <a:avLst/>
          </a:prstGeom>
          <a:noFill/>
          <a:ln w="63500">
            <a:solidFill>
              <a:srgbClr val="0070C0"/>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93201" name="Line 17"/>
          <p:cNvSpPr>
            <a:spLocks noChangeShapeType="1"/>
          </p:cNvSpPr>
          <p:nvPr/>
        </p:nvSpPr>
        <p:spPr bwMode="auto">
          <a:xfrm flipV="1">
            <a:off x="1692275" y="3644900"/>
            <a:ext cx="0" cy="287338"/>
          </a:xfrm>
          <a:prstGeom prst="line">
            <a:avLst/>
          </a:prstGeom>
          <a:noFill/>
          <a:ln w="63500">
            <a:solidFill>
              <a:srgbClr val="0070C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93202" name="Line 18"/>
          <p:cNvSpPr>
            <a:spLocks noChangeShapeType="1"/>
          </p:cNvSpPr>
          <p:nvPr/>
        </p:nvSpPr>
        <p:spPr bwMode="auto">
          <a:xfrm flipH="1">
            <a:off x="3059831" y="3933057"/>
            <a:ext cx="1871787" cy="0"/>
          </a:xfrm>
          <a:prstGeom prst="line">
            <a:avLst/>
          </a:prstGeom>
          <a:noFill/>
          <a:ln w="38100">
            <a:solidFill>
              <a:srgbClr val="0070C0"/>
            </a:solidFill>
            <a:prstDash val="sysDash"/>
            <a:round/>
            <a:headEnd/>
            <a:tailEnd/>
          </a:ln>
          <a:extLst>
            <a:ext uri="{909E8E84-426E-40DD-AFC4-6F175D3DCCD1}">
              <a14:hiddenFill xmlns:a14="http://schemas.microsoft.com/office/drawing/2010/main" xmlns="">
                <a:noFill/>
              </a14:hiddenFill>
            </a:ext>
          </a:extLst>
        </p:spPr>
        <p:txBody>
          <a:bodyPr/>
          <a:lstStyle/>
          <a:p>
            <a:endParaRPr lang="de-DE"/>
          </a:p>
        </p:txBody>
      </p:sp>
      <p:sp>
        <p:nvSpPr>
          <p:cNvPr id="93203" name="Line 19"/>
          <p:cNvSpPr>
            <a:spLocks noChangeShapeType="1"/>
          </p:cNvSpPr>
          <p:nvPr/>
        </p:nvSpPr>
        <p:spPr bwMode="auto">
          <a:xfrm flipV="1">
            <a:off x="4932363" y="3644900"/>
            <a:ext cx="0" cy="287338"/>
          </a:xfrm>
          <a:prstGeom prst="line">
            <a:avLst/>
          </a:prstGeom>
          <a:noFill/>
          <a:ln w="38100">
            <a:solidFill>
              <a:srgbClr val="0070C0"/>
            </a:solidFill>
            <a:prstDash val="sysDash"/>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93205" name="Line 21"/>
          <p:cNvSpPr>
            <a:spLocks noChangeShapeType="1"/>
          </p:cNvSpPr>
          <p:nvPr/>
        </p:nvSpPr>
        <p:spPr bwMode="auto">
          <a:xfrm flipH="1" flipV="1">
            <a:off x="1258888" y="4076700"/>
            <a:ext cx="4392612" cy="0"/>
          </a:xfrm>
          <a:prstGeom prst="line">
            <a:avLst/>
          </a:prstGeom>
          <a:noFill/>
          <a:ln w="38100">
            <a:solidFill>
              <a:srgbClr val="009900"/>
            </a:solidFill>
            <a:prstDash val="sysDash"/>
            <a:round/>
            <a:headEnd/>
            <a:tailEnd/>
          </a:ln>
          <a:extLst>
            <a:ext uri="{909E8E84-426E-40DD-AFC4-6F175D3DCCD1}">
              <a14:hiddenFill xmlns:a14="http://schemas.microsoft.com/office/drawing/2010/main" xmlns="">
                <a:noFill/>
              </a14:hiddenFill>
            </a:ext>
          </a:extLst>
        </p:spPr>
        <p:txBody>
          <a:bodyPr/>
          <a:lstStyle/>
          <a:p>
            <a:endParaRPr lang="de-DE"/>
          </a:p>
        </p:txBody>
      </p:sp>
      <p:sp>
        <p:nvSpPr>
          <p:cNvPr id="93207" name="Line 23"/>
          <p:cNvSpPr>
            <a:spLocks noChangeShapeType="1"/>
          </p:cNvSpPr>
          <p:nvPr/>
        </p:nvSpPr>
        <p:spPr bwMode="auto">
          <a:xfrm flipH="1" flipV="1">
            <a:off x="5651500" y="3644900"/>
            <a:ext cx="0" cy="431800"/>
          </a:xfrm>
          <a:prstGeom prst="line">
            <a:avLst/>
          </a:prstGeom>
          <a:noFill/>
          <a:ln w="38100">
            <a:solidFill>
              <a:srgbClr val="009900"/>
            </a:solidFill>
            <a:prstDash val="sysDash"/>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7184" name="Text Box 7"/>
          <p:cNvSpPr txBox="1">
            <a:spLocks noChangeArrowheads="1"/>
          </p:cNvSpPr>
          <p:nvPr/>
        </p:nvSpPr>
        <p:spPr bwMode="auto">
          <a:xfrm>
            <a:off x="8504238" y="6511925"/>
            <a:ext cx="5381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r" eaLnBrk="1" hangingPunct="1">
              <a:spcBef>
                <a:spcPct val="50000"/>
              </a:spcBef>
              <a:buClrTx/>
              <a:buSzTx/>
              <a:buFontTx/>
              <a:buNone/>
            </a:pPr>
            <a:r>
              <a:rPr lang="de-DE" altLang="de-DE" sz="1400" b="1">
                <a:solidFill>
                  <a:schemeClr val="bg1"/>
                </a:solidFill>
              </a:rPr>
              <a:t>34/38</a:t>
            </a:r>
          </a:p>
        </p:txBody>
      </p:sp>
      <p:sp>
        <p:nvSpPr>
          <p:cNvPr id="21" name="Line 23"/>
          <p:cNvSpPr>
            <a:spLocks noChangeShapeType="1"/>
          </p:cNvSpPr>
          <p:nvPr/>
        </p:nvSpPr>
        <p:spPr bwMode="auto">
          <a:xfrm flipH="1" flipV="1">
            <a:off x="3563938" y="3644900"/>
            <a:ext cx="0" cy="431800"/>
          </a:xfrm>
          <a:prstGeom prst="line">
            <a:avLst/>
          </a:prstGeom>
          <a:noFill/>
          <a:ln w="38100">
            <a:solidFill>
              <a:srgbClr val="009900"/>
            </a:solidFill>
            <a:prstDash val="sysDash"/>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22" name="Line 23"/>
          <p:cNvSpPr>
            <a:spLocks noChangeShapeType="1"/>
          </p:cNvSpPr>
          <p:nvPr/>
        </p:nvSpPr>
        <p:spPr bwMode="auto">
          <a:xfrm flipH="1" flipV="1">
            <a:off x="1258888" y="3644900"/>
            <a:ext cx="1587" cy="431800"/>
          </a:xfrm>
          <a:prstGeom prst="line">
            <a:avLst/>
          </a:prstGeom>
          <a:noFill/>
          <a:ln w="38100">
            <a:solidFill>
              <a:srgbClr val="009900"/>
            </a:solidFill>
            <a:prstDash val="sysDash"/>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23" name="Line 21"/>
          <p:cNvSpPr>
            <a:spLocks noChangeShapeType="1"/>
          </p:cNvSpPr>
          <p:nvPr/>
        </p:nvSpPr>
        <p:spPr bwMode="auto">
          <a:xfrm flipH="1" flipV="1">
            <a:off x="5651500" y="4076700"/>
            <a:ext cx="1512888" cy="0"/>
          </a:xfrm>
          <a:prstGeom prst="line">
            <a:avLst/>
          </a:prstGeom>
          <a:noFill/>
          <a:ln w="38100">
            <a:solidFill>
              <a:srgbClr val="009900"/>
            </a:solidFill>
            <a:prstDash val="sysDash"/>
            <a:round/>
            <a:headEnd/>
            <a:tailEnd/>
          </a:ln>
          <a:extLst>
            <a:ext uri="{909E8E84-426E-40DD-AFC4-6F175D3DCCD1}">
              <a14:hiddenFill xmlns:a14="http://schemas.microsoft.com/office/drawing/2010/main" xmlns="">
                <a:noFill/>
              </a14:hiddenFill>
            </a:ext>
          </a:extLst>
        </p:spPr>
        <p:txBody>
          <a:bodyPr/>
          <a:lstStyle/>
          <a:p>
            <a:endParaRPr lang="de-DE"/>
          </a:p>
        </p:txBody>
      </p:sp>
      <p:sp>
        <p:nvSpPr>
          <p:cNvPr id="7188" name="Rectangle 2"/>
          <p:cNvSpPr txBox="1">
            <a:spLocks noChangeArrowheads="1"/>
          </p:cNvSpPr>
          <p:nvPr/>
        </p:nvSpPr>
        <p:spPr bwMode="auto">
          <a:xfrm>
            <a:off x="468313" y="692150"/>
            <a:ext cx="8291512"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de-DE" altLang="de-DE" sz="3600" b="1" dirty="0" smtClean="0"/>
              <a:t>Studienabschlüsse</a:t>
            </a:r>
            <a:endParaRPr lang="de-DE" altLang="de-DE" sz="3600" b="1" dirty="0"/>
          </a:p>
        </p:txBody>
      </p:sp>
      <p:sp>
        <p:nvSpPr>
          <p:cNvPr id="24" name="Line 13"/>
          <p:cNvSpPr>
            <a:spLocks noChangeShapeType="1"/>
          </p:cNvSpPr>
          <p:nvPr/>
        </p:nvSpPr>
        <p:spPr bwMode="auto">
          <a:xfrm flipV="1">
            <a:off x="7164288" y="3717032"/>
            <a:ext cx="0" cy="575692"/>
          </a:xfrm>
          <a:prstGeom prst="line">
            <a:avLst/>
          </a:prstGeom>
          <a:noFill/>
          <a:ln w="63500">
            <a:solidFill>
              <a:srgbClr val="00B05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1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2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2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31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2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2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3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animBg="1"/>
      <p:bldP spid="93191" grpId="0" animBg="1"/>
      <p:bldP spid="93192" grpId="0" animBg="1"/>
      <p:bldP spid="93193" grpId="0" animBg="1"/>
      <p:bldP spid="93197" grpId="0" animBg="1"/>
      <p:bldP spid="93200" grpId="0" animBg="1"/>
      <p:bldP spid="93201" grpId="0" animBg="1"/>
      <p:bldP spid="93202" grpId="0" animBg="1"/>
      <p:bldP spid="93203" grpId="0" animBg="1"/>
      <p:bldP spid="93205" grpId="0" animBg="1"/>
      <p:bldP spid="93207"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de-DE" altLang="de-DE" dirty="0" smtClean="0"/>
              <a:t>Wichtig!</a:t>
            </a:r>
          </a:p>
        </p:txBody>
      </p:sp>
      <p:sp>
        <p:nvSpPr>
          <p:cNvPr id="37891" name="Rectangle 3"/>
          <p:cNvSpPr>
            <a:spLocks noGrp="1" noChangeArrowheads="1"/>
          </p:cNvSpPr>
          <p:nvPr>
            <p:ph idx="1"/>
          </p:nvPr>
        </p:nvSpPr>
        <p:spPr>
          <a:xfrm>
            <a:off x="457200" y="2249424"/>
            <a:ext cx="8363272" cy="4325112"/>
          </a:xfrm>
        </p:spPr>
        <p:txBody>
          <a:bodyPr/>
          <a:lstStyle/>
          <a:p>
            <a:pPr eaLnBrk="1" hangingPunct="1">
              <a:buNone/>
            </a:pPr>
            <a:r>
              <a:rPr lang="en-US" altLang="de-DE" dirty="0" err="1" smtClean="0"/>
              <a:t>Bei</a:t>
            </a:r>
            <a:r>
              <a:rPr lang="en-US" altLang="de-DE" dirty="0" smtClean="0"/>
              <a:t> </a:t>
            </a:r>
            <a:r>
              <a:rPr lang="en-US" altLang="de-DE" b="1" dirty="0" err="1" smtClean="0"/>
              <a:t>Wechsel</a:t>
            </a:r>
            <a:r>
              <a:rPr lang="en-US" altLang="de-DE" dirty="0" smtClean="0"/>
              <a:t> von </a:t>
            </a:r>
          </a:p>
          <a:p>
            <a:r>
              <a:rPr lang="en-US" altLang="de-DE" dirty="0" err="1" smtClean="0"/>
              <a:t>Studien</a:t>
            </a:r>
            <a:r>
              <a:rPr lang="en-US" altLang="de-DE" i="1" dirty="0" err="1" smtClean="0"/>
              <a:t>ort</a:t>
            </a:r>
            <a:endParaRPr lang="en-US" altLang="de-DE" i="1" dirty="0" smtClean="0"/>
          </a:p>
          <a:p>
            <a:r>
              <a:rPr lang="en-US" altLang="de-DE" dirty="0" err="1" smtClean="0"/>
              <a:t>Studien</a:t>
            </a:r>
            <a:r>
              <a:rPr lang="en-US" altLang="de-DE" i="1" dirty="0" err="1" smtClean="0"/>
              <a:t>fach</a:t>
            </a:r>
            <a:endParaRPr lang="en-US" altLang="de-DE" i="1" dirty="0" smtClean="0"/>
          </a:p>
          <a:p>
            <a:r>
              <a:rPr lang="en-US" altLang="de-DE" dirty="0" err="1" smtClean="0"/>
              <a:t>Studien</a:t>
            </a:r>
            <a:r>
              <a:rPr lang="en-US" altLang="de-DE" i="1" dirty="0" err="1" smtClean="0"/>
              <a:t>gang</a:t>
            </a:r>
            <a:endParaRPr lang="en-US" altLang="de-DE" i="1" dirty="0" smtClean="0"/>
          </a:p>
          <a:p>
            <a:pPr eaLnBrk="1" hangingPunct="1">
              <a:buNone/>
            </a:pPr>
            <a:endParaRPr lang="en-US" altLang="de-DE" dirty="0" smtClean="0"/>
          </a:p>
          <a:p>
            <a:pPr eaLnBrk="1" hangingPunct="1">
              <a:buNone/>
            </a:pPr>
            <a:r>
              <a:rPr lang="en-US" altLang="de-DE" dirty="0" err="1" smtClean="0"/>
              <a:t>Bitte</a:t>
            </a:r>
            <a:r>
              <a:rPr lang="en-US" altLang="de-DE" dirty="0" smtClean="0"/>
              <a:t> </a:t>
            </a:r>
            <a:r>
              <a:rPr lang="en-US" altLang="de-DE" dirty="0" err="1" smtClean="0"/>
              <a:t>zur</a:t>
            </a:r>
            <a:r>
              <a:rPr lang="en-US" altLang="de-DE" dirty="0" smtClean="0"/>
              <a:t> </a:t>
            </a:r>
            <a:r>
              <a:rPr lang="en-US" altLang="de-DE" b="1" dirty="0" err="1" smtClean="0"/>
              <a:t>Anerkennung</a:t>
            </a:r>
            <a:r>
              <a:rPr lang="en-US" altLang="de-DE" b="1" dirty="0" smtClean="0"/>
              <a:t> </a:t>
            </a:r>
            <a:r>
              <a:rPr lang="en-US" altLang="de-DE" dirty="0" smtClean="0"/>
              <a:t>der </a:t>
            </a:r>
            <a:r>
              <a:rPr lang="en-US" altLang="de-DE" dirty="0" err="1" smtClean="0"/>
              <a:t>Studienleistungen</a:t>
            </a:r>
            <a:endParaRPr lang="en-US" altLang="de-DE" dirty="0" smtClean="0"/>
          </a:p>
          <a:p>
            <a:pPr eaLnBrk="1" hangingPunct="1">
              <a:buNone/>
            </a:pPr>
            <a:r>
              <a:rPr lang="en-US" altLang="de-DE" dirty="0" err="1" smtClean="0"/>
              <a:t>unbedingt</a:t>
            </a:r>
            <a:r>
              <a:rPr lang="en-US" altLang="de-DE" dirty="0" smtClean="0"/>
              <a:t> </a:t>
            </a:r>
            <a:r>
              <a:rPr lang="en-US" altLang="de-DE" b="1" dirty="0" err="1" smtClean="0"/>
              <a:t>Studienfachberatung</a:t>
            </a:r>
            <a:r>
              <a:rPr lang="en-US" altLang="de-DE" b="1" dirty="0" smtClean="0"/>
              <a:t> </a:t>
            </a:r>
            <a:r>
              <a:rPr lang="en-US" altLang="de-DE" dirty="0" err="1" smtClean="0"/>
              <a:t>aufsuchen</a:t>
            </a:r>
            <a:r>
              <a:rPr lang="en-US" altLang="de-DE" dirty="0" smtClean="0"/>
              <a:t>!</a:t>
            </a:r>
          </a:p>
          <a:p>
            <a:pPr eaLnBrk="1" hangingPunct="1">
              <a:buNone/>
            </a:pPr>
            <a:endParaRPr lang="en-US" altLang="de-DE"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bine\AppData\Local\Microsoft\Windows\Temporary Internet Files\Content.Outlook\IT32ZK2A\03 (2).jpg"/>
          <p:cNvPicPr>
            <a:picLocks noChangeAspect="1" noChangeArrowheads="1"/>
          </p:cNvPicPr>
          <p:nvPr/>
        </p:nvPicPr>
        <p:blipFill>
          <a:blip r:embed="rId2" cstate="print">
            <a:biLevel thresh="50000"/>
          </a:blip>
          <a:srcRect/>
          <a:stretch>
            <a:fillRect/>
          </a:stretch>
        </p:blipFill>
        <p:spPr bwMode="auto">
          <a:xfrm>
            <a:off x="5462269" y="1628800"/>
            <a:ext cx="3488706" cy="4797152"/>
          </a:xfrm>
          <a:prstGeom prst="rect">
            <a:avLst/>
          </a:prstGeom>
          <a:noFill/>
        </p:spPr>
      </p:pic>
      <p:sp>
        <p:nvSpPr>
          <p:cNvPr id="2" name="Titel 1"/>
          <p:cNvSpPr>
            <a:spLocks noGrp="1"/>
          </p:cNvSpPr>
          <p:nvPr>
            <p:ph type="title"/>
          </p:nvPr>
        </p:nvSpPr>
        <p:spPr/>
        <p:txBody>
          <a:bodyPr/>
          <a:lstStyle/>
          <a:p>
            <a:r>
              <a:rPr lang="de-DE" dirty="0" smtClean="0"/>
              <a:t>Aufbau des Studiums</a:t>
            </a:r>
            <a:endParaRPr lang="de-DE" dirty="0"/>
          </a:p>
        </p:txBody>
      </p:sp>
      <p:sp>
        <p:nvSpPr>
          <p:cNvPr id="3" name="Textplatzhalter 2"/>
          <p:cNvSpPr>
            <a:spLocks noGrp="1"/>
          </p:cNvSpPr>
          <p:nvPr>
            <p:ph type="body" idx="1"/>
          </p:nvPr>
        </p:nvSpPr>
        <p:spPr/>
        <p:txBody>
          <a:bodyPr/>
          <a:lstStyle/>
          <a:p>
            <a:r>
              <a:rPr lang="de-DE" dirty="0" smtClean="0"/>
              <a:t>Studienjahre – Semester – Module</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2132856"/>
            <a:ext cx="2808312" cy="369332"/>
          </a:xfrm>
          <a:prstGeom prst="rect">
            <a:avLst/>
          </a:prstGeom>
          <a:solidFill>
            <a:schemeClr val="accent2">
              <a:lumMod val="20000"/>
              <a:lumOff val="80000"/>
            </a:schemeClr>
          </a:solidFill>
        </p:spPr>
        <p:txBody>
          <a:bodyPr wrap="square" rtlCol="0">
            <a:spAutoFit/>
          </a:bodyPr>
          <a:lstStyle/>
          <a:p>
            <a:pPr algn="ctr"/>
            <a:r>
              <a:rPr lang="de-DE" dirty="0" smtClean="0">
                <a:solidFill>
                  <a:schemeClr val="tx2"/>
                </a:solidFill>
              </a:rPr>
              <a:t>Einführungsphase</a:t>
            </a:r>
            <a:endParaRPr lang="de-DE" dirty="0">
              <a:solidFill>
                <a:schemeClr val="tx2"/>
              </a:solidFill>
            </a:endParaRPr>
          </a:p>
        </p:txBody>
      </p:sp>
      <p:sp>
        <p:nvSpPr>
          <p:cNvPr id="5" name="Textfeld 4"/>
          <p:cNvSpPr txBox="1"/>
          <p:nvPr/>
        </p:nvSpPr>
        <p:spPr>
          <a:xfrm>
            <a:off x="3275856" y="2132856"/>
            <a:ext cx="2736304" cy="369332"/>
          </a:xfrm>
          <a:prstGeom prst="rect">
            <a:avLst/>
          </a:prstGeom>
          <a:solidFill>
            <a:schemeClr val="accent2">
              <a:lumMod val="40000"/>
              <a:lumOff val="60000"/>
            </a:schemeClr>
          </a:solidFill>
        </p:spPr>
        <p:txBody>
          <a:bodyPr wrap="square" rtlCol="0">
            <a:spAutoFit/>
          </a:bodyPr>
          <a:lstStyle/>
          <a:p>
            <a:pPr algn="ctr"/>
            <a:r>
              <a:rPr lang="de-DE" dirty="0" smtClean="0">
                <a:solidFill>
                  <a:schemeClr val="tx2"/>
                </a:solidFill>
              </a:rPr>
              <a:t>Aufbauphase</a:t>
            </a:r>
            <a:endParaRPr lang="de-DE" dirty="0">
              <a:solidFill>
                <a:schemeClr val="tx2"/>
              </a:solidFill>
            </a:endParaRPr>
          </a:p>
        </p:txBody>
      </p:sp>
      <p:sp>
        <p:nvSpPr>
          <p:cNvPr id="6" name="Textfeld 5"/>
          <p:cNvSpPr txBox="1"/>
          <p:nvPr/>
        </p:nvSpPr>
        <p:spPr>
          <a:xfrm>
            <a:off x="6084168" y="2132856"/>
            <a:ext cx="2736304" cy="369332"/>
          </a:xfrm>
          <a:prstGeom prst="rect">
            <a:avLst/>
          </a:prstGeom>
          <a:solidFill>
            <a:schemeClr val="accent2">
              <a:lumMod val="60000"/>
              <a:lumOff val="40000"/>
            </a:schemeClr>
          </a:solidFill>
        </p:spPr>
        <p:txBody>
          <a:bodyPr wrap="square" rtlCol="0">
            <a:spAutoFit/>
          </a:bodyPr>
          <a:lstStyle/>
          <a:p>
            <a:pPr algn="ctr"/>
            <a:r>
              <a:rPr lang="de-DE" dirty="0" smtClean="0">
                <a:solidFill>
                  <a:schemeClr val="tx2"/>
                </a:solidFill>
              </a:rPr>
              <a:t>Vertiefungsphase</a:t>
            </a:r>
            <a:endParaRPr lang="de-DE" dirty="0">
              <a:solidFill>
                <a:schemeClr val="tx2"/>
              </a:solidFill>
            </a:endParaRPr>
          </a:p>
        </p:txBody>
      </p:sp>
      <p:sp>
        <p:nvSpPr>
          <p:cNvPr id="9" name="Textfeld 8"/>
          <p:cNvSpPr txBox="1"/>
          <p:nvPr/>
        </p:nvSpPr>
        <p:spPr>
          <a:xfrm>
            <a:off x="827584" y="5517232"/>
            <a:ext cx="7488832" cy="92333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de-DE" dirty="0" smtClean="0"/>
              <a:t>Ein </a:t>
            </a:r>
            <a:r>
              <a:rPr lang="de-DE" b="1" u="sng" dirty="0" smtClean="0"/>
              <a:t>Modul</a:t>
            </a:r>
            <a:r>
              <a:rPr lang="de-DE" dirty="0" smtClean="0"/>
              <a:t> umfasst in der Regel mehrere </a:t>
            </a:r>
            <a:r>
              <a:rPr lang="de-DE" u="sng" dirty="0" smtClean="0">
                <a:effectLst>
                  <a:outerShdw blurRad="38100" dist="38100" dir="2700000" algn="tl">
                    <a:srgbClr val="C0C0C0"/>
                  </a:outerShdw>
                </a:effectLst>
              </a:rPr>
              <a:t>Lehrveranstaltungen</a:t>
            </a:r>
            <a:r>
              <a:rPr lang="de-DE" dirty="0" smtClean="0"/>
              <a:t> (= LV)</a:t>
            </a:r>
            <a:br>
              <a:rPr lang="de-DE" dirty="0" smtClean="0"/>
            </a:br>
            <a:r>
              <a:rPr lang="de-DE" dirty="0" smtClean="0"/>
              <a:t>und schließt mit einer </a:t>
            </a:r>
            <a:r>
              <a:rPr lang="de-DE" b="1" dirty="0" smtClean="0"/>
              <a:t>Modulprüfung</a:t>
            </a:r>
            <a:r>
              <a:rPr lang="de-DE" dirty="0" smtClean="0"/>
              <a:t> ab. Ein Modul wird in der Regel </a:t>
            </a:r>
            <a:br>
              <a:rPr lang="de-DE" dirty="0" smtClean="0"/>
            </a:br>
            <a:r>
              <a:rPr lang="de-DE" b="1" dirty="0" smtClean="0"/>
              <a:t>innerhalb eines Semesters</a:t>
            </a:r>
            <a:r>
              <a:rPr lang="de-DE" dirty="0" smtClean="0"/>
              <a:t> abgeschlossen.</a:t>
            </a:r>
            <a:endParaRPr lang="de-DE" dirty="0"/>
          </a:p>
        </p:txBody>
      </p:sp>
      <p:pic>
        <p:nvPicPr>
          <p:cNvPr id="8" name="Grafik 7" descr="Bilder Aufbau Studiengänge-BAKF.jpg"/>
          <p:cNvPicPr>
            <a:picLocks noChangeAspect="1"/>
          </p:cNvPicPr>
          <p:nvPr/>
        </p:nvPicPr>
        <p:blipFill>
          <a:blip r:embed="rId2" cstate="print"/>
          <a:stretch>
            <a:fillRect/>
          </a:stretch>
        </p:blipFill>
        <p:spPr>
          <a:xfrm>
            <a:off x="395536" y="2564904"/>
            <a:ext cx="8520899" cy="2808312"/>
          </a:xfrm>
          <a:prstGeom prst="rect">
            <a:avLst/>
          </a:prstGeom>
        </p:spPr>
      </p:pic>
      <p:sp>
        <p:nvSpPr>
          <p:cNvPr id="10" name="Titel 9"/>
          <p:cNvSpPr>
            <a:spLocks noGrp="1"/>
          </p:cNvSpPr>
          <p:nvPr>
            <p:ph type="title"/>
          </p:nvPr>
        </p:nvSpPr>
        <p:spPr/>
        <p:txBody>
          <a:bodyPr/>
          <a:lstStyle/>
          <a:p>
            <a:r>
              <a:rPr lang="de-DE" dirty="0" err="1" smtClean="0"/>
              <a:t>B.A.</a:t>
            </a:r>
            <a:r>
              <a:rPr lang="de-DE" dirty="0" smtClean="0"/>
              <a:t> Germanistik, Kernfach</a:t>
            </a:r>
            <a:endParaRPr lang="de-DE" dirty="0"/>
          </a:p>
        </p:txBody>
      </p:sp>
    </p:spTree>
    <p:extLst>
      <p:ext uri="{BB962C8B-B14F-4D97-AF65-F5344CB8AC3E}">
        <p14:creationId xmlns:p14="http://schemas.microsoft.com/office/powerpoint/2010/main" xmlns="" val="380731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B.A.</a:t>
            </a:r>
            <a:r>
              <a:rPr lang="de-DE" dirty="0" smtClean="0"/>
              <a:t> Germanistik, </a:t>
            </a:r>
            <a:r>
              <a:rPr lang="de-DE" dirty="0" err="1" smtClean="0"/>
              <a:t>Beifach</a:t>
            </a:r>
            <a:endParaRPr lang="de-DE" dirty="0"/>
          </a:p>
        </p:txBody>
      </p:sp>
      <p:pic>
        <p:nvPicPr>
          <p:cNvPr id="5" name="Grafik 4" descr="Bilder Aufbau Studiengänge-BABF.jpg"/>
          <p:cNvPicPr>
            <a:picLocks noChangeAspect="1"/>
          </p:cNvPicPr>
          <p:nvPr/>
        </p:nvPicPr>
        <p:blipFill>
          <a:blip r:embed="rId2" cstate="print"/>
          <a:stretch>
            <a:fillRect/>
          </a:stretch>
        </p:blipFill>
        <p:spPr>
          <a:xfrm>
            <a:off x="395536" y="2564904"/>
            <a:ext cx="8496944" cy="1446648"/>
          </a:xfrm>
          <a:prstGeom prst="rect">
            <a:avLst/>
          </a:prstGeom>
        </p:spPr>
      </p:pic>
      <p:sp>
        <p:nvSpPr>
          <p:cNvPr id="6" name="Textfeld 5"/>
          <p:cNvSpPr txBox="1"/>
          <p:nvPr/>
        </p:nvSpPr>
        <p:spPr>
          <a:xfrm>
            <a:off x="395536" y="2132856"/>
            <a:ext cx="2808312" cy="369332"/>
          </a:xfrm>
          <a:prstGeom prst="rect">
            <a:avLst/>
          </a:prstGeom>
          <a:solidFill>
            <a:schemeClr val="accent2">
              <a:lumMod val="20000"/>
              <a:lumOff val="80000"/>
            </a:schemeClr>
          </a:solidFill>
        </p:spPr>
        <p:txBody>
          <a:bodyPr wrap="square" rtlCol="0">
            <a:spAutoFit/>
          </a:bodyPr>
          <a:lstStyle/>
          <a:p>
            <a:pPr algn="ctr"/>
            <a:r>
              <a:rPr lang="de-DE" dirty="0" smtClean="0">
                <a:solidFill>
                  <a:schemeClr val="tx2"/>
                </a:solidFill>
              </a:rPr>
              <a:t>Einführungsphase</a:t>
            </a:r>
            <a:endParaRPr lang="de-DE" dirty="0">
              <a:solidFill>
                <a:schemeClr val="tx2"/>
              </a:solidFill>
            </a:endParaRPr>
          </a:p>
        </p:txBody>
      </p:sp>
      <p:sp>
        <p:nvSpPr>
          <p:cNvPr id="7" name="Textfeld 6"/>
          <p:cNvSpPr txBox="1"/>
          <p:nvPr/>
        </p:nvSpPr>
        <p:spPr>
          <a:xfrm>
            <a:off x="3275856" y="2132856"/>
            <a:ext cx="2736304" cy="369332"/>
          </a:xfrm>
          <a:prstGeom prst="rect">
            <a:avLst/>
          </a:prstGeom>
          <a:solidFill>
            <a:schemeClr val="accent2">
              <a:lumMod val="40000"/>
              <a:lumOff val="60000"/>
            </a:schemeClr>
          </a:solidFill>
        </p:spPr>
        <p:txBody>
          <a:bodyPr wrap="square" rtlCol="0">
            <a:spAutoFit/>
          </a:bodyPr>
          <a:lstStyle/>
          <a:p>
            <a:pPr algn="ctr"/>
            <a:r>
              <a:rPr lang="de-DE" dirty="0" smtClean="0">
                <a:solidFill>
                  <a:schemeClr val="tx2"/>
                </a:solidFill>
              </a:rPr>
              <a:t>Aufbauphase</a:t>
            </a:r>
            <a:endParaRPr lang="de-DE" dirty="0">
              <a:solidFill>
                <a:schemeClr val="tx2"/>
              </a:solidFill>
            </a:endParaRPr>
          </a:p>
        </p:txBody>
      </p:sp>
      <p:sp>
        <p:nvSpPr>
          <p:cNvPr id="8" name="Textfeld 7"/>
          <p:cNvSpPr txBox="1"/>
          <p:nvPr/>
        </p:nvSpPr>
        <p:spPr>
          <a:xfrm>
            <a:off x="6084168" y="2132856"/>
            <a:ext cx="2736304" cy="369332"/>
          </a:xfrm>
          <a:prstGeom prst="rect">
            <a:avLst/>
          </a:prstGeom>
          <a:solidFill>
            <a:schemeClr val="accent2">
              <a:lumMod val="60000"/>
              <a:lumOff val="40000"/>
            </a:schemeClr>
          </a:solidFill>
        </p:spPr>
        <p:txBody>
          <a:bodyPr wrap="square" rtlCol="0">
            <a:spAutoFit/>
          </a:bodyPr>
          <a:lstStyle/>
          <a:p>
            <a:pPr algn="ctr"/>
            <a:r>
              <a:rPr lang="de-DE" dirty="0" smtClean="0">
                <a:solidFill>
                  <a:schemeClr val="tx2"/>
                </a:solidFill>
              </a:rPr>
              <a:t>Vertiefungsphase</a:t>
            </a:r>
            <a:endParaRPr lang="de-DE" dirty="0">
              <a:solidFill>
                <a:schemeClr val="tx2"/>
              </a:solidFill>
            </a:endParaRPr>
          </a:p>
        </p:txBody>
      </p:sp>
    </p:spTree>
    <p:extLst>
      <p:ext uri="{BB962C8B-B14F-4D97-AF65-F5344CB8AC3E}">
        <p14:creationId xmlns:p14="http://schemas.microsoft.com/office/powerpoint/2010/main" xmlns="" val="2411591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ea">
  <a:themeElements>
    <a:clrScheme name="Benutzerdefiniert 4">
      <a:dk1>
        <a:srgbClr val="001132"/>
      </a:dk1>
      <a:lt1>
        <a:srgbClr val="FFFFFF"/>
      </a:lt1>
      <a:dk2>
        <a:srgbClr val="001132"/>
      </a:dk2>
      <a:lt2>
        <a:srgbClr val="FFB9B9"/>
      </a:lt2>
      <a:accent1>
        <a:srgbClr val="001132"/>
      </a:accent1>
      <a:accent2>
        <a:srgbClr val="C00000"/>
      </a:accent2>
      <a:accent3>
        <a:srgbClr val="001132"/>
      </a:accent3>
      <a:accent4>
        <a:srgbClr val="0038A5"/>
      </a:accent4>
      <a:accent5>
        <a:srgbClr val="0038A5"/>
      </a:accent5>
      <a:accent6>
        <a:srgbClr val="0038A5"/>
      </a:accent6>
      <a:hlink>
        <a:srgbClr val="C00000"/>
      </a:hlink>
      <a:folHlink>
        <a:srgbClr val="C0000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707</Words>
  <Application>Microsoft Office PowerPoint</Application>
  <PresentationFormat>Bildschirmpräsentation (4:3)</PresentationFormat>
  <Paragraphs>221</Paragraphs>
  <Slides>36</Slides>
  <Notes>2</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Rhea</vt:lpstr>
      <vt:lpstr>Einführungsveranstaltung</vt:lpstr>
      <vt:lpstr>Fühlen Sie sich vielleicht so?</vt:lpstr>
      <vt:lpstr>Themen der heutigen Einführung</vt:lpstr>
      <vt:lpstr>Germanistik / Deutsch: Fachgliederung</vt:lpstr>
      <vt:lpstr>Folie 5</vt:lpstr>
      <vt:lpstr>Wichtig!</vt:lpstr>
      <vt:lpstr>Aufbau des Studiums</vt:lpstr>
      <vt:lpstr>B.A. Germanistik, Kernfach</vt:lpstr>
      <vt:lpstr>B.A. Germanistik, Beifach</vt:lpstr>
      <vt:lpstr>B.Ed. Deutsch / B.Sc. WiPäd </vt:lpstr>
      <vt:lpstr>Aufbau der Module</vt:lpstr>
      <vt:lpstr>Folie 12</vt:lpstr>
      <vt:lpstr>Folie 13</vt:lpstr>
      <vt:lpstr>Folie 14</vt:lpstr>
      <vt:lpstr>Folie 15</vt:lpstr>
      <vt:lpstr>Folie 16</vt:lpstr>
      <vt:lpstr>Folie 17</vt:lpstr>
      <vt:lpstr>Folie 18</vt:lpstr>
      <vt:lpstr>Folie 19</vt:lpstr>
      <vt:lpstr>Folie 20</vt:lpstr>
      <vt:lpstr>Ihre Eigenverantwortung:</vt:lpstr>
      <vt:lpstr>Erste Schritte</vt:lpstr>
      <vt:lpstr>Übersicht: Programm für 1. Jahr</vt:lpstr>
      <vt:lpstr>B.A. Kernfach / B.Ed. / B.Sc. WiPäd: Programm für das 1. Semester</vt:lpstr>
      <vt:lpstr>B.A. KF + BF / B.Ed. / B.Sc. WiPäd: Programm für das 1. Semester</vt:lpstr>
      <vt:lpstr>Wie und wann melde ich mich an?</vt:lpstr>
      <vt:lpstr>Achtung! Unterschied:</vt:lpstr>
      <vt:lpstr>Helfer in der Not</vt:lpstr>
      <vt:lpstr>Schriftliche Helfer</vt:lpstr>
      <vt:lpstr>Schriftliche Helfer</vt:lpstr>
      <vt:lpstr>Hilfe bei inhaltlichen und organisatorischen Fragen:  Das Studienbüro</vt:lpstr>
      <vt:lpstr>individuelle Beratung zu Studienverlauf, Semesterplanung, Fachinhalten sowie Anerkennungen von Studienleistungen: Die Studienfachberatung</vt:lpstr>
      <vt:lpstr>Studieren – international:  Erasmus-Beauftragte</vt:lpstr>
      <vt:lpstr>Organisiert studieren, Schreibberatung, Berufsfeld-orientierung, International studieren: Beratungsbüro PHILIS</vt:lpstr>
      <vt:lpstr>Ihre studentische Interessen-Vertretung, Ersti-Hilfe: Fachschaft GeKoThe</vt:lpstr>
      <vt:lpstr>Alles 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Einführungs-veranstaltung</dc:title>
  <dc:creator>Obermaier</dc:creator>
  <cp:lastModifiedBy>Sabine</cp:lastModifiedBy>
  <cp:revision>372</cp:revision>
  <cp:lastPrinted>2014-10-20T08:20:40Z</cp:lastPrinted>
  <dcterms:created xsi:type="dcterms:W3CDTF">2008-08-20T15:07:17Z</dcterms:created>
  <dcterms:modified xsi:type="dcterms:W3CDTF">2018-03-07T15:00:59Z</dcterms:modified>
</cp:coreProperties>
</file>