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1" r:id="rId2"/>
    <p:sldId id="263" r:id="rId3"/>
    <p:sldId id="327" r:id="rId4"/>
    <p:sldId id="264" r:id="rId5"/>
    <p:sldId id="315" r:id="rId6"/>
    <p:sldId id="390" r:id="rId7"/>
    <p:sldId id="465" r:id="rId8"/>
    <p:sldId id="335" r:id="rId9"/>
    <p:sldId id="439" r:id="rId10"/>
    <p:sldId id="440" r:id="rId11"/>
    <p:sldId id="383" r:id="rId12"/>
    <p:sldId id="391" r:id="rId13"/>
    <p:sldId id="386" r:id="rId14"/>
    <p:sldId id="396" r:id="rId15"/>
    <p:sldId id="387" r:id="rId16"/>
    <p:sldId id="326" r:id="rId17"/>
    <p:sldId id="466" r:id="rId18"/>
    <p:sldId id="266" r:id="rId19"/>
    <p:sldId id="346" r:id="rId20"/>
    <p:sldId id="274" r:id="rId21"/>
    <p:sldId id="269" r:id="rId22"/>
    <p:sldId id="270" r:id="rId23"/>
    <p:sldId id="271" r:id="rId24"/>
    <p:sldId id="272" r:id="rId25"/>
    <p:sldId id="273" r:id="rId26"/>
    <p:sldId id="267" r:id="rId27"/>
    <p:sldId id="290" r:id="rId28"/>
    <p:sldId id="393" r:id="rId29"/>
    <p:sldId id="395" r:id="rId30"/>
    <p:sldId id="424" r:id="rId31"/>
    <p:sldId id="425" r:id="rId32"/>
    <p:sldId id="421" r:id="rId33"/>
    <p:sldId id="328" r:id="rId34"/>
  </p:sldIdLst>
  <p:sldSz cx="9144000" cy="6858000" type="screen4x3"/>
  <p:notesSz cx="7099300" cy="10234613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34" userDrawn="1">
          <p15:clr>
            <a:srgbClr val="A4A3A4"/>
          </p15:clr>
        </p15:guide>
        <p15:guide id="2" pos="2235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39" userDrawn="1">
          <p15:clr>
            <a:srgbClr val="A4A3A4"/>
          </p15:clr>
        </p15:guide>
        <p15:guide id="5" orient="horz" pos="3341" userDrawn="1">
          <p15:clr>
            <a:srgbClr val="A4A3A4"/>
          </p15:clr>
        </p15:guide>
        <p15:guide id="6" orient="horz" pos="3224" userDrawn="1">
          <p15:clr>
            <a:srgbClr val="A4A3A4"/>
          </p15:clr>
        </p15:guide>
        <p15:guide id="7" pos="233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ellfl" initials="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9B00"/>
    <a:srgbClr val="FFFF00"/>
    <a:srgbClr val="FFFF99"/>
    <a:srgbClr val="FFFF66"/>
    <a:srgbClr val="0066FF"/>
    <a:srgbClr val="FFCC00"/>
    <a:srgbClr val="FFFFCC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9" autoAdjust="0"/>
    <p:restoredTop sz="96501" autoAdjust="0"/>
  </p:normalViewPr>
  <p:slideViewPr>
    <p:cSldViewPr snapToObjects="1">
      <p:cViewPr varScale="1">
        <p:scale>
          <a:sx n="131" d="100"/>
          <a:sy n="131" d="100"/>
        </p:scale>
        <p:origin x="171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10" d="100"/>
          <a:sy n="110" d="100"/>
        </p:scale>
        <p:origin x="-2526" y="360"/>
      </p:cViewPr>
      <p:guideLst>
        <p:guide orient="horz" pos="3234"/>
        <p:guide pos="2235"/>
        <p:guide orient="horz" pos="3120"/>
        <p:guide pos="2139"/>
        <p:guide orient="horz" pos="3341"/>
        <p:guide orient="horz" pos="3224"/>
        <p:guide pos="23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6364" cy="511732"/>
          </a:xfrm>
          <a:prstGeom prst="rect">
            <a:avLst/>
          </a:prstGeom>
        </p:spPr>
        <p:txBody>
          <a:bodyPr vert="horz" lIns="94597" tIns="47299" rIns="94597" bIns="47299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de-DE"/>
              <a:t>Studienbüro des Deutschen Instituts: studienbuero-dtinst@uni-mainz.de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3"/>
            <a:ext cx="3076364" cy="511732"/>
          </a:xfrm>
          <a:prstGeom prst="rect">
            <a:avLst/>
          </a:prstGeom>
        </p:spPr>
        <p:txBody>
          <a:bodyPr vert="horz" lIns="94597" tIns="47299" rIns="94597" bIns="47299" rtlCol="0"/>
          <a:lstStyle>
            <a:lvl1pPr algn="r">
              <a:defRPr sz="1200" smtClean="0"/>
            </a:lvl1pPr>
          </a:lstStyle>
          <a:p>
            <a:pPr>
              <a:defRPr/>
            </a:pPr>
            <a:fld id="{B8393EAC-2DDB-4C7B-B766-D2CF74401738}" type="datetimeFigureOut">
              <a:rPr lang="de-DE"/>
              <a:pPr>
                <a:defRPr/>
              </a:pPr>
              <a:t>09.04.2019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9"/>
            <a:ext cx="3076364" cy="511732"/>
          </a:xfrm>
          <a:prstGeom prst="rect">
            <a:avLst/>
          </a:prstGeom>
        </p:spPr>
        <p:txBody>
          <a:bodyPr vert="horz" lIns="94597" tIns="47299" rIns="94597" bIns="4729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9"/>
            <a:ext cx="3076364" cy="511732"/>
          </a:xfrm>
          <a:prstGeom prst="rect">
            <a:avLst/>
          </a:prstGeom>
        </p:spPr>
        <p:txBody>
          <a:bodyPr vert="horz" lIns="94597" tIns="47299" rIns="94597" bIns="4729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DC80918-9EE9-442C-8156-69AEA37998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13571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6364" cy="511732"/>
          </a:xfrm>
          <a:prstGeom prst="rect">
            <a:avLst/>
          </a:prstGeom>
        </p:spPr>
        <p:txBody>
          <a:bodyPr vert="horz" lIns="94597" tIns="47299" rIns="94597" bIns="472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Studienbüro des Deutschen Instituts: studienbuero-dtinst@uni-mainz.de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3"/>
            <a:ext cx="3076364" cy="511732"/>
          </a:xfrm>
          <a:prstGeom prst="rect">
            <a:avLst/>
          </a:prstGeom>
        </p:spPr>
        <p:txBody>
          <a:bodyPr vert="horz" lIns="94597" tIns="47299" rIns="94597" bIns="472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04F9A3-108B-4108-913B-56EACAAE1E46}" type="datetimeFigureOut">
              <a:rPr lang="de-DE"/>
              <a:pPr>
                <a:defRPr/>
              </a:pPr>
              <a:t>09.04.2019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71525"/>
            <a:ext cx="5111750" cy="3833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7" tIns="47299" rIns="94597" bIns="4729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5"/>
            <a:ext cx="5679440" cy="4605577"/>
          </a:xfrm>
          <a:prstGeom prst="rect">
            <a:avLst/>
          </a:prstGeom>
        </p:spPr>
        <p:txBody>
          <a:bodyPr vert="horz" lIns="94597" tIns="47299" rIns="94597" bIns="47299" rtlCol="0"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9"/>
            <a:ext cx="3076364" cy="511732"/>
          </a:xfrm>
          <a:prstGeom prst="rect">
            <a:avLst/>
          </a:prstGeom>
        </p:spPr>
        <p:txBody>
          <a:bodyPr vert="horz" lIns="94597" tIns="47299" rIns="94597" bIns="472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9"/>
            <a:ext cx="3076364" cy="511732"/>
          </a:xfrm>
          <a:prstGeom prst="rect">
            <a:avLst/>
          </a:prstGeom>
        </p:spPr>
        <p:txBody>
          <a:bodyPr vert="horz" lIns="94597" tIns="47299" rIns="94597" bIns="472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773A93-5AB0-47A4-B026-A457576D99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5873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610934-7436-4829-8A23-A32E2E9C83D6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Studienbüro des Deutschen Instituts: studienbuero-dtinst@uni-mainz.de</a:t>
            </a:r>
          </a:p>
        </p:txBody>
      </p:sp>
    </p:spTree>
    <p:extLst>
      <p:ext uri="{BB962C8B-B14F-4D97-AF65-F5344CB8AC3E}">
        <p14:creationId xmlns:p14="http://schemas.microsoft.com/office/powerpoint/2010/main" val="2213590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255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588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17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25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927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262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550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550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8133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55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710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661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002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096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7164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04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226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055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0178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2059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22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7739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762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9657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5718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36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57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667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Wingdings"/>
              <a:buChar char="à"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Der </a:t>
            </a:r>
            <a:r>
              <a:rPr lang="de-DE" sz="2000" b="1" u="sng" dirty="0">
                <a:solidFill>
                  <a:schemeClr val="bg1">
                    <a:lumMod val="50000"/>
                  </a:schemeClr>
                </a:solidFill>
              </a:rPr>
              <a:t>Zulassungs- / Ablehnungsbescheid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erfolgt …   </a:t>
            </a:r>
          </a:p>
          <a:p>
            <a:pPr lvl="0">
              <a:buFont typeface="Wingdings"/>
              <a:buChar char="à"/>
            </a:pPr>
            <a:endParaRPr lang="de-DE" sz="5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	…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vorauss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. bis 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Mitte Juli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für einen Studienbeginn zum Wintersemester.</a:t>
            </a:r>
          </a:p>
          <a:p>
            <a:pPr marL="399037" lvl="1"/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vorauss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. bis 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Mitte Januar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für einen Studienbeginn zum Sommersemester.</a:t>
            </a:r>
          </a:p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69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829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434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Studienbüro des Deutschen Instituts: studienbuero-dtinst@uni-mainz.de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73A93-5AB0-47A4-B026-A457576D9922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11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2860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42862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Nr. 	</a:t>
            </a:r>
            <a:fld id="{801D1196-72BE-45C3-A4B4-C55A3D8F174F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r>
              <a:rPr lang="de-DE"/>
              <a:t>Datum		</a:t>
            </a:r>
            <a:fld id="{24AB9230-679F-1045-B49B-98C0DCAF56BA}" type="datetimeFigureOut">
              <a:rPr lang="de-DE"/>
              <a:pPr>
                <a:defRPr/>
              </a:pPr>
              <a:t>09.04.2019</a:t>
            </a:fld>
            <a:endParaRPr lang="de-DE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>
            <a:lvl1pPr>
              <a:defRPr sz="1600">
                <a:latin typeface="Arial Narrow" pitchFamily="34" charset="0"/>
              </a:defRPr>
            </a:lvl1pPr>
            <a:lvl2pPr>
              <a:defRPr sz="1600">
                <a:latin typeface="Arial Narrow" pitchFamily="34" charset="0"/>
              </a:defRPr>
            </a:lvl2pPr>
            <a:lvl3pPr>
              <a:defRPr sz="16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200" y="928688"/>
            <a:ext cx="5614988" cy="500062"/>
          </a:xfrm>
        </p:spPr>
        <p:txBody>
          <a:bodyPr/>
          <a:lstStyle>
            <a:lvl1pPr>
              <a:buNone/>
              <a:defRPr sz="2800">
                <a:latin typeface="Arial Narrow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Folie Nr. 	</a:t>
            </a:r>
            <a:fld id="{A865E259-F6C2-4912-AD01-716A27CB3FCD}" type="slidenum">
              <a:rPr lang="de-DE"/>
              <a:pPr>
                <a:defRPr/>
              </a:pPr>
              <a:t>‹Nr.›</a:t>
            </a:fld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 </a:t>
            </a:r>
            <a:r>
              <a:rPr lang="de-DE" dirty="0"/>
              <a:t>	</a:t>
            </a:r>
            <a:fld id="{24AB9230-679F-1045-B49B-98C0DCAF56BA}" type="datetimeFigureOut">
              <a:rPr lang="de-DE"/>
              <a:pPr>
                <a:defRPr/>
              </a:pPr>
              <a:t>09.04.2019</a:t>
            </a:fld>
            <a:endParaRPr lang="de-DE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0037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381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Folie Nr. 	</a:t>
            </a:r>
            <a:fld id="{EB181E5D-AFEA-4623-B052-279358116685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r>
              <a:rPr lang="de-DE"/>
              <a:t>Datum		</a:t>
            </a:r>
            <a:fld id="{24AB9230-679F-1045-B49B-98C0DCAF56BA}" type="datetimeFigureOut">
              <a:rPr lang="de-DE"/>
              <a:pPr>
                <a:defRPr/>
              </a:pPr>
              <a:t>09.04.2019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0" y="-76200"/>
            <a:ext cx="9144000" cy="601200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Arial Narrow" pitchFamily="34" charset="0"/>
            </a:endParaRPr>
          </a:p>
        </p:txBody>
      </p:sp>
      <p:sp>
        <p:nvSpPr>
          <p:cNvPr id="103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pic>
        <p:nvPicPr>
          <p:cNvPr id="1031" name="Bild 23" descr="JGU-Logo_farbe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9425" y="5292725"/>
            <a:ext cx="2336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/>
        </p:nvCxnSpPr>
        <p:spPr>
          <a:xfrm>
            <a:off x="438150" y="6286500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ransition spd="slow">
    <p:wipe dir="d"/>
  </p:transition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500" kern="120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 Narrow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 Narrow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 Narrow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 Narrow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 Narrow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 Narrow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 Narrow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l.uni-mainz.de/163.ph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manistik.uni-mainz.de/studiu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.uni-mainz.de/service/ordnungen/faecheruebergreifende-pruefungsordnungen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fl.uni-mainz.de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pl.uni-mainz.d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rmanistik.uni-mainz.de/studienbuero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rmanistik.uni-mainz.de/studium/" TargetMode="External"/><Relationship Id="rId4" Type="http://schemas.openxmlformats.org/officeDocument/2006/relationships/hyperlink" Target="mailto:studienbuero-dtinst@uni-mainz.de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soberm@uni-mainz.de" TargetMode="External"/><Relationship Id="rId7" Type="http://schemas.openxmlformats.org/officeDocument/2006/relationships/hyperlink" Target="https://www.germanistik.uni-mainz.de/studienfachberatung/studienfachberatung-deutsch-germanistik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wolf@uni-mainz.de" TargetMode="External"/><Relationship Id="rId5" Type="http://schemas.openxmlformats.org/officeDocument/2006/relationships/hyperlink" Target="mailto:cscherer@uni-mainz.de" TargetMode="External"/><Relationship Id="rId4" Type="http://schemas.openxmlformats.org/officeDocument/2006/relationships/hyperlink" Target="mailto:riedel@uni-mainz.de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um.uni-mainz.de/abschlus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tudium.uni-mainz.de/bewerbung-master/" TargetMode="External"/><Relationship Id="rId4" Type="http://schemas.openxmlformats.org/officeDocument/2006/relationships/hyperlink" Target="https://www.studium.uni-mainz.de/mast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533400" y="1503508"/>
            <a:ext cx="8147050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4000" b="1" dirty="0" smtClean="0">
                <a:latin typeface="Arial Narrow" pitchFamily="34" charset="0"/>
              </a:rPr>
              <a:t>MASTER-INFOVERANSTALTUNG</a:t>
            </a:r>
            <a:br>
              <a:rPr lang="de-DE" sz="4000" b="1" dirty="0" smtClean="0">
                <a:latin typeface="Arial Narrow" pitchFamily="34" charset="0"/>
              </a:rPr>
            </a:br>
            <a:r>
              <a:rPr lang="de-DE" sz="4000" b="1" dirty="0" smtClean="0">
                <a:latin typeface="Arial Narrow" pitchFamily="34" charset="0"/>
              </a:rPr>
              <a:t>DES DEUTSCHEN INSTITUTS</a:t>
            </a:r>
            <a:endParaRPr lang="de-DE" sz="4000" b="1" dirty="0">
              <a:latin typeface="Arial Narrow" pitchFamily="34" charset="0"/>
            </a:endParaRPr>
          </a:p>
          <a:p>
            <a:pPr algn="ctr">
              <a:defRPr/>
            </a:pPr>
            <a:endParaRPr lang="de-DE" sz="32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de-DE" sz="3200" b="1" dirty="0" smtClean="0">
                <a:solidFill>
                  <a:srgbClr val="00B050"/>
                </a:solidFill>
                <a:latin typeface="Arial Narrow" pitchFamily="34" charset="0"/>
              </a:rPr>
              <a:t>Master </a:t>
            </a:r>
            <a:r>
              <a:rPr lang="de-DE" sz="3200" b="1" dirty="0" err="1">
                <a:solidFill>
                  <a:srgbClr val="00B050"/>
                </a:solidFill>
                <a:latin typeface="Arial Narrow" pitchFamily="34" charset="0"/>
              </a:rPr>
              <a:t>of</a:t>
            </a:r>
            <a:r>
              <a:rPr lang="de-DE" sz="3200" b="1" dirty="0">
                <a:solidFill>
                  <a:srgbClr val="00B050"/>
                </a:solidFill>
                <a:latin typeface="Arial Narrow" pitchFamily="34" charset="0"/>
              </a:rPr>
              <a:t> Education </a:t>
            </a:r>
            <a:r>
              <a:rPr lang="de-DE" sz="3200" b="1" dirty="0" smtClean="0">
                <a:solidFill>
                  <a:srgbClr val="00B050"/>
                </a:solidFill>
                <a:latin typeface="Arial Narrow" pitchFamily="34" charset="0"/>
              </a:rPr>
              <a:t>Deutsch (Lehramt)</a:t>
            </a:r>
          </a:p>
          <a:p>
            <a:pPr algn="ctr">
              <a:defRPr/>
            </a:pPr>
            <a:endParaRPr lang="de-DE" sz="32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09600" y="0"/>
            <a:ext cx="79946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dirty="0">
                <a:latin typeface="+mn-lt"/>
              </a:rPr>
              <a:t> </a:t>
            </a:r>
          </a:p>
        </p:txBody>
      </p:sp>
      <p:pic>
        <p:nvPicPr>
          <p:cNvPr id="4100" name="Bild 23" descr="JGU-Logo_farbe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9425" y="5292725"/>
            <a:ext cx="2336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Folie </a:t>
            </a:r>
            <a:r>
              <a:rPr lang="de-DE" dirty="0" smtClean="0"/>
              <a:t>Nr. </a:t>
            </a:r>
            <a:r>
              <a:rPr lang="de-DE" dirty="0"/>
              <a:t>	</a:t>
            </a:r>
            <a:fld id="{52FB3546-3EEB-4476-BBA7-9AE92B2C8420}" type="slidenum">
              <a:rPr lang="de-DE"/>
              <a:pPr>
                <a:defRPr/>
              </a:pPr>
              <a:t>1</a:t>
            </a:fld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 </a:t>
            </a:r>
            <a:r>
              <a:rPr lang="de-DE" dirty="0"/>
              <a:t>	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0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de-DE" dirty="0" smtClean="0"/>
              <a:t>Studienbüro/Studienfachberatung des Deutschen Instituts </a:t>
            </a:r>
            <a:endParaRPr lang="de-DE" sz="20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6829424" y="919995"/>
            <a:ext cx="1774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 err="1" smtClean="0">
                <a:solidFill>
                  <a:srgbClr val="C00000"/>
                </a:solidFill>
              </a:rPr>
              <a:t>SoSe</a:t>
            </a:r>
            <a:r>
              <a:rPr lang="de-DE" b="1" dirty="0" smtClean="0">
                <a:solidFill>
                  <a:srgbClr val="C00000"/>
                </a:solidFill>
              </a:rPr>
              <a:t> 2019</a:t>
            </a:r>
            <a:endParaRPr lang="de-DE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Master-Informationsveranstaltung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10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dirty="0"/>
              <a:t>	 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4464496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1800" dirty="0" smtClean="0"/>
              <a:t>…Deshalb sollten Sie sich unbedingt noch </a:t>
            </a:r>
            <a:r>
              <a:rPr lang="de-DE" sz="1800" u="sng" dirty="0" smtClean="0"/>
              <a:t>vor</a:t>
            </a:r>
            <a:r>
              <a:rPr lang="de-DE" sz="1800" dirty="0" smtClean="0"/>
              <a:t> der Einschreibung in ein formales Doppelstudium genauestens über die einzuhaltenden </a:t>
            </a:r>
            <a:r>
              <a:rPr lang="de-DE" sz="1800" b="1" dirty="0" smtClean="0">
                <a:solidFill>
                  <a:srgbClr val="C00000"/>
                </a:solidFill>
              </a:rPr>
              <a:t>Fristen</a:t>
            </a:r>
            <a:r>
              <a:rPr lang="de-DE" sz="1800" dirty="0" smtClean="0"/>
              <a:t> informieren:</a:t>
            </a:r>
          </a:p>
          <a:p>
            <a:pPr>
              <a:spcBef>
                <a:spcPts val="0"/>
              </a:spcBef>
            </a:pPr>
            <a:endParaRPr lang="de-DE" sz="1000" dirty="0" smtClean="0"/>
          </a:p>
          <a:p>
            <a:pPr lvl="1">
              <a:spcBef>
                <a:spcPts val="0"/>
              </a:spcBef>
              <a:buFont typeface="Wingdings"/>
              <a:buChar char="à"/>
            </a:pPr>
            <a:r>
              <a:rPr lang="de-DE" b="1" u="sng" dirty="0" smtClean="0">
                <a:solidFill>
                  <a:srgbClr val="C00000"/>
                </a:solidFill>
              </a:rPr>
              <a:t>Bearbeitungs-/Abgabefristen </a:t>
            </a:r>
            <a:r>
              <a:rPr lang="de-DE" b="1" u="sng" dirty="0" smtClean="0"/>
              <a:t>für Studierende: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de-DE" dirty="0" smtClean="0"/>
              <a:t>für Hausarbeiten: Der konkrete Abgabetermin wird vom Dozenten festgelegt</a:t>
            </a:r>
            <a:endParaRPr lang="de-DE" dirty="0"/>
          </a:p>
          <a:p>
            <a:pPr marL="800100" lvl="2" indent="0">
              <a:spcBef>
                <a:spcPts val="0"/>
              </a:spcBef>
              <a:buNone/>
            </a:pPr>
            <a:r>
              <a:rPr lang="de-DE" dirty="0" smtClean="0"/>
              <a:t>für Bachelorarbeiten: je nach Anmeldezeitpunkt festes Datum, das vom Prüfungsamt bestimmt wird</a:t>
            </a:r>
          </a:p>
          <a:p>
            <a:pPr marL="800100" lvl="2" indent="0">
              <a:spcBef>
                <a:spcPts val="0"/>
              </a:spcBef>
              <a:buNone/>
            </a:pPr>
            <a:endParaRPr lang="de-DE" sz="1000" dirty="0" smtClean="0"/>
          </a:p>
          <a:p>
            <a:pPr lvl="1">
              <a:spcBef>
                <a:spcPts val="0"/>
              </a:spcBef>
              <a:buFont typeface="Wingdings"/>
              <a:buChar char="à"/>
            </a:pPr>
            <a:r>
              <a:rPr lang="de-DE" b="1" u="sng" dirty="0" smtClean="0"/>
              <a:t>anschließend: </a:t>
            </a:r>
            <a:r>
              <a:rPr lang="de-DE" b="1" u="sng" dirty="0" smtClean="0">
                <a:solidFill>
                  <a:srgbClr val="C00000"/>
                </a:solidFill>
              </a:rPr>
              <a:t>Korrekturfristen</a:t>
            </a:r>
            <a:r>
              <a:rPr lang="de-DE" b="1" u="sng" dirty="0" smtClean="0"/>
              <a:t> der Lehrenden: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de-DE" dirty="0" smtClean="0"/>
              <a:t>für Hausarbeiten: </a:t>
            </a:r>
            <a:r>
              <a:rPr lang="de-DE" b="1" dirty="0" smtClean="0"/>
              <a:t>ca.</a:t>
            </a:r>
            <a:r>
              <a:rPr lang="de-DE" dirty="0" smtClean="0"/>
              <a:t> </a:t>
            </a:r>
            <a:r>
              <a:rPr lang="de-DE" b="1" dirty="0" smtClean="0"/>
              <a:t>4 Wochen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de-DE" dirty="0" smtClean="0"/>
              <a:t>für Bachelorarbeiten: </a:t>
            </a:r>
            <a:r>
              <a:rPr lang="de-DE" b="1" dirty="0" smtClean="0"/>
              <a:t>ca. 6 </a:t>
            </a:r>
            <a:r>
              <a:rPr lang="de-DE" b="1" dirty="0"/>
              <a:t>Wochen </a:t>
            </a:r>
            <a:endParaRPr lang="de-DE" b="1" dirty="0" smtClean="0"/>
          </a:p>
          <a:p>
            <a:pPr marL="800100" lvl="2" indent="0">
              <a:spcBef>
                <a:spcPts val="0"/>
              </a:spcBef>
              <a:buNone/>
            </a:pPr>
            <a:endParaRPr lang="de-DE" sz="1000" dirty="0" smtClean="0"/>
          </a:p>
          <a:p>
            <a:pPr lvl="1">
              <a:spcBef>
                <a:spcPts val="0"/>
              </a:spcBef>
              <a:buFont typeface="Wingdings"/>
              <a:buChar char="à"/>
            </a:pPr>
            <a:r>
              <a:rPr lang="de-DE" b="1" u="sng" dirty="0" smtClean="0">
                <a:solidFill>
                  <a:srgbClr val="C00000"/>
                </a:solidFill>
              </a:rPr>
              <a:t>Zeugniserstellungsfristen</a:t>
            </a:r>
            <a:r>
              <a:rPr lang="de-DE" b="1" u="sng" dirty="0" smtClean="0"/>
              <a:t> der Prüfungsämter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de-DE" b="1" dirty="0"/>
              <a:t> </a:t>
            </a:r>
            <a:r>
              <a:rPr lang="de-DE" b="1" dirty="0" smtClean="0"/>
              <a:t>     </a:t>
            </a:r>
            <a:r>
              <a:rPr lang="de-DE" b="1" dirty="0" err="1" smtClean="0"/>
              <a:t>B.Ed</a:t>
            </a:r>
            <a:r>
              <a:rPr lang="de-DE" b="1" dirty="0" smtClean="0"/>
              <a:t>.-Studierende: </a:t>
            </a:r>
            <a:r>
              <a:rPr lang="de-DE" dirty="0"/>
              <a:t>Zeugnisdokumente </a:t>
            </a:r>
            <a:r>
              <a:rPr lang="de-DE" dirty="0" smtClean="0"/>
              <a:t>müssen </a:t>
            </a:r>
            <a:r>
              <a:rPr lang="de-DE" b="1" u="sng" dirty="0" smtClean="0"/>
              <a:t>6 Wochen vorher im HPL </a:t>
            </a:r>
            <a:r>
              <a:rPr lang="de-DE" b="1" dirty="0" smtClean="0"/>
              <a:t>beantragt werden</a:t>
            </a:r>
            <a:r>
              <a:rPr lang="de-DE" dirty="0"/>
              <a:t>.</a:t>
            </a:r>
            <a:endParaRPr lang="de-DE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de-DE" dirty="0" smtClean="0"/>
              <a:t>      Homepage =&gt; </a:t>
            </a:r>
            <a:r>
              <a:rPr lang="de-DE" dirty="0" smtClean="0">
                <a:hlinkClick r:id="rId3"/>
              </a:rPr>
              <a:t>http</a:t>
            </a:r>
            <a:r>
              <a:rPr lang="de-DE" dirty="0">
                <a:hlinkClick r:id="rId3"/>
              </a:rPr>
              <a:t>://</a:t>
            </a:r>
            <a:r>
              <a:rPr lang="de-DE" dirty="0" smtClean="0">
                <a:hlinkClick r:id="rId3"/>
              </a:rPr>
              <a:t>www.hpl.uni-mainz.de/163.php</a:t>
            </a:r>
            <a:endParaRPr lang="de-DE" dirty="0" smtClean="0"/>
          </a:p>
          <a:p>
            <a:pPr marL="457200" lvl="1" indent="0">
              <a:spcBef>
                <a:spcPts val="0"/>
              </a:spcBef>
              <a:buNone/>
            </a:pPr>
            <a:endParaRPr lang="de-DE" sz="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	</a:t>
            </a:r>
            <a:endParaRPr lang="de-DE" sz="1000" dirty="0"/>
          </a:p>
          <a:p>
            <a:pPr marL="0" indent="0">
              <a:spcBef>
                <a:spcPts val="0"/>
              </a:spcBef>
              <a:buNone/>
            </a:pPr>
            <a:r>
              <a:rPr lang="de-DE" sz="1750" b="1" dirty="0" smtClean="0"/>
              <a:t>Es besteht keine Verpflichtung zur Aufnahme einer Doppeleinschreibung in Bachelor- und Master-Studium. Von einer verfrühten Einschreibung wird, ganz im Gegenteil, eher abgeraten.</a:t>
            </a:r>
            <a:r>
              <a:rPr lang="de-DE" sz="1800" b="1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91069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3384376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de-DE" sz="2000" u="sng" dirty="0" smtClean="0"/>
              <a:t>Wichtige Informationen für </a:t>
            </a:r>
            <a:r>
              <a:rPr lang="de-DE" sz="2000" b="1" u="sng" dirty="0" smtClean="0"/>
              <a:t>externe Studierende</a:t>
            </a:r>
            <a:endParaRPr lang="de-DE" sz="2000" dirty="0" smtClean="0"/>
          </a:p>
          <a:p>
            <a:pPr lvl="0">
              <a:buFont typeface="Arial" pitchFamily="34" charset="0"/>
              <a:buChar char="•"/>
            </a:pPr>
            <a:r>
              <a:rPr lang="de-DE" sz="2000" dirty="0" smtClean="0"/>
              <a:t>Es ist überaus wichtig, dass Studierende von anderen Hochschulen der Bewerbung das </a:t>
            </a:r>
            <a:r>
              <a:rPr lang="de-DE" sz="2000" b="1" u="sng" dirty="0" smtClean="0"/>
              <a:t>Modulhandbuch</a:t>
            </a:r>
            <a:r>
              <a:rPr lang="de-DE" sz="2000" dirty="0" smtClean="0"/>
              <a:t> und/oder den </a:t>
            </a:r>
            <a:r>
              <a:rPr lang="de-DE" sz="2000" b="1" u="sng" dirty="0" smtClean="0"/>
              <a:t>fachspezifischen Anhang zur Prüfungsordnung </a:t>
            </a:r>
            <a:r>
              <a:rPr lang="de-DE" sz="2000" dirty="0" smtClean="0"/>
              <a:t>im Fach </a:t>
            </a:r>
            <a:r>
              <a:rPr lang="de-DE" sz="2000" b="1" u="sng" dirty="0" smtClean="0"/>
              <a:t>Germanistik / Deutsch</a:t>
            </a:r>
            <a:r>
              <a:rPr lang="de-DE" sz="2000" b="1" dirty="0" smtClean="0"/>
              <a:t> </a:t>
            </a:r>
            <a:r>
              <a:rPr lang="de-DE" sz="2000" dirty="0" smtClean="0"/>
              <a:t>der vorherigen Hochschule beifügen, so dass der </a:t>
            </a:r>
            <a:r>
              <a:rPr lang="de-DE" sz="2000" b="1" dirty="0" smtClean="0"/>
              <a:t>Studienverlauf nachvollziehbar </a:t>
            </a:r>
            <a:r>
              <a:rPr lang="de-DE" sz="2000" dirty="0" smtClean="0"/>
              <a:t>ist.</a:t>
            </a:r>
          </a:p>
          <a:p>
            <a:pPr lvl="0">
              <a:buFont typeface="Arial" pitchFamily="34" charset="0"/>
              <a:buChar char="•"/>
            </a:pPr>
            <a:r>
              <a:rPr lang="de-DE" sz="2000" dirty="0" smtClean="0"/>
              <a:t>Wenn diese Unterlagen fehlen, erschwert dies die </a:t>
            </a:r>
            <a:r>
              <a:rPr lang="de-DE" sz="2000" b="1" dirty="0" smtClean="0"/>
              <a:t>fachliche Prüfung </a:t>
            </a:r>
            <a:r>
              <a:rPr lang="de-DE" sz="2000" dirty="0" smtClean="0"/>
              <a:t>enorm und könnte unter Umständen sogar dazu führen, dass Ihre Bewerbung abgelehnt wird.</a:t>
            </a:r>
          </a:p>
          <a:p>
            <a:pPr lvl="0">
              <a:buFont typeface="Arial" pitchFamily="34" charset="0"/>
              <a:buChar char="•"/>
            </a:pPr>
            <a:endParaRPr lang="de-DE" sz="2000" dirty="0" smtClean="0"/>
          </a:p>
          <a:p>
            <a:pPr lvl="0">
              <a:buFont typeface="Wingdings" pitchFamily="2" charset="2"/>
              <a:buChar char="Ø"/>
            </a:pPr>
            <a:r>
              <a:rPr lang="de-DE" sz="2000" dirty="0" smtClean="0"/>
              <a:t>Diese Information betrifft </a:t>
            </a:r>
            <a:r>
              <a:rPr lang="de-DE" sz="2000" u="sng" dirty="0" smtClean="0"/>
              <a:t>nicht</a:t>
            </a:r>
            <a:r>
              <a:rPr lang="de-DE" sz="2000" dirty="0" smtClean="0"/>
              <a:t> Studierende, die schon an der JGU eingeschrieben sind.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de-DE" sz="2000" dirty="0" smtClean="0"/>
          </a:p>
          <a:p>
            <a:pPr lvl="0">
              <a:lnSpc>
                <a:spcPct val="150000"/>
              </a:lnSpc>
              <a:buNone/>
            </a:pPr>
            <a:endParaRPr lang="de-DE" sz="2000" dirty="0" smtClean="0"/>
          </a:p>
          <a:p>
            <a:pPr lvl="0">
              <a:lnSpc>
                <a:spcPct val="150000"/>
              </a:lnSpc>
              <a:buNone/>
            </a:pPr>
            <a:r>
              <a:rPr lang="de-DE" sz="2000" dirty="0" smtClean="0"/>
              <a:t>	</a:t>
            </a:r>
          </a:p>
          <a:p>
            <a:pPr lvl="0">
              <a:lnSpc>
                <a:spcPct val="150000"/>
              </a:lnSpc>
              <a:buNone/>
            </a:pPr>
            <a:endParaRPr lang="de-DE" sz="20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de-DE" sz="2000" dirty="0" smtClean="0"/>
          </a:p>
          <a:p>
            <a:pPr>
              <a:lnSpc>
                <a:spcPct val="150000"/>
              </a:lnSpc>
              <a:buNone/>
            </a:pP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11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r>
              <a:rPr lang="de-DE" dirty="0"/>
              <a:t> 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7200" y="764704"/>
            <a:ext cx="8435280" cy="504056"/>
          </a:xfrm>
        </p:spPr>
        <p:txBody>
          <a:bodyPr/>
          <a:lstStyle/>
          <a:p>
            <a:r>
              <a:rPr lang="de-DE" sz="2000" b="1" dirty="0" smtClean="0"/>
              <a:t>Was muss ich beachten, wenn ich </a:t>
            </a:r>
            <a:r>
              <a:rPr lang="de-DE" sz="2000" b="1" u="sng" dirty="0" smtClean="0">
                <a:solidFill>
                  <a:srgbClr val="C00000"/>
                </a:solidFill>
              </a:rPr>
              <a:t>noch nicht an der JGU </a:t>
            </a:r>
            <a:r>
              <a:rPr lang="de-DE" sz="2000" b="1" dirty="0" smtClean="0"/>
              <a:t>studiere?</a:t>
            </a:r>
            <a:endParaRPr lang="de-DE" sz="2000" b="1" u="sng" dirty="0" smtClean="0"/>
          </a:p>
          <a:p>
            <a:endParaRPr lang="de-DE" sz="20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980729"/>
            <a:ext cx="8568952" cy="4608511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rmAutofit fontScale="77500" lnSpcReduction="20000"/>
          </a:bodyPr>
          <a:lstStyle/>
          <a:p>
            <a:pPr lvl="0">
              <a:buNone/>
            </a:pPr>
            <a:r>
              <a:rPr lang="de-DE" sz="2300" b="1" u="sng" dirty="0" smtClean="0"/>
              <a:t>Hinweise zur Lehrveranstaltungs-Anmeldung im Masterstudiengang</a:t>
            </a:r>
          </a:p>
          <a:p>
            <a:pPr lvl="0">
              <a:buNone/>
            </a:pPr>
            <a:endParaRPr lang="de-DE" sz="1300" dirty="0" smtClean="0"/>
          </a:p>
          <a:p>
            <a:pPr>
              <a:buFont typeface="Wingdings" pitchFamily="2" charset="2"/>
              <a:buChar char="Ø"/>
            </a:pPr>
            <a:endParaRPr lang="de-DE" sz="23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de-DE" sz="2300" dirty="0" smtClean="0">
                <a:sym typeface="Wingdings" pitchFamily="2" charset="2"/>
              </a:rPr>
              <a:t>Eine </a:t>
            </a:r>
            <a:r>
              <a:rPr lang="de-DE" sz="2300" b="1" dirty="0" smtClean="0">
                <a:sym typeface="Wingdings" pitchFamily="2" charset="2"/>
              </a:rPr>
              <a:t>Anmeldung zu Lehrveranstaltungen </a:t>
            </a:r>
            <a:r>
              <a:rPr lang="de-DE" sz="2300" dirty="0" smtClean="0">
                <a:sym typeface="Wingdings" pitchFamily="2" charset="2"/>
              </a:rPr>
              <a:t>aus dem Masterstudium ist i.d.R. erst möglich,         wenn Sie vom Studsek formal in den </a:t>
            </a:r>
            <a:r>
              <a:rPr lang="de-DE" sz="2300" b="1" dirty="0" smtClean="0">
                <a:sym typeface="Wingdings" pitchFamily="2" charset="2"/>
              </a:rPr>
              <a:t>Masterstudiengang eingeschrieben </a:t>
            </a:r>
            <a:r>
              <a:rPr lang="de-DE" sz="2300" dirty="0" smtClean="0">
                <a:sym typeface="Wingdings" pitchFamily="2" charset="2"/>
              </a:rPr>
              <a:t>wurden, d.h. u.U. erst nach dem </a:t>
            </a:r>
            <a:r>
              <a:rPr lang="de-DE" sz="2300" dirty="0">
                <a:sym typeface="Wingdings" pitchFamily="2" charset="2"/>
              </a:rPr>
              <a:t>1. </a:t>
            </a:r>
            <a:r>
              <a:rPr lang="de-DE" sz="2300" dirty="0" smtClean="0">
                <a:sym typeface="Wingdings" pitchFamily="2" charset="2"/>
              </a:rPr>
              <a:t>Oktober (Beginn </a:t>
            </a:r>
            <a:r>
              <a:rPr lang="de-DE" sz="2300" dirty="0">
                <a:sym typeface="Wingdings" pitchFamily="2" charset="2"/>
              </a:rPr>
              <a:t>des </a:t>
            </a:r>
            <a:r>
              <a:rPr lang="de-DE" sz="2300" dirty="0" err="1" smtClean="0">
                <a:sym typeface="Wingdings" pitchFamily="2" charset="2"/>
              </a:rPr>
              <a:t>WiSe</a:t>
            </a:r>
            <a:r>
              <a:rPr lang="de-DE" sz="2300" dirty="0" smtClean="0">
                <a:sym typeface="Wingdings" pitchFamily="2" charset="2"/>
              </a:rPr>
              <a:t>) bzw. nach dem 1. April (Beginn des SoSe).  </a:t>
            </a:r>
          </a:p>
          <a:p>
            <a:pPr marL="0" indent="0">
              <a:buNone/>
            </a:pPr>
            <a:endParaRPr lang="de-DE" sz="23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de-DE" sz="2300" dirty="0" smtClean="0">
                <a:sym typeface="Wingdings" pitchFamily="2" charset="2"/>
              </a:rPr>
              <a:t>Sie können sich also häufig erst ab Beginn der </a:t>
            </a:r>
            <a:r>
              <a:rPr lang="de-DE" sz="2300" b="1" dirty="0" smtClean="0">
                <a:sym typeface="Wingdings" pitchFamily="2" charset="2"/>
              </a:rPr>
              <a:t>2. Lehrveranstaltungs-Anmeldephase </a:t>
            </a:r>
            <a:r>
              <a:rPr lang="de-DE" sz="2300" dirty="0" smtClean="0">
                <a:sym typeface="Wingdings" pitchFamily="2" charset="2"/>
              </a:rPr>
              <a:t>für Kurse aus dem Master anmelden, auch wenn Sie sich bspw. bereits zur 1. Anmeldephase                                noch für Kurse aus Ihrem </a:t>
            </a:r>
            <a:r>
              <a:rPr lang="de-DE" sz="2300" u="sng" dirty="0" smtClean="0">
                <a:sym typeface="Wingdings" pitchFamily="2" charset="2"/>
              </a:rPr>
              <a:t>Bachelor</a:t>
            </a:r>
            <a:r>
              <a:rPr lang="de-DE" sz="2300" dirty="0" smtClean="0">
                <a:sym typeface="Wingdings" pitchFamily="2" charset="2"/>
              </a:rPr>
              <a:t>-Studium anmelden können/konnten (letzteres betrifft Sie, insofern Sie parallel zum Master noch Leistungen aus dem Bachelor erwerben müssen).</a:t>
            </a:r>
          </a:p>
          <a:p>
            <a:pPr>
              <a:buFont typeface="Wingdings" pitchFamily="2" charset="2"/>
              <a:buChar char="Ø"/>
            </a:pPr>
            <a:endParaRPr lang="de-DE" sz="23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de-DE" sz="23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de-DE" sz="2300" b="1" u="sng" dirty="0" smtClean="0">
                <a:solidFill>
                  <a:srgbClr val="C00000"/>
                </a:solidFill>
                <a:sym typeface="Wingdings" pitchFamily="2" charset="2"/>
              </a:rPr>
              <a:t>WICHTIG:</a:t>
            </a:r>
            <a:r>
              <a:rPr lang="de-DE" sz="2300" b="1" u="sng" dirty="0" smtClean="0">
                <a:sym typeface="Wingdings" pitchFamily="2" charset="2"/>
              </a:rPr>
              <a:t> Information zu den Wahlbereichen (= Module mit Wahlpflicht-Veranstaltungen):</a:t>
            </a:r>
          </a:p>
          <a:p>
            <a:pPr>
              <a:buFont typeface="Wingdings" pitchFamily="2" charset="2"/>
              <a:buChar char="Ø"/>
            </a:pPr>
            <a:endParaRPr lang="de-DE" sz="23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de-DE" sz="2300" dirty="0" smtClean="0">
                <a:sym typeface="Wingdings" pitchFamily="2" charset="2"/>
              </a:rPr>
              <a:t>Bei </a:t>
            </a:r>
            <a:r>
              <a:rPr lang="de-DE" sz="2300" dirty="0">
                <a:sym typeface="Wingdings" pitchFamily="2" charset="2"/>
              </a:rPr>
              <a:t>der </a:t>
            </a:r>
            <a:r>
              <a:rPr lang="de-DE" sz="2300" b="1" dirty="0" smtClean="0">
                <a:sym typeface="Wingdings" pitchFamily="2" charset="2"/>
              </a:rPr>
              <a:t>LV-Anmeldung </a:t>
            </a:r>
            <a:r>
              <a:rPr lang="de-DE" sz="2300" dirty="0" smtClean="0">
                <a:sym typeface="Wingdings" pitchFamily="2" charset="2"/>
              </a:rPr>
              <a:t>zu </a:t>
            </a:r>
            <a:r>
              <a:rPr lang="de-DE" sz="2300" b="1" dirty="0" smtClean="0">
                <a:sym typeface="Wingdings" pitchFamily="2" charset="2"/>
              </a:rPr>
              <a:t>Wahlbereichsmodulen</a:t>
            </a:r>
            <a:r>
              <a:rPr lang="de-DE" sz="2300" dirty="0" smtClean="0">
                <a:sym typeface="Wingdings" pitchFamily="2" charset="2"/>
              </a:rPr>
              <a:t> (= modulübergreifende Wahlbereiche) müssen </a:t>
            </a:r>
            <a:r>
              <a:rPr lang="de-DE" sz="2300" dirty="0">
                <a:sym typeface="Wingdings" pitchFamily="2" charset="2"/>
              </a:rPr>
              <a:t>Sie zunächst die </a:t>
            </a:r>
            <a:r>
              <a:rPr lang="de-DE" sz="2300" dirty="0" smtClean="0">
                <a:sym typeface="Wingdings" pitchFamily="2" charset="2"/>
              </a:rPr>
              <a:t>sog. </a:t>
            </a:r>
            <a:r>
              <a:rPr lang="de-DE" sz="2300" b="1" dirty="0" smtClean="0">
                <a:solidFill>
                  <a:srgbClr val="C00000"/>
                </a:solidFill>
                <a:sym typeface="Wingdings" pitchFamily="2" charset="2"/>
              </a:rPr>
              <a:t>„</a:t>
            </a:r>
            <a:r>
              <a:rPr lang="de-DE" sz="2300" b="1" u="sng" dirty="0" smtClean="0">
                <a:solidFill>
                  <a:srgbClr val="C00000"/>
                </a:solidFill>
                <a:sym typeface="Wingdings" pitchFamily="2" charset="2"/>
              </a:rPr>
              <a:t>Bereichswahl</a:t>
            </a:r>
            <a:r>
              <a:rPr lang="de-DE" sz="2300" b="1" dirty="0" smtClean="0">
                <a:solidFill>
                  <a:srgbClr val="C00000"/>
                </a:solidFill>
                <a:sym typeface="Wingdings" pitchFamily="2" charset="2"/>
              </a:rPr>
              <a:t>“</a:t>
            </a:r>
            <a:r>
              <a:rPr lang="de-DE" sz="2300" b="1" dirty="0" smtClean="0">
                <a:sym typeface="Wingdings" pitchFamily="2" charset="2"/>
              </a:rPr>
              <a:t> in Jogustine </a:t>
            </a:r>
            <a:r>
              <a:rPr lang="de-DE" sz="2300" dirty="0" smtClean="0">
                <a:sym typeface="Wingdings" pitchFamily="2" charset="2"/>
              </a:rPr>
              <a:t>vornehmen, erst </a:t>
            </a:r>
            <a:r>
              <a:rPr lang="de-DE" sz="2300" u="sng" dirty="0" smtClean="0">
                <a:sym typeface="Wingdings" pitchFamily="2" charset="2"/>
              </a:rPr>
              <a:t>danach</a:t>
            </a:r>
            <a:r>
              <a:rPr lang="de-DE" sz="2300" dirty="0" smtClean="0">
                <a:sym typeface="Wingdings" pitchFamily="2" charset="2"/>
              </a:rPr>
              <a:t> kann eine Anmeldung zu den entsprechenden Modulen / Kursen erfolgen. </a:t>
            </a:r>
            <a:endParaRPr lang="de-DE" sz="2300" dirty="0" smtClean="0"/>
          </a:p>
          <a:p>
            <a:pPr>
              <a:buFont typeface="Wingdings" pitchFamily="2" charset="2"/>
              <a:buChar char="Ø"/>
            </a:pPr>
            <a:endParaRPr lang="de-DE" sz="2000" u="sng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de-DE" sz="2000" u="sng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de-DE" sz="2000" dirty="0" smtClean="0"/>
          </a:p>
          <a:p>
            <a:pPr lvl="0">
              <a:buNone/>
            </a:pPr>
            <a:endParaRPr lang="de-DE" sz="2000" dirty="0" smtClean="0"/>
          </a:p>
          <a:p>
            <a:pPr lvl="0">
              <a:buFont typeface="Wingdings" pitchFamily="2" charset="2"/>
              <a:buChar char="Ø"/>
            </a:pPr>
            <a:endParaRPr lang="de-DE" sz="2000" dirty="0" smtClean="0"/>
          </a:p>
          <a:p>
            <a:pPr>
              <a:buNone/>
            </a:pP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12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89156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052737"/>
            <a:ext cx="8784976" cy="4392487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rmAutofit/>
          </a:bodyPr>
          <a:lstStyle/>
          <a:p>
            <a:pPr marL="457200" lvl="1" indent="0">
              <a:buNone/>
            </a:pPr>
            <a:r>
              <a:rPr lang="de-DE" sz="2000" b="1" u="sng" dirty="0" smtClean="0"/>
              <a:t>CHECKLISTE: Voraussetzungen </a:t>
            </a:r>
            <a:r>
              <a:rPr lang="de-DE" sz="2000" b="1" u="sng" dirty="0"/>
              <a:t>für die </a:t>
            </a:r>
            <a:r>
              <a:rPr lang="de-DE" sz="2000" b="1" u="sng" dirty="0" smtClean="0"/>
              <a:t>Umschreibung </a:t>
            </a:r>
            <a:r>
              <a:rPr lang="de-DE" sz="2000" b="1" u="sng" dirty="0" smtClean="0">
                <a:solidFill>
                  <a:srgbClr val="C00000"/>
                </a:solidFill>
              </a:rPr>
              <a:t>(Bachelor </a:t>
            </a:r>
            <a:r>
              <a:rPr lang="de-DE" sz="2000" b="1" u="sng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de-DE" sz="2000" b="1" u="sng" dirty="0" smtClean="0">
                <a:solidFill>
                  <a:srgbClr val="C00000"/>
                </a:solidFill>
              </a:rPr>
              <a:t>Master)</a:t>
            </a:r>
            <a:endParaRPr lang="de-DE" sz="2000" b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de-DE" sz="1000" b="1" dirty="0" smtClean="0"/>
          </a:p>
          <a:p>
            <a:pPr lvl="1">
              <a:buFont typeface="Wingdings" pitchFamily="2" charset="2"/>
              <a:buChar char="Ø"/>
            </a:pPr>
            <a:r>
              <a:rPr lang="de-DE" sz="2000" b="1" dirty="0" smtClean="0"/>
              <a:t>Bewerbungsfrist einhalten </a:t>
            </a:r>
          </a:p>
          <a:p>
            <a:pPr marL="457200" lvl="1" indent="0">
              <a:buNone/>
            </a:pPr>
            <a:r>
              <a:rPr lang="de-DE" sz="2000" b="1" dirty="0"/>
              <a:t>	</a:t>
            </a:r>
            <a:r>
              <a:rPr lang="de-DE" sz="2000" dirty="0"/>
              <a:t> = bei Einschreibung zum </a:t>
            </a:r>
            <a:r>
              <a:rPr lang="de-DE" sz="2000" b="1" dirty="0" err="1"/>
              <a:t>SoSe</a:t>
            </a:r>
            <a:r>
              <a:rPr lang="de-DE" sz="2000" b="1" dirty="0"/>
              <a:t> </a:t>
            </a:r>
            <a:r>
              <a:rPr lang="de-DE" sz="2000" b="1" dirty="0">
                <a:sym typeface="Wingdings" pitchFamily="2" charset="2"/>
              </a:rPr>
              <a:t> </a:t>
            </a:r>
            <a:r>
              <a:rPr lang="de-DE" sz="2000" b="1" dirty="0"/>
              <a:t>15. November </a:t>
            </a:r>
            <a:endParaRPr lang="de-DE" sz="2000" b="1" dirty="0" smtClean="0"/>
          </a:p>
          <a:p>
            <a:pPr marL="457200" lvl="1" indent="0">
              <a:buNone/>
            </a:pPr>
            <a:r>
              <a:rPr lang="de-DE" sz="2000" b="1" dirty="0"/>
              <a:t>	</a:t>
            </a:r>
            <a:r>
              <a:rPr lang="de-DE" sz="2000" b="1" dirty="0" smtClean="0"/>
              <a:t> </a:t>
            </a:r>
            <a:r>
              <a:rPr lang="de-DE" sz="2000" dirty="0" smtClean="0"/>
              <a:t>= bei Einschreibung zum </a:t>
            </a:r>
            <a:r>
              <a:rPr lang="de-DE" sz="2000" b="1" dirty="0" err="1" smtClean="0"/>
              <a:t>WiSe</a:t>
            </a:r>
            <a:r>
              <a:rPr lang="de-DE" sz="2000" b="1" dirty="0" smtClean="0"/>
              <a:t> </a:t>
            </a:r>
            <a:r>
              <a:rPr lang="de-DE" sz="2000" b="1" dirty="0" smtClean="0">
                <a:sym typeface="Wingdings" pitchFamily="2" charset="2"/>
              </a:rPr>
              <a:t> </a:t>
            </a:r>
            <a:r>
              <a:rPr lang="de-DE" sz="2000" b="1" dirty="0" smtClean="0"/>
              <a:t>15. Mai </a:t>
            </a:r>
          </a:p>
          <a:p>
            <a:pPr marL="457200" lvl="1" indent="0">
              <a:buNone/>
            </a:pPr>
            <a:r>
              <a:rPr lang="de-DE" sz="2000" dirty="0" smtClean="0"/>
              <a:t>	</a:t>
            </a:r>
            <a:endParaRPr lang="de-DE" sz="2000" b="1" dirty="0" smtClean="0"/>
          </a:p>
          <a:p>
            <a:pPr marL="457200" lvl="1" indent="0">
              <a:buNone/>
            </a:pPr>
            <a:endParaRPr lang="de-DE" sz="1000" dirty="0"/>
          </a:p>
          <a:p>
            <a:pPr lvl="1">
              <a:buFont typeface="Wingdings" pitchFamily="2" charset="2"/>
              <a:buChar char="Ø"/>
            </a:pPr>
            <a:r>
              <a:rPr lang="de-DE" sz="2000" b="1" u="sng" dirty="0" smtClean="0">
                <a:solidFill>
                  <a:srgbClr val="C00000"/>
                </a:solidFill>
              </a:rPr>
              <a:t>mind.</a:t>
            </a:r>
            <a:r>
              <a:rPr lang="de-DE" sz="2000" u="sng" dirty="0" smtClean="0">
                <a:solidFill>
                  <a:srgbClr val="C00000"/>
                </a:solidFill>
              </a:rPr>
              <a:t> </a:t>
            </a:r>
            <a:r>
              <a:rPr lang="de-DE" sz="2000" b="1" u="sng" dirty="0">
                <a:solidFill>
                  <a:srgbClr val="C00000"/>
                </a:solidFill>
              </a:rPr>
              <a:t>135 </a:t>
            </a:r>
            <a:r>
              <a:rPr lang="de-DE" sz="2000" b="1" u="sng" dirty="0" smtClean="0">
                <a:solidFill>
                  <a:srgbClr val="C00000"/>
                </a:solidFill>
              </a:rPr>
              <a:t>Leistungspunkte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r>
              <a:rPr lang="de-DE" sz="2000" dirty="0" smtClean="0"/>
              <a:t>in </a:t>
            </a:r>
            <a:r>
              <a:rPr lang="de-DE" sz="2000" dirty="0" err="1" smtClean="0"/>
              <a:t>JoGuStINe</a:t>
            </a:r>
            <a:r>
              <a:rPr lang="de-DE" sz="2000" dirty="0" smtClean="0"/>
              <a:t> vorweisen können. </a:t>
            </a:r>
            <a:br>
              <a:rPr lang="de-DE" sz="2000" dirty="0" smtClean="0"/>
            </a:br>
            <a:endParaRPr lang="de-DE" sz="2000" dirty="0" smtClean="0"/>
          </a:p>
          <a:p>
            <a:pPr lvl="1">
              <a:buFont typeface="Wingdings" pitchFamily="2" charset="2"/>
              <a:buChar char="Ø"/>
            </a:pPr>
            <a:r>
              <a:rPr lang="de-DE" sz="2000" dirty="0" smtClean="0"/>
              <a:t>Für den </a:t>
            </a:r>
            <a:r>
              <a:rPr lang="de-DE" sz="2000" b="1" dirty="0" err="1"/>
              <a:t>M.Ed</a:t>
            </a:r>
            <a:r>
              <a:rPr lang="de-DE" sz="2000" b="1" dirty="0"/>
              <a:t>. </a:t>
            </a:r>
            <a:r>
              <a:rPr lang="de-DE" sz="2000" dirty="0"/>
              <a:t>ist </a:t>
            </a:r>
            <a:r>
              <a:rPr lang="de-DE" sz="2000" u="sng" dirty="0"/>
              <a:t>kein gesonderter Nachweis über die Leistungspunkte</a:t>
            </a:r>
            <a:r>
              <a:rPr lang="de-DE" sz="2000" dirty="0"/>
              <a:t> </a:t>
            </a:r>
            <a:r>
              <a:rPr lang="de-DE" sz="2000" dirty="0" smtClean="0"/>
              <a:t>nötig </a:t>
            </a:r>
          </a:p>
          <a:p>
            <a:pPr marL="457200" lvl="1" indent="0">
              <a:buNone/>
            </a:pPr>
            <a:r>
              <a:rPr lang="de-DE" sz="2000" dirty="0" smtClean="0"/>
              <a:t>     (= vereinfachter Wechsel), die Erhebung der </a:t>
            </a:r>
            <a:r>
              <a:rPr lang="de-DE" sz="2000" dirty="0" err="1" smtClean="0"/>
              <a:t>LP‘s</a:t>
            </a:r>
            <a:r>
              <a:rPr lang="de-DE" sz="2000" dirty="0" smtClean="0"/>
              <a:t> wird am Ende der Bewerbungsfrist   </a:t>
            </a:r>
          </a:p>
          <a:p>
            <a:pPr marL="457200" lvl="1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für den Master automatisch vom </a:t>
            </a:r>
            <a:r>
              <a:rPr lang="de-DE" sz="2000" dirty="0"/>
              <a:t>Studsek </a:t>
            </a:r>
            <a:r>
              <a:rPr lang="de-DE" sz="2000" dirty="0" smtClean="0"/>
              <a:t>aus CampusNet abgerufen</a:t>
            </a:r>
            <a:r>
              <a:rPr lang="de-DE" sz="2000" dirty="0"/>
              <a:t>.</a:t>
            </a:r>
            <a:endParaRPr lang="de-DE" sz="1800" dirty="0" smtClean="0"/>
          </a:p>
          <a:p>
            <a:pPr marL="457200" lvl="1" indent="0">
              <a:buNone/>
            </a:pPr>
            <a:endParaRPr lang="de-DE" sz="1000" dirty="0"/>
          </a:p>
          <a:p>
            <a:pPr lvl="0"/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13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22112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Master-Informationsveranstaltung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069468"/>
            <a:ext cx="8856984" cy="4735796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de-DE" sz="2000" b="1" u="sng" dirty="0" smtClean="0">
                <a:solidFill>
                  <a:sysClr val="windowText" lastClr="000000"/>
                </a:solidFill>
              </a:rPr>
              <a:t>Nachweis </a:t>
            </a:r>
            <a:r>
              <a:rPr lang="de-DE" sz="2000" b="1" u="sng" dirty="0">
                <a:solidFill>
                  <a:sysClr val="windowText" lastClr="000000"/>
                </a:solidFill>
              </a:rPr>
              <a:t>Immatrikulation</a:t>
            </a:r>
            <a:r>
              <a:rPr lang="de-DE" sz="2000" b="1" i="1" u="sng" dirty="0">
                <a:solidFill>
                  <a:sysClr val="windowText" lastClr="000000"/>
                </a:solidFill>
              </a:rPr>
              <a:t> „unter Vorbehalt“ </a:t>
            </a:r>
            <a:r>
              <a:rPr lang="de-DE" sz="2000" b="1" i="1" u="sng" dirty="0" smtClean="0">
                <a:solidFill>
                  <a:sysClr val="windowText" lastClr="000000"/>
                </a:solidFill>
              </a:rPr>
              <a:t> </a:t>
            </a:r>
            <a:endParaRPr lang="de-DE" sz="2000" b="1" u="sng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endParaRPr lang="de-DE" sz="1800" b="1" dirty="0">
              <a:solidFill>
                <a:sysClr val="windowText" lastClr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100" dirty="0" smtClean="0">
                <a:solidFill>
                  <a:sysClr val="windowText" lastClr="000000"/>
                </a:solidFill>
              </a:rPr>
              <a:t>Diese </a:t>
            </a:r>
            <a:r>
              <a:rPr lang="de-DE" sz="2100" dirty="0">
                <a:solidFill>
                  <a:sysClr val="windowText" lastClr="000000"/>
                </a:solidFill>
              </a:rPr>
              <a:t>Regelung betrifft alle Studierenden, die noch </a:t>
            </a:r>
            <a:r>
              <a:rPr lang="de-DE" sz="2100" b="1" dirty="0">
                <a:solidFill>
                  <a:sysClr val="windowText" lastClr="000000"/>
                </a:solidFill>
              </a:rPr>
              <a:t>Leistungen aus dem Bachelor</a:t>
            </a:r>
            <a:r>
              <a:rPr lang="de-DE" sz="2100" dirty="0">
                <a:solidFill>
                  <a:sysClr val="windowText" lastClr="000000"/>
                </a:solidFill>
              </a:rPr>
              <a:t> erbringen müssen; bei denen also der Bachelorabschluss noch nicht vorliegt (z.B. bei Bewerbung mit 135 LP</a:t>
            </a:r>
            <a:r>
              <a:rPr lang="de-DE" sz="2100" dirty="0" smtClean="0">
                <a:solidFill>
                  <a:sysClr val="windowText" lastClr="000000"/>
                </a:solidFill>
              </a:rPr>
              <a:t>) und eine formale Doppeleinschreibung vorgenommen wurde.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b="1" dirty="0" smtClean="0">
                <a:solidFill>
                  <a:srgbClr val="C00000"/>
                </a:solidFill>
              </a:rPr>
              <a:t>Spätestens</a:t>
            </a:r>
            <a:r>
              <a:rPr lang="de-DE" sz="2000" dirty="0" smtClean="0"/>
              <a:t> </a:t>
            </a:r>
            <a:r>
              <a:rPr lang="de-DE" sz="2000" b="1" dirty="0">
                <a:solidFill>
                  <a:srgbClr val="C00000"/>
                </a:solidFill>
              </a:rPr>
              <a:t>bis zum Ende des </a:t>
            </a:r>
            <a:r>
              <a:rPr lang="de-DE" sz="2000" b="1" u="sng" dirty="0">
                <a:solidFill>
                  <a:srgbClr val="C00000"/>
                </a:solidFill>
              </a:rPr>
              <a:t>1. Master-Fachsemesters</a:t>
            </a:r>
            <a:r>
              <a:rPr lang="de-DE" sz="2000" b="1" dirty="0">
                <a:solidFill>
                  <a:srgbClr val="C00000"/>
                </a:solidFill>
              </a:rPr>
              <a:t> </a:t>
            </a:r>
            <a:r>
              <a:rPr lang="de-DE" sz="2000" dirty="0"/>
              <a:t>(</a:t>
            </a:r>
            <a:r>
              <a:rPr lang="de-DE" sz="2000" dirty="0" err="1"/>
              <a:t>WiSe</a:t>
            </a:r>
            <a:r>
              <a:rPr lang="de-DE" sz="2000" dirty="0"/>
              <a:t> 31.03</a:t>
            </a:r>
            <a:r>
              <a:rPr lang="de-DE" sz="2000" dirty="0" smtClean="0"/>
              <a:t>. / SoSe </a:t>
            </a:r>
            <a:r>
              <a:rPr lang="de-DE" sz="2000" dirty="0"/>
              <a:t>30.09</a:t>
            </a:r>
            <a:r>
              <a:rPr lang="de-DE" sz="2000" dirty="0" smtClean="0"/>
              <a:t>.) und vor Fristablauf muss der </a:t>
            </a:r>
            <a:r>
              <a:rPr lang="de-DE" sz="2000" b="1" u="sng" dirty="0" smtClean="0">
                <a:solidFill>
                  <a:srgbClr val="C00000"/>
                </a:solidFill>
              </a:rPr>
              <a:t>Nachweis </a:t>
            </a:r>
            <a:r>
              <a:rPr lang="de-DE" sz="2000" b="1" u="sng" dirty="0">
                <a:solidFill>
                  <a:srgbClr val="C00000"/>
                </a:solidFill>
              </a:rPr>
              <a:t>über den </a:t>
            </a:r>
            <a:r>
              <a:rPr lang="de-DE" sz="2000" b="1" u="sng" dirty="0" smtClean="0">
                <a:solidFill>
                  <a:srgbClr val="C00000"/>
                </a:solidFill>
              </a:rPr>
              <a:t>erfolgreichen Abschluss</a:t>
            </a:r>
            <a:r>
              <a:rPr lang="de-DE" sz="2000" u="sng" dirty="0" smtClean="0">
                <a:solidFill>
                  <a:srgbClr val="C00000"/>
                </a:solidFill>
              </a:rPr>
              <a:t> </a:t>
            </a:r>
            <a:r>
              <a:rPr lang="de-DE" sz="2000" b="1" u="sng" dirty="0">
                <a:solidFill>
                  <a:srgbClr val="C00000"/>
                </a:solidFill>
              </a:rPr>
              <a:t>des</a:t>
            </a:r>
            <a:r>
              <a:rPr lang="de-DE" sz="2000" u="sng" dirty="0">
                <a:solidFill>
                  <a:srgbClr val="C00000"/>
                </a:solidFill>
              </a:rPr>
              <a:t> </a:t>
            </a:r>
            <a:r>
              <a:rPr lang="de-DE" sz="2000" b="1" u="sng" dirty="0" smtClean="0">
                <a:solidFill>
                  <a:srgbClr val="C00000"/>
                </a:solidFill>
              </a:rPr>
              <a:t>Bachelorstudiums</a:t>
            </a:r>
            <a:r>
              <a:rPr lang="de-DE" sz="2000" b="1" dirty="0" smtClean="0">
                <a:solidFill>
                  <a:srgbClr val="C00000"/>
                </a:solidFill>
              </a:rPr>
              <a:t> (= Bachelorzeugnis) </a:t>
            </a:r>
            <a:r>
              <a:rPr lang="de-DE" sz="2000" dirty="0" smtClean="0">
                <a:solidFill>
                  <a:srgbClr val="C00000"/>
                </a:solidFill>
              </a:rPr>
              <a:t>im </a:t>
            </a:r>
            <a:r>
              <a:rPr lang="de-DE" sz="2000" b="1" dirty="0" smtClean="0">
                <a:solidFill>
                  <a:srgbClr val="C00000"/>
                </a:solidFill>
              </a:rPr>
              <a:t>Studierendensekretariat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dirty="0" smtClean="0"/>
              <a:t>vorgelegt werden.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b="1" dirty="0" smtClean="0"/>
              <a:t>Es </a:t>
            </a:r>
            <a:r>
              <a:rPr lang="de-DE" sz="2000" b="1" dirty="0"/>
              <a:t>reicht </a:t>
            </a:r>
            <a:r>
              <a:rPr lang="de-DE" sz="2000" b="1" u="sng" dirty="0"/>
              <a:t>nicht</a:t>
            </a:r>
            <a:r>
              <a:rPr lang="de-DE" sz="2000" b="1" dirty="0"/>
              <a:t> aus, die letzte Prüfungsleistung </a:t>
            </a:r>
            <a:r>
              <a:rPr lang="de-DE" sz="2000" b="1" dirty="0" smtClean="0"/>
              <a:t>(z.B. Hausarbeit) am </a:t>
            </a:r>
            <a:r>
              <a:rPr lang="de-DE" sz="2000" b="1" dirty="0"/>
              <a:t>letzten Tag des Semesters erbracht zu haben, </a:t>
            </a:r>
            <a:r>
              <a:rPr lang="de-DE" sz="2000" b="1" dirty="0" smtClean="0"/>
              <a:t>das Abschlusszeugnis muss dann schon vorliegen!</a:t>
            </a:r>
            <a:br>
              <a:rPr lang="de-DE" sz="2000" b="1" dirty="0" smtClean="0"/>
            </a:br>
            <a:r>
              <a:rPr lang="de-DE" sz="2000" b="1" dirty="0" smtClean="0"/>
              <a:t>D.h. also, die Korrektur, Noteneingabe und Notenveröffentlichung muss rechtzeitig geschehen, ebenso das Beantragen des </a:t>
            </a:r>
            <a:r>
              <a:rPr lang="de-DE" sz="2000" b="1" u="sng" dirty="0" smtClean="0"/>
              <a:t>Abschlusszeugnisses</a:t>
            </a:r>
            <a:r>
              <a:rPr lang="de-DE" sz="2000" b="1" dirty="0" smtClean="0"/>
              <a:t> im Prüfungsamt (HPL), da die Zeugniserstellung nicht automatisch geschieht.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 smtClean="0"/>
              <a:t>Nachweise über den erfolgreichen Abschluss des Studiums werden </a:t>
            </a:r>
            <a:r>
              <a:rPr lang="de-DE" sz="2000" dirty="0"/>
              <a:t>von den zuständigen </a:t>
            </a:r>
            <a:r>
              <a:rPr lang="de-DE" sz="2000" b="1" dirty="0"/>
              <a:t>Prüfungsämtern</a:t>
            </a:r>
            <a:r>
              <a:rPr lang="de-DE" sz="2000" dirty="0"/>
              <a:t> </a:t>
            </a:r>
            <a:r>
              <a:rPr lang="de-DE" sz="2000" dirty="0" smtClean="0"/>
              <a:t>(</a:t>
            </a:r>
            <a:r>
              <a:rPr lang="de-DE" sz="2000" u="sng" dirty="0" smtClean="0"/>
              <a:t>nicht</a:t>
            </a:r>
            <a:r>
              <a:rPr lang="de-DE" sz="2000" dirty="0" smtClean="0"/>
              <a:t> Studienbüros) erstellt</a:t>
            </a:r>
            <a:r>
              <a:rPr lang="de-DE" sz="2000" smtClean="0"/>
              <a:t>. </a:t>
            </a:r>
            <a:endParaRPr lang="de-DE" sz="20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14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03700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4680520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rmAutofit fontScale="92500" lnSpcReduction="20000"/>
          </a:bodyPr>
          <a:lstStyle/>
          <a:p>
            <a:pPr lvl="0">
              <a:buNone/>
            </a:pPr>
            <a:r>
              <a:rPr lang="de-DE" sz="2000" b="1" u="sng" dirty="0" smtClean="0"/>
              <a:t>Externe </a:t>
            </a:r>
            <a:r>
              <a:rPr lang="de-DE" sz="2000" b="1" u="sng" dirty="0" err="1" smtClean="0"/>
              <a:t>M.Ed</a:t>
            </a:r>
            <a:r>
              <a:rPr lang="de-DE" sz="2000" b="1" u="sng" dirty="0" smtClean="0"/>
              <a:t>.-Bewerber</a:t>
            </a:r>
            <a:r>
              <a:rPr lang="de-DE" sz="2000" b="1" dirty="0" smtClean="0"/>
              <a:t>:</a:t>
            </a:r>
            <a:br>
              <a:rPr lang="de-DE" sz="2000" b="1" dirty="0" smtClean="0"/>
            </a:br>
            <a:endParaRPr lang="de-DE" sz="2000" b="1" dirty="0"/>
          </a:p>
          <a:p>
            <a:pPr marL="0" lvl="0" indent="0">
              <a:buNone/>
            </a:pPr>
            <a:r>
              <a:rPr lang="de-DE" sz="2000" dirty="0" smtClean="0"/>
              <a:t>Für </a:t>
            </a:r>
            <a:r>
              <a:rPr lang="de-DE" sz="2000" u="sng" dirty="0" smtClean="0"/>
              <a:t>auswärtige Bewerber/innen</a:t>
            </a:r>
            <a:r>
              <a:rPr lang="de-DE" sz="2000" dirty="0" smtClean="0"/>
              <a:t> oder Bewerber/innen, die </a:t>
            </a:r>
            <a:r>
              <a:rPr lang="de-DE" sz="2000" u="sng" dirty="0" smtClean="0"/>
              <a:t>nicht den </a:t>
            </a:r>
            <a:r>
              <a:rPr lang="de-DE" sz="2000" u="sng" dirty="0" err="1" smtClean="0"/>
              <a:t>B.Ed</a:t>
            </a:r>
            <a:r>
              <a:rPr lang="de-DE" sz="2000" u="sng" dirty="0" smtClean="0"/>
              <a:t>. auf Lehramt an Gymnasien (</a:t>
            </a:r>
            <a:r>
              <a:rPr lang="de-DE" sz="2000" u="sng" dirty="0" err="1" smtClean="0"/>
              <a:t>LaG</a:t>
            </a:r>
            <a:r>
              <a:rPr lang="de-DE" sz="2000" u="sng" dirty="0" smtClean="0"/>
              <a:t>)</a:t>
            </a:r>
            <a:r>
              <a:rPr lang="de-DE" sz="2000" dirty="0" smtClean="0"/>
              <a:t> absolviert haben, gilt: 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 smtClean="0"/>
              <a:t>Der Abschluss muss im Umfang von </a:t>
            </a:r>
            <a:r>
              <a:rPr lang="de-DE" sz="2000" b="1" u="sng" dirty="0" smtClean="0">
                <a:solidFill>
                  <a:srgbClr val="C00000"/>
                </a:solidFill>
              </a:rPr>
              <a:t>140 Leistungspunkten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r>
              <a:rPr lang="de-DE" sz="2000" dirty="0" smtClean="0"/>
              <a:t>dem </a:t>
            </a:r>
            <a:r>
              <a:rPr lang="de-DE" sz="2000" b="1" dirty="0" smtClean="0"/>
              <a:t>Bachelor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Education </a:t>
            </a:r>
            <a:r>
              <a:rPr lang="de-DE" sz="2000" dirty="0" smtClean="0"/>
              <a:t>mit dem schulartspezifischen Schwerpunkt Gymnasien in Rheinland-Pfalz entsprechen. </a:t>
            </a:r>
          </a:p>
          <a:p>
            <a:pPr lvl="0"/>
            <a:r>
              <a:rPr lang="de-DE" sz="2000" dirty="0"/>
              <a:t>Die Zulassung erfolgt in diesem Fall unter der </a:t>
            </a:r>
            <a:r>
              <a:rPr lang="de-DE" sz="2100" b="1" u="sng" dirty="0">
                <a:solidFill>
                  <a:srgbClr val="C00000"/>
                </a:solidFill>
              </a:rPr>
              <a:t>Auflage</a:t>
            </a:r>
            <a:r>
              <a:rPr lang="de-DE" sz="2000" dirty="0"/>
              <a:t>, dass die noch fehlenden Studien- und Prüfungsleistungen </a:t>
            </a:r>
            <a:r>
              <a:rPr lang="de-DE" sz="2000" dirty="0" smtClean="0"/>
              <a:t>(ggf. bis zu 40 </a:t>
            </a:r>
            <a:r>
              <a:rPr lang="de-DE" sz="2000" dirty="0"/>
              <a:t>LP) bis zum Ende des ersten </a:t>
            </a:r>
            <a:r>
              <a:rPr lang="de-DE" sz="2000" b="1" dirty="0" smtClean="0"/>
              <a:t>Master-Studien</a:t>
            </a:r>
            <a:r>
              <a:rPr lang="de-DE" sz="2000" b="1" u="sng" dirty="0" smtClean="0"/>
              <a:t>jahres</a:t>
            </a:r>
            <a:r>
              <a:rPr lang="de-DE" sz="2000" dirty="0" smtClean="0"/>
              <a:t> </a:t>
            </a:r>
            <a:r>
              <a:rPr lang="de-DE" sz="2000" dirty="0"/>
              <a:t>erbracht werden.</a:t>
            </a:r>
          </a:p>
          <a:p>
            <a:pPr lvl="0"/>
            <a:r>
              <a:rPr lang="de-DE" sz="2000" dirty="0"/>
              <a:t>Liegt zum Zeitpunkt der Bewerbung der Bachelor-Abschluss noch nicht vor, ist eine Bewerbung mit einer Mindestpunktzahl von </a:t>
            </a:r>
            <a:r>
              <a:rPr lang="de-DE" sz="2100" b="1" u="sng" dirty="0">
                <a:solidFill>
                  <a:srgbClr val="C00000"/>
                </a:solidFill>
              </a:rPr>
              <a:t>135 Leistungspunkten </a:t>
            </a:r>
            <a:r>
              <a:rPr lang="de-DE" sz="2000" dirty="0"/>
              <a:t>möglich, das Bachelorzeugnis muss jedoch bis zum Ende des ersten </a:t>
            </a:r>
            <a:r>
              <a:rPr lang="de-DE" sz="2000" b="1" dirty="0"/>
              <a:t>Master</a:t>
            </a:r>
            <a:r>
              <a:rPr lang="de-DE" sz="2000" b="1" u="sng" dirty="0"/>
              <a:t>semesters</a:t>
            </a:r>
            <a:r>
              <a:rPr lang="de-DE" sz="2000" dirty="0"/>
              <a:t> beim Studierendensekretariat vorgelegt werden. Die Pflicht zur Erfüllung der Auflage aus Punkt 2 bleibt bestehen. </a:t>
            </a:r>
          </a:p>
          <a:p>
            <a:pPr>
              <a:buFont typeface="Arial" pitchFamily="34" charset="0"/>
              <a:buChar char="•"/>
            </a:pPr>
            <a:r>
              <a:rPr lang="de-DE" sz="2000" b="1" u="sng" dirty="0" smtClean="0">
                <a:solidFill>
                  <a:srgbClr val="C00000"/>
                </a:solidFill>
              </a:rPr>
              <a:t>Nicht vergessen</a:t>
            </a:r>
            <a:r>
              <a:rPr lang="de-DE" sz="2000" dirty="0" smtClean="0"/>
              <a:t>: Legen Sie der Bewerbung bitte die </a:t>
            </a:r>
            <a:r>
              <a:rPr lang="de-DE" sz="2000" b="1" dirty="0" smtClean="0"/>
              <a:t>Prüfungsordnung</a:t>
            </a:r>
            <a:r>
              <a:rPr lang="de-DE" sz="2000" dirty="0" smtClean="0"/>
              <a:t> und das </a:t>
            </a:r>
            <a:r>
              <a:rPr lang="de-DE" sz="2000" b="1" dirty="0" smtClean="0"/>
              <a:t>Modulhandbuch</a:t>
            </a:r>
            <a:r>
              <a:rPr lang="de-DE" sz="2000" dirty="0" smtClean="0"/>
              <a:t> für die fachliche Begutachtung bei!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 smtClean="0"/>
              <a:t>Eine Zulassung bei noch nicht erbrachtem B.A.-/B.Ed.-Abschluss erfolgt unter der Bedingung, dass fehlende Studien- u. Prüfungsleistungen (d.h. der B.A.-/B.Ed.-Abschluss) bis zum Ablauf des ersten </a:t>
            </a:r>
            <a:r>
              <a:rPr lang="de-DE" sz="2000" b="1" dirty="0" smtClean="0"/>
              <a:t>Master-Studien</a:t>
            </a:r>
            <a:r>
              <a:rPr lang="de-DE" sz="2000" b="1" u="sng" dirty="0" smtClean="0"/>
              <a:t>jahres</a:t>
            </a:r>
            <a:r>
              <a:rPr lang="de-DE" sz="2000" dirty="0" smtClean="0"/>
              <a:t> nachträglich erworben werden. </a:t>
            </a:r>
          </a:p>
          <a:p>
            <a:pPr lvl="0"/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15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33645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792088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Studienkompasse / Prüfungsordnungen</a:t>
            </a:r>
            <a:endParaRPr lang="de-DE" sz="3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16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47630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de-DE" sz="1850" b="1" dirty="0" smtClean="0">
                <a:solidFill>
                  <a:srgbClr val="C00000"/>
                </a:solidFill>
              </a:rPr>
              <a:t>Wichtige Dokumente rund um das Studium</a:t>
            </a:r>
          </a:p>
          <a:p>
            <a:pPr marL="0" indent="0">
              <a:buNone/>
            </a:pPr>
            <a:r>
              <a:rPr lang="de-DE" sz="1850" dirty="0" smtClean="0"/>
              <a:t>Auf unseren </a:t>
            </a:r>
            <a:r>
              <a:rPr lang="de-DE" sz="1850" b="1" dirty="0" smtClean="0"/>
              <a:t>Homepage-Seiten</a:t>
            </a:r>
            <a:r>
              <a:rPr lang="de-DE" sz="1850" dirty="0" smtClean="0"/>
              <a:t> stellen wir alle </a:t>
            </a:r>
            <a:r>
              <a:rPr lang="de-DE" sz="1850" b="1" dirty="0" smtClean="0"/>
              <a:t>aktuellen Infos und Dokumente </a:t>
            </a:r>
            <a:r>
              <a:rPr lang="de-DE" sz="1850" dirty="0" smtClean="0"/>
              <a:t>ein: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50" dirty="0" smtClean="0">
                <a:hlinkClick r:id="rId3"/>
              </a:rPr>
              <a:t>www.germanistik.uni-mainz.de/studium</a:t>
            </a:r>
            <a:r>
              <a:rPr lang="de-DE" sz="185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1850" i="1" dirty="0" smtClean="0"/>
              <a:t>Wir empfehlen Ihnen, neben dem </a:t>
            </a:r>
            <a:r>
              <a:rPr lang="de-DE" sz="1850" b="1" i="1" dirty="0" smtClean="0"/>
              <a:t>Studienkompass </a:t>
            </a:r>
            <a:r>
              <a:rPr lang="de-DE" sz="1850" i="1" dirty="0" smtClean="0"/>
              <a:t>vor allem die rechtlich verbindliche </a:t>
            </a:r>
            <a:r>
              <a:rPr lang="de-DE" sz="1850" b="1" i="1" dirty="0" smtClean="0"/>
              <a:t>Prüfungsordnung </a:t>
            </a:r>
            <a:r>
              <a:rPr lang="de-DE" sz="1850" i="1" dirty="0"/>
              <a:t>Ihres Studiengangs </a:t>
            </a:r>
            <a:r>
              <a:rPr lang="de-DE" sz="1850" b="1" i="1" dirty="0" smtClean="0"/>
              <a:t>inkl. fachspezifischem Anhang </a:t>
            </a:r>
            <a:r>
              <a:rPr lang="de-DE" sz="1850" i="1" dirty="0" smtClean="0"/>
              <a:t>zu kennen!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6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1850" dirty="0" smtClean="0"/>
              <a:t>Die </a:t>
            </a:r>
            <a:r>
              <a:rPr lang="de-DE" sz="1850" b="1" dirty="0" smtClean="0">
                <a:solidFill>
                  <a:srgbClr val="0070C0"/>
                </a:solidFill>
              </a:rPr>
              <a:t>Gebrauchsanweisung </a:t>
            </a:r>
            <a:r>
              <a:rPr lang="de-DE" sz="1850" b="1" dirty="0" smtClean="0"/>
              <a:t>für </a:t>
            </a:r>
            <a:r>
              <a:rPr lang="de-DE" sz="1850" b="1" dirty="0"/>
              <a:t>das Studium </a:t>
            </a:r>
            <a:r>
              <a:rPr lang="de-DE" sz="1850" dirty="0"/>
              <a:t>versteht sich als allgemeine Information zu den Studiengängen im Fach Deutsch bzw. </a:t>
            </a:r>
            <a:r>
              <a:rPr lang="de-DE" sz="1850" dirty="0" smtClean="0"/>
              <a:t>Germanistik (s. unter „Studieninformationen“)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50" dirty="0" smtClean="0"/>
              <a:t>Die </a:t>
            </a:r>
            <a:r>
              <a:rPr lang="de-DE" sz="1850" b="1" dirty="0">
                <a:solidFill>
                  <a:srgbClr val="0070C0"/>
                </a:solidFill>
              </a:rPr>
              <a:t>Studienkompasse</a:t>
            </a:r>
            <a:r>
              <a:rPr lang="de-DE" sz="1850" dirty="0"/>
              <a:t> stellen die Prüfungsordnungen der einzelnen Studiengänge mit </a:t>
            </a:r>
            <a:r>
              <a:rPr lang="de-DE" sz="1850" dirty="0" smtClean="0"/>
              <a:t>fachspezifischen </a:t>
            </a:r>
            <a:r>
              <a:rPr lang="de-DE" sz="1850" dirty="0"/>
              <a:t>Erläuterungen </a:t>
            </a:r>
            <a:r>
              <a:rPr lang="de-DE" sz="1850" dirty="0" smtClean="0"/>
              <a:t>vor (s. unter „Studiengänge“)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50" dirty="0" smtClean="0"/>
              <a:t>Die </a:t>
            </a:r>
            <a:r>
              <a:rPr lang="de-DE" sz="1850" b="1" dirty="0" smtClean="0">
                <a:solidFill>
                  <a:srgbClr val="0070C0"/>
                </a:solidFill>
              </a:rPr>
              <a:t>fächerübergreifenden Prüfungsordnungen </a:t>
            </a:r>
            <a:r>
              <a:rPr lang="de-DE" sz="1850" dirty="0" smtClean="0"/>
              <a:t>regeln </a:t>
            </a:r>
            <a:r>
              <a:rPr lang="de-DE" sz="1850" b="1" u="sng" dirty="0"/>
              <a:t>rechtsverbindlich</a:t>
            </a:r>
            <a:r>
              <a:rPr lang="de-DE" sz="1850" dirty="0"/>
              <a:t> die </a:t>
            </a:r>
            <a:r>
              <a:rPr lang="de-DE" sz="1850" dirty="0" smtClean="0"/>
              <a:t>allgemeinen Prüfungsmodalitäten (s. jeweils unter „Studiengänge</a:t>
            </a:r>
            <a:r>
              <a:rPr lang="de-DE" sz="1850" dirty="0"/>
              <a:t>“ oder </a:t>
            </a:r>
            <a:r>
              <a:rPr lang="de-DE" sz="1850" dirty="0" smtClean="0"/>
              <a:t>unter </a:t>
            </a:r>
            <a:br>
              <a:rPr lang="de-DE" sz="1850" dirty="0" smtClean="0"/>
            </a:br>
            <a:r>
              <a:rPr lang="de-DE" sz="1850" dirty="0" smtClean="0">
                <a:hlinkClick r:id="rId4"/>
              </a:rPr>
              <a:t>https</a:t>
            </a:r>
            <a:r>
              <a:rPr lang="de-DE" sz="1850" dirty="0">
                <a:hlinkClick r:id="rId4"/>
              </a:rPr>
              <a:t>://sl.uni-mainz.de/service/ordnungen/faecheruebergreifende-pruefungsordnungen</a:t>
            </a:r>
            <a:r>
              <a:rPr lang="de-DE" sz="1850" dirty="0" smtClean="0">
                <a:hlinkClick r:id="rId4"/>
              </a:rPr>
              <a:t>/</a:t>
            </a:r>
            <a:r>
              <a:rPr lang="de-DE" sz="1850" dirty="0" smtClean="0"/>
              <a:t>) </a:t>
            </a:r>
            <a:endParaRPr lang="de-DE" sz="185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850" dirty="0" smtClean="0"/>
              <a:t>Die in der PO vorhandenen </a:t>
            </a:r>
            <a:r>
              <a:rPr lang="de-DE" sz="1850" b="1" dirty="0" smtClean="0">
                <a:solidFill>
                  <a:srgbClr val="0070C0"/>
                </a:solidFill>
              </a:rPr>
              <a:t>fachspezifischen Anhänge </a:t>
            </a:r>
            <a:r>
              <a:rPr lang="de-DE" sz="1850" dirty="0" smtClean="0"/>
              <a:t>regeln den </a:t>
            </a:r>
            <a:r>
              <a:rPr lang="de-DE" sz="1850" dirty="0"/>
              <a:t>Aufbau der </a:t>
            </a:r>
            <a:r>
              <a:rPr lang="de-DE" sz="1850" dirty="0" smtClean="0"/>
              <a:t>Studiengänge und enthalten eine Übersicht über zu besuchende Module und Kurse.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6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1850" b="1" i="1" dirty="0" smtClean="0">
                <a:solidFill>
                  <a:srgbClr val="C00000"/>
                </a:solidFill>
              </a:rPr>
              <a:t>Es </a:t>
            </a:r>
            <a:r>
              <a:rPr lang="de-DE" sz="1850" b="1" i="1" dirty="0">
                <a:solidFill>
                  <a:srgbClr val="C00000"/>
                </a:solidFill>
              </a:rPr>
              <a:t>wird dringend dazu geraten, sich mit der eigenen Prüfungsordnung schon zu Studienbeginn vertraut zu machen</a:t>
            </a:r>
            <a:r>
              <a:rPr lang="de-DE" sz="1850" b="1" i="1" dirty="0" smtClean="0">
                <a:solidFill>
                  <a:srgbClr val="C00000"/>
                </a:solidFill>
              </a:rPr>
              <a:t>!!</a:t>
            </a:r>
            <a:endParaRPr lang="de-DE" sz="1850" b="1" dirty="0">
              <a:solidFill>
                <a:srgbClr val="C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17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99579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 smtClean="0"/>
              <a:t>STUDIENKOMPASS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18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  <a:solidFill>
            <a:srgbClr val="00B050"/>
          </a:solidFill>
        </p:spPr>
        <p:txBody>
          <a:bodyPr numCol="1">
            <a:normAutofit/>
          </a:bodyPr>
          <a:lstStyle/>
          <a:p>
            <a:pPr algn="ctr">
              <a:buNone/>
            </a:pPr>
            <a:endParaRPr lang="de-DE" sz="3200" b="1" dirty="0" smtClean="0"/>
          </a:p>
          <a:p>
            <a:pPr algn="ctr">
              <a:buNone/>
            </a:pPr>
            <a:r>
              <a:rPr lang="de-DE" sz="3200" b="1" dirty="0" smtClean="0">
                <a:latin typeface="+mn-lt"/>
              </a:rPr>
              <a:t>Master </a:t>
            </a:r>
            <a:r>
              <a:rPr lang="de-DE" sz="3200" b="1" dirty="0" err="1" smtClean="0">
                <a:latin typeface="+mn-lt"/>
              </a:rPr>
              <a:t>of</a:t>
            </a:r>
            <a:r>
              <a:rPr lang="de-DE" sz="3200" b="1" dirty="0" smtClean="0">
                <a:latin typeface="+mn-lt"/>
              </a:rPr>
              <a:t> Education Deutsch</a:t>
            </a:r>
            <a:endParaRPr lang="de-DE" sz="3200" b="1" dirty="0"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</a:t>
            </a:r>
            <a:r>
              <a:rPr lang="de-DE" dirty="0" smtClean="0">
                <a:solidFill>
                  <a:srgbClr val="00B050"/>
                </a:solidFill>
              </a:rPr>
              <a:t> 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7200" y="928688"/>
            <a:ext cx="7571184" cy="500062"/>
          </a:xfrm>
        </p:spPr>
        <p:txBody>
          <a:bodyPr/>
          <a:lstStyle/>
          <a:p>
            <a:r>
              <a:rPr lang="de-DE" b="1" dirty="0" smtClean="0"/>
              <a:t>Allgemeines</a:t>
            </a:r>
            <a:endParaRPr lang="de-DE" b="1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19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061048"/>
          </a:xfrm>
          <a:solidFill>
            <a:srgbClr val="CCFFFF"/>
          </a:solidFill>
        </p:spPr>
        <p:txBody>
          <a:bodyPr numCol="1">
            <a:normAutofit/>
          </a:bodyPr>
          <a:lstStyle/>
          <a:p>
            <a:r>
              <a:rPr lang="de-DE" sz="2000" b="1" u="sng" dirty="0" smtClean="0"/>
              <a:t>Studienumfang</a:t>
            </a:r>
            <a:r>
              <a:rPr lang="de-DE" sz="2000" b="1" dirty="0" smtClean="0"/>
              <a:t>:</a:t>
            </a:r>
          </a:p>
          <a:p>
            <a:pPr>
              <a:buFont typeface="Symbol" pitchFamily="18" charset="2"/>
              <a:buChar char="-"/>
            </a:pPr>
            <a:r>
              <a:rPr lang="de-DE" sz="2000" u="sng" dirty="0" smtClean="0"/>
              <a:t>Leistungspunkte</a:t>
            </a:r>
            <a:r>
              <a:rPr lang="de-DE" sz="2000" dirty="0" smtClean="0"/>
              <a:t>: Sie studieren 2 Fächer mit je 42 LP + Bildungswissenschaft 12 LP                                       + M.Ed.-Arbeit 20 LP + (Schul-) Praktikum 4 LP =&gt; </a:t>
            </a:r>
            <a:r>
              <a:rPr lang="de-DE" sz="2000" b="1" u="sng" dirty="0" smtClean="0"/>
              <a:t>120 LP</a:t>
            </a:r>
            <a:r>
              <a:rPr lang="de-DE" sz="2000" dirty="0" smtClean="0"/>
              <a:t> insgesamt.</a:t>
            </a:r>
            <a:endParaRPr lang="de-DE" sz="2000" b="1" u="sng" dirty="0" smtClean="0"/>
          </a:p>
          <a:p>
            <a:pPr>
              <a:buFont typeface="Arial" pitchFamily="34" charset="0"/>
              <a:buChar char="•"/>
            </a:pPr>
            <a:r>
              <a:rPr lang="de-DE" sz="2000" u="sng" dirty="0" err="1" smtClean="0"/>
              <a:t>M.Ed</a:t>
            </a:r>
            <a:r>
              <a:rPr lang="de-DE" sz="2000" u="sng" dirty="0" smtClean="0"/>
              <a:t>. </a:t>
            </a:r>
            <a:r>
              <a:rPr lang="de-DE" sz="2000" u="sng" dirty="0"/>
              <a:t>i</a:t>
            </a:r>
            <a:r>
              <a:rPr lang="de-DE" sz="2000" u="sng" dirty="0" smtClean="0"/>
              <a:t>m Fach Deutsch</a:t>
            </a:r>
            <a:r>
              <a:rPr lang="de-DE" sz="2000" dirty="0" smtClean="0"/>
              <a:t>:</a:t>
            </a:r>
          </a:p>
          <a:p>
            <a:pPr>
              <a:buFont typeface="Symbol" pitchFamily="18" charset="2"/>
              <a:buChar char="-"/>
            </a:pPr>
            <a:r>
              <a:rPr lang="de-DE" sz="2000" dirty="0" smtClean="0"/>
              <a:t>2 Studienjahre, 4 Semester, 5 Module</a:t>
            </a:r>
          </a:p>
          <a:p>
            <a:pPr>
              <a:buFont typeface="Symbol" pitchFamily="18" charset="2"/>
              <a:buChar char="-"/>
            </a:pPr>
            <a:r>
              <a:rPr lang="de-DE" sz="2000" dirty="0" smtClean="0"/>
              <a:t>40 SWS, 42 LP (ohne Masterarbeit)</a:t>
            </a:r>
          </a:p>
          <a:p>
            <a:pPr>
              <a:buFont typeface="Symbol" pitchFamily="18" charset="2"/>
              <a:buChar char="-"/>
            </a:pPr>
            <a:r>
              <a:rPr lang="de-DE" sz="2000" u="sng" dirty="0" smtClean="0"/>
              <a:t>Masterarbeit</a:t>
            </a:r>
            <a:r>
              <a:rPr lang="de-DE" sz="2000" dirty="0" smtClean="0"/>
              <a:t>: in Literatur- oder Sprachwissenschaft</a:t>
            </a:r>
            <a:br>
              <a:rPr lang="de-DE" sz="2000" dirty="0" smtClean="0"/>
            </a:br>
            <a:r>
              <a:rPr lang="de-DE" sz="2000" dirty="0" smtClean="0"/>
              <a:t>(fachdidaktische Aspekte können bei der Themenvergabe berücksichtigt werden; dies ist jedoch abhängig vom jeweiligen Dozenten)</a:t>
            </a:r>
          </a:p>
          <a:p>
            <a:pPr>
              <a:buFont typeface="Arial" pitchFamily="34" charset="0"/>
              <a:buChar char="•"/>
            </a:pPr>
            <a:r>
              <a:rPr lang="de-DE" sz="2000" u="sng" dirty="0" smtClean="0"/>
              <a:t>Studienbeginn</a:t>
            </a:r>
            <a:r>
              <a:rPr lang="de-DE" sz="2000" dirty="0" smtClean="0"/>
              <a:t>:</a:t>
            </a:r>
          </a:p>
          <a:p>
            <a:pPr>
              <a:buFont typeface="Symbol" pitchFamily="18" charset="2"/>
              <a:buChar char="-"/>
            </a:pPr>
            <a:r>
              <a:rPr lang="de-DE" sz="2000" dirty="0" smtClean="0"/>
              <a:t>Das Studium kann im </a:t>
            </a:r>
            <a:r>
              <a:rPr lang="de-DE" sz="2000" b="1" dirty="0" smtClean="0"/>
              <a:t>Winter</a:t>
            </a:r>
            <a:r>
              <a:rPr lang="de-DE" sz="2000" dirty="0" smtClean="0"/>
              <a:t>- wie auch im </a:t>
            </a:r>
            <a:r>
              <a:rPr lang="de-DE" sz="2000" b="1" dirty="0" smtClean="0"/>
              <a:t>Sommersemester</a:t>
            </a:r>
            <a:r>
              <a:rPr lang="de-DE" sz="2000" dirty="0" smtClean="0"/>
              <a:t> angefangen werden.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6891940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Master-Informationsveranstaltung	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1"/>
            <a:ext cx="8435280" cy="3672408"/>
          </a:xfrm>
          <a:ln>
            <a:solidFill>
              <a:schemeClr val="bg1">
                <a:lumMod val="85000"/>
              </a:schemeClr>
            </a:solidFill>
          </a:ln>
        </p:spPr>
        <p:txBody>
          <a:bodyPr numCol="1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de-DE" sz="2800" dirty="0" smtClean="0"/>
              <a:t>Masterstudiengänge am Deutschen Institut – </a:t>
            </a:r>
          </a:p>
          <a:p>
            <a:pPr eaLnBrk="1" hangingPunct="1">
              <a:lnSpc>
                <a:spcPct val="150000"/>
              </a:lnSpc>
              <a:buNone/>
              <a:defRPr/>
            </a:pPr>
            <a:r>
              <a:rPr lang="de-DE" sz="2800" dirty="0" smtClean="0"/>
              <a:t>	Zugangsvoraussetzungen </a:t>
            </a:r>
          </a:p>
          <a:p>
            <a:pPr>
              <a:lnSpc>
                <a:spcPct val="150000"/>
              </a:lnSpc>
              <a:defRPr/>
            </a:pPr>
            <a:r>
              <a:rPr lang="de-DE" sz="2800" dirty="0" smtClean="0"/>
              <a:t>Studienkompasse / Prüfungsordnungen</a:t>
            </a:r>
          </a:p>
          <a:p>
            <a:pPr>
              <a:lnSpc>
                <a:spcPct val="150000"/>
              </a:lnSpc>
              <a:defRPr/>
            </a:pPr>
            <a:r>
              <a:rPr lang="de-DE" sz="2800" dirty="0" smtClean="0"/>
              <a:t>Kontaktdaten Studienbüro und Studienfachberatung</a:t>
            </a:r>
          </a:p>
          <a:p>
            <a:pPr>
              <a:lnSpc>
                <a:spcPct val="150000"/>
              </a:lnSpc>
              <a:defRPr/>
            </a:pPr>
            <a:r>
              <a:rPr lang="de-DE" sz="2800" dirty="0" smtClean="0"/>
              <a:t>Offene Fragerunde</a:t>
            </a:r>
          </a:p>
          <a:p>
            <a:pPr eaLnBrk="1" hangingPunct="1">
              <a:buNone/>
              <a:defRPr/>
            </a:pPr>
            <a:endParaRPr lang="de-DE" sz="2000" dirty="0" smtClean="0"/>
          </a:p>
          <a:p>
            <a:pPr eaLnBrk="1" hangingPunct="1">
              <a:defRPr/>
            </a:pPr>
            <a:endParaRPr lang="de-DE" dirty="0"/>
          </a:p>
        </p:txBody>
      </p:sp>
      <p:sp>
        <p:nvSpPr>
          <p:cNvPr id="512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7200" y="620688"/>
            <a:ext cx="5614988" cy="504056"/>
          </a:xfrm>
        </p:spPr>
        <p:txBody>
          <a:bodyPr/>
          <a:lstStyle/>
          <a:p>
            <a:pPr eaLnBrk="1" hangingPunct="1"/>
            <a:r>
              <a:rPr lang="de-DE" sz="3200" dirty="0" smtClean="0"/>
              <a:t>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4427F204-4BA4-4270-83DE-39FD3C66551F}" type="slidenum">
              <a:rPr lang="de-DE" smtClean="0"/>
              <a:pPr>
                <a:defRPr/>
              </a:pPr>
              <a:t>2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B050"/>
                </a:solidFill>
                <a:latin typeface="+mn-lt"/>
              </a:rPr>
              <a:t>STUDIENKOMPASS </a:t>
            </a:r>
            <a:r>
              <a:rPr lang="de-DE" b="1" dirty="0" err="1" smtClean="0">
                <a:solidFill>
                  <a:srgbClr val="00B050"/>
                </a:solidFill>
                <a:latin typeface="+mn-lt"/>
              </a:rPr>
              <a:t>M.Ed</a:t>
            </a:r>
            <a:r>
              <a:rPr lang="de-DE" b="1" dirty="0" smtClean="0">
                <a:solidFill>
                  <a:srgbClr val="00B050"/>
                </a:solidFill>
                <a:latin typeface="+mn-lt"/>
              </a:rPr>
              <a:t>. DEUTSCH</a:t>
            </a:r>
            <a:endParaRPr lang="de-DE" dirty="0">
              <a:latin typeface="+mn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20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363272" cy="3713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348"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Studienjahr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Studienjahr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348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1. Semester</a:t>
                      </a:r>
                      <a:endParaRPr lang="de-DE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2. Semester</a:t>
                      </a:r>
                      <a:endParaRPr lang="de-DE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3. Semester</a:t>
                      </a:r>
                      <a:endParaRPr lang="de-DE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4. Semester</a:t>
                      </a:r>
                      <a:endParaRPr lang="de-DE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8200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 11: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Gegenwartsliteratur und ihre Vermittlung</a:t>
                      </a:r>
                      <a:b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 SWS, 7 LP)</a:t>
                      </a:r>
                      <a:endParaRPr lang="de-DE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 13: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Deutsche Literaturgeschichte (Aufbau)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 SWS, 8 LP)</a:t>
                      </a:r>
                      <a:endParaRPr lang="de-DE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 14: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Richtungen und Entwicklungen der germanistischen Sprachwissenschaft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SWS, 9 LP)</a:t>
                      </a:r>
                      <a:endParaRPr lang="de-DE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 15: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Epochen und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Epochenschwellen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 SWS, 10 LP)</a:t>
                      </a:r>
                      <a:endParaRPr lang="de-DE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803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 12: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Mehrsprachigkeit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 SWS, 8 LP)</a:t>
                      </a:r>
                      <a:endParaRPr lang="de-DE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88"/>
          </a:xfrm>
        </p:spPr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824536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 numCol="1">
            <a:noAutofit/>
          </a:bodyPr>
          <a:lstStyle/>
          <a:p>
            <a:pPr>
              <a:buNone/>
            </a:pPr>
            <a:r>
              <a:rPr lang="de-DE" sz="1800" b="1" dirty="0" smtClean="0"/>
              <a:t>Programm für das 1. Semester</a:t>
            </a:r>
            <a:endParaRPr lang="de-DE" sz="1800" u="sng" dirty="0" smtClean="0"/>
          </a:p>
          <a:p>
            <a:pPr>
              <a:buNone/>
            </a:pPr>
            <a:endParaRPr lang="de-DE" sz="900" u="sng" dirty="0" smtClean="0"/>
          </a:p>
          <a:p>
            <a:pPr>
              <a:buNone/>
            </a:pPr>
            <a:r>
              <a:rPr lang="de-DE" sz="1800" b="1" u="sng" dirty="0" smtClean="0"/>
              <a:t>Modul 11 </a:t>
            </a:r>
            <a:r>
              <a:rPr lang="de-DE" sz="1800" u="sng" dirty="0" smtClean="0"/>
              <a:t>„Gegenwartsliteratur und ihre Vermittlung“ (Literaturwissenschaft und Literaturdidaktik)</a:t>
            </a:r>
          </a:p>
          <a:p>
            <a:pPr>
              <a:buNone/>
            </a:pPr>
            <a:endParaRPr lang="de-DE" sz="1800" dirty="0" smtClean="0"/>
          </a:p>
          <a:p>
            <a:pPr lvl="0">
              <a:buClr>
                <a:schemeClr val="tx1"/>
              </a:buClr>
            </a:pPr>
            <a:r>
              <a:rPr lang="de-DE" sz="1800" b="1" dirty="0" smtClean="0">
                <a:solidFill>
                  <a:srgbClr val="00B050"/>
                </a:solidFill>
              </a:rPr>
              <a:t>VNDL  </a:t>
            </a:r>
            <a:r>
              <a:rPr lang="de-DE" sz="1800" dirty="0" smtClean="0"/>
              <a:t>	V: Vorlesung zur Neueren Deutschen Literatur  (2 SWS, 1 LP, Pflicht)</a:t>
            </a:r>
          </a:p>
          <a:p>
            <a:pPr lvl="0">
              <a:buNone/>
            </a:pPr>
            <a:endParaRPr lang="de-DE" sz="1800" dirty="0" smtClean="0"/>
          </a:p>
          <a:p>
            <a:pPr lvl="0">
              <a:buClr>
                <a:schemeClr val="tx1"/>
              </a:buClr>
            </a:pPr>
            <a:r>
              <a:rPr lang="de-DE" sz="1800" b="1" dirty="0" smtClean="0">
                <a:solidFill>
                  <a:srgbClr val="00B050"/>
                </a:solidFill>
              </a:rPr>
              <a:t>VDFN</a:t>
            </a:r>
            <a:r>
              <a:rPr lang="de-DE" sz="1800" dirty="0" smtClean="0"/>
              <a:t>		V: Vorlesung zur Neueren Deutschen Literatur mit fachdidaktischer Ausrichtung</a:t>
            </a:r>
            <a:br>
              <a:rPr lang="de-DE" sz="1800" dirty="0" smtClean="0"/>
            </a:br>
            <a:r>
              <a:rPr lang="de-DE" sz="1800" dirty="0" smtClean="0"/>
              <a:t>				(2 SWS, 1 LP, Pflicht)</a:t>
            </a:r>
          </a:p>
          <a:p>
            <a:pPr lvl="0">
              <a:buNone/>
            </a:pPr>
            <a:endParaRPr lang="de-DE" sz="1800" dirty="0" smtClean="0"/>
          </a:p>
          <a:p>
            <a:pPr lvl="0">
              <a:buClr>
                <a:schemeClr val="tx1"/>
              </a:buClr>
            </a:pPr>
            <a:r>
              <a:rPr lang="de-DE" sz="1800" b="1" dirty="0" smtClean="0">
                <a:solidFill>
                  <a:srgbClr val="00B050"/>
                </a:solidFill>
              </a:rPr>
              <a:t>SDFN</a:t>
            </a:r>
            <a:r>
              <a:rPr lang="de-DE" sz="1800" dirty="0" smtClean="0"/>
              <a:t>		S: Seminar zur Neueren Deutschen Literatur mit fachdidaktischer Ausrichtung </a:t>
            </a:r>
          </a:p>
          <a:p>
            <a:pPr lvl="0">
              <a:buNone/>
            </a:pPr>
            <a:r>
              <a:rPr lang="de-DE" sz="1800" dirty="0" smtClean="0"/>
              <a:t>					(2 SWS, 2 LP, Pflicht)</a:t>
            </a:r>
          </a:p>
          <a:p>
            <a:endParaRPr lang="de-DE" sz="1800" b="1" u="sng" dirty="0" smtClean="0"/>
          </a:p>
          <a:p>
            <a:r>
              <a:rPr lang="de-DE" sz="1800" b="1" dirty="0" smtClean="0"/>
              <a:t>Modulprüfung</a:t>
            </a:r>
            <a:r>
              <a:rPr lang="de-DE" sz="1800" dirty="0" smtClean="0"/>
              <a:t>: 	Unterrichtskonzeption </a:t>
            </a:r>
            <a:r>
              <a:rPr lang="de-DE" sz="1800" u="sng" dirty="0" smtClean="0"/>
              <a:t>oder</a:t>
            </a:r>
            <a:r>
              <a:rPr lang="de-DE" sz="1800" dirty="0" smtClean="0"/>
              <a:t> vergleichbare schriftliche Leistung (7-9 S.) </a:t>
            </a:r>
            <a:br>
              <a:rPr lang="de-DE" sz="1800" dirty="0" smtClean="0"/>
            </a:br>
            <a:r>
              <a:rPr lang="de-DE" sz="1800" dirty="0" smtClean="0"/>
              <a:t>				</a:t>
            </a:r>
            <a:r>
              <a:rPr lang="de-DE" sz="1800" u="sng" dirty="0" smtClean="0"/>
              <a:t>oder </a:t>
            </a:r>
            <a:r>
              <a:rPr lang="de-DE" sz="1800" dirty="0" smtClean="0"/>
              <a:t>Klausur (60 Min.) mit didaktischem bzw. schulischem Bezug im 					Seminar </a:t>
            </a:r>
            <a:r>
              <a:rPr lang="de-DE" sz="1800" b="1" dirty="0" smtClean="0">
                <a:solidFill>
                  <a:srgbClr val="00B050"/>
                </a:solidFill>
              </a:rPr>
              <a:t>SDFN</a:t>
            </a:r>
            <a:r>
              <a:rPr lang="de-DE" sz="1800" b="1" dirty="0" smtClean="0"/>
              <a:t> </a:t>
            </a:r>
            <a:r>
              <a:rPr lang="de-DE" sz="1800" dirty="0" smtClean="0"/>
              <a:t>(3 LP, benotet)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21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3960440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 numCol="1">
            <a:normAutofit/>
          </a:bodyPr>
          <a:lstStyle/>
          <a:p>
            <a:pPr>
              <a:buNone/>
            </a:pPr>
            <a:r>
              <a:rPr lang="de-DE" sz="1800" b="1" dirty="0" smtClean="0"/>
              <a:t>Programm für das 1. Semester</a:t>
            </a:r>
            <a:endParaRPr lang="de-DE" sz="1800" u="sng" dirty="0" smtClean="0"/>
          </a:p>
          <a:p>
            <a:pPr>
              <a:buNone/>
            </a:pPr>
            <a:endParaRPr lang="de-DE" sz="900" u="sng" dirty="0" smtClean="0"/>
          </a:p>
          <a:p>
            <a:pPr>
              <a:buNone/>
            </a:pPr>
            <a:r>
              <a:rPr lang="de-DE" sz="1800" b="1" u="sng" dirty="0" smtClean="0"/>
              <a:t>Modul 12 </a:t>
            </a:r>
            <a:r>
              <a:rPr lang="de-DE" sz="1800" u="sng" dirty="0" smtClean="0"/>
              <a:t>„Mehrsprachigkeit“ (Sprachwissenschaft und Fachdidaktik)</a:t>
            </a:r>
          </a:p>
          <a:p>
            <a:pPr>
              <a:buNone/>
            </a:pPr>
            <a:endParaRPr lang="de-DE" sz="1800" dirty="0" smtClean="0"/>
          </a:p>
          <a:p>
            <a:pPr lvl="0">
              <a:buClr>
                <a:schemeClr val="tx1"/>
              </a:buClr>
            </a:pPr>
            <a:r>
              <a:rPr lang="de-DE" sz="1800" b="1" dirty="0" smtClean="0">
                <a:solidFill>
                  <a:srgbClr val="00B050"/>
                </a:solidFill>
              </a:rPr>
              <a:t>VEVV</a:t>
            </a:r>
            <a:r>
              <a:rPr lang="de-DE" sz="1800" b="1" dirty="0" smtClean="0"/>
              <a:t>		</a:t>
            </a:r>
            <a:r>
              <a:rPr lang="de-DE" sz="1800" dirty="0" smtClean="0"/>
              <a:t>V: Vorlesung zu Spracherwerb, -verwendung, -vergleich mit fachdidaktischer 				Ausrichtung (2 SWS, 1 LP, Pflicht)</a:t>
            </a:r>
          </a:p>
          <a:p>
            <a:pPr lvl="0">
              <a:buNone/>
            </a:pPr>
            <a:endParaRPr lang="de-DE" sz="1800" dirty="0" smtClean="0"/>
          </a:p>
          <a:p>
            <a:pPr lvl="0">
              <a:buClr>
                <a:schemeClr val="tx1"/>
              </a:buClr>
            </a:pPr>
            <a:r>
              <a:rPr lang="de-DE" sz="1800" b="1" dirty="0" smtClean="0">
                <a:solidFill>
                  <a:srgbClr val="00B050"/>
                </a:solidFill>
              </a:rPr>
              <a:t>SEVV</a:t>
            </a:r>
            <a:r>
              <a:rPr lang="de-DE" sz="1800" b="1" dirty="0" smtClean="0"/>
              <a:t>		</a:t>
            </a:r>
            <a:r>
              <a:rPr lang="de-DE" sz="1800" dirty="0" smtClean="0"/>
              <a:t>S: Seminar zu Spracherwerb, -verwendung, -vergleich (2 SWS, 3 LP, Pflicht)</a:t>
            </a:r>
          </a:p>
          <a:p>
            <a:pPr lvl="0">
              <a:buNone/>
            </a:pPr>
            <a:endParaRPr lang="de-DE" sz="1800" dirty="0" smtClean="0"/>
          </a:p>
          <a:p>
            <a:pPr lvl="0">
              <a:buNone/>
            </a:pPr>
            <a:endParaRPr lang="de-DE" sz="1800" dirty="0" smtClean="0"/>
          </a:p>
          <a:p>
            <a:r>
              <a:rPr lang="de-DE" sz="1800" b="1" dirty="0" smtClean="0"/>
              <a:t>Modulprüfung</a:t>
            </a:r>
            <a:r>
              <a:rPr lang="de-DE" sz="1800" dirty="0" smtClean="0"/>
              <a:t>: 	Hausarbeit </a:t>
            </a:r>
            <a:r>
              <a:rPr lang="de-DE" sz="1800" u="sng" dirty="0" smtClean="0"/>
              <a:t>oder</a:t>
            </a:r>
            <a:r>
              <a:rPr lang="de-DE" sz="1800" dirty="0" smtClean="0"/>
              <a:t> Hausaufgaben </a:t>
            </a:r>
            <a:r>
              <a:rPr lang="de-DE" sz="1800" u="sng" dirty="0" smtClean="0"/>
              <a:t>oder</a:t>
            </a:r>
            <a:r>
              <a:rPr lang="de-DE" sz="1800" dirty="0" smtClean="0"/>
              <a:t> Klausur (90 Min.) im Seminar </a:t>
            </a:r>
            <a:r>
              <a:rPr lang="de-DE" sz="1800" b="1" dirty="0" smtClean="0">
                <a:solidFill>
                  <a:srgbClr val="00B050"/>
                </a:solidFill>
              </a:rPr>
              <a:t>SEVV</a:t>
            </a:r>
            <a:r>
              <a:rPr lang="de-DE" sz="1800" b="1" dirty="0" smtClean="0"/>
              <a:t> </a:t>
            </a:r>
          </a:p>
          <a:p>
            <a:pPr>
              <a:buNone/>
            </a:pPr>
            <a:r>
              <a:rPr lang="de-DE" sz="1800" dirty="0" smtClean="0"/>
              <a:t>					(4 LP, benotet)</a:t>
            </a:r>
          </a:p>
          <a:p>
            <a:endParaRPr lang="de-DE" sz="18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22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824535"/>
          </a:xfrm>
          <a:solidFill>
            <a:schemeClr val="bg1">
              <a:lumMod val="85000"/>
            </a:schemeClr>
          </a:solidFill>
          <a:ln>
            <a:solidFill>
              <a:srgbClr val="00B050"/>
            </a:solidFill>
          </a:ln>
        </p:spPr>
        <p:txBody>
          <a:bodyPr numCol="1">
            <a:normAutofit/>
          </a:bodyPr>
          <a:lstStyle/>
          <a:p>
            <a:pPr>
              <a:buNone/>
            </a:pPr>
            <a:r>
              <a:rPr lang="de-DE" sz="1800" b="1" dirty="0" smtClean="0"/>
              <a:t>Programm für das 2. Semester</a:t>
            </a:r>
          </a:p>
          <a:p>
            <a:pPr>
              <a:buNone/>
            </a:pPr>
            <a:endParaRPr lang="de-DE" sz="900" b="1" u="sng" dirty="0" smtClean="0"/>
          </a:p>
          <a:p>
            <a:pPr>
              <a:buNone/>
            </a:pPr>
            <a:r>
              <a:rPr lang="de-DE" sz="1800" b="1" u="sng" dirty="0" smtClean="0"/>
              <a:t>Modul 13 </a:t>
            </a:r>
            <a:r>
              <a:rPr lang="de-DE" sz="1800" u="sng" dirty="0" smtClean="0"/>
              <a:t>„Deutsche Literaturgeschichte“ (Aufbaumodul)</a:t>
            </a:r>
          </a:p>
          <a:p>
            <a:pPr>
              <a:buNone/>
            </a:pPr>
            <a:endParaRPr lang="de-DE" sz="1800" dirty="0" smtClean="0"/>
          </a:p>
          <a:p>
            <a:pPr lvl="0"/>
            <a:r>
              <a:rPr lang="de-DE" sz="1800" dirty="0" smtClean="0"/>
              <a:t>entweder</a:t>
            </a:r>
            <a:r>
              <a:rPr lang="de-DE" sz="1800" b="1" dirty="0" smtClean="0"/>
              <a:t> 	</a:t>
            </a:r>
            <a:r>
              <a:rPr lang="de-DE" sz="1800" b="1" dirty="0" smtClean="0">
                <a:solidFill>
                  <a:srgbClr val="00B050"/>
                </a:solidFill>
              </a:rPr>
              <a:t>VADL </a:t>
            </a:r>
            <a:r>
              <a:rPr lang="de-DE" sz="1800" dirty="0" smtClean="0"/>
              <a:t>	V: Vorlesung zur Älteren Deutschen Literatur  (2 SWS, 1 LP; 							Wahlpflicht bzgl. Vorlesung)</a:t>
            </a:r>
          </a:p>
          <a:p>
            <a:pPr>
              <a:buNone/>
            </a:pPr>
            <a:r>
              <a:rPr lang="de-DE" sz="1800" dirty="0" smtClean="0"/>
              <a:t>		oder</a:t>
            </a:r>
            <a:r>
              <a:rPr lang="de-DE" sz="1800" b="1" dirty="0" smtClean="0"/>
              <a:t> 		</a:t>
            </a:r>
            <a:r>
              <a:rPr lang="de-DE" sz="1800" b="1" dirty="0" smtClean="0">
                <a:solidFill>
                  <a:srgbClr val="00B050"/>
                </a:solidFill>
              </a:rPr>
              <a:t>VNDL </a:t>
            </a:r>
            <a:r>
              <a:rPr lang="de-DE" sz="1800" b="1" dirty="0" smtClean="0"/>
              <a:t>	</a:t>
            </a:r>
            <a:r>
              <a:rPr lang="de-DE" sz="1800" dirty="0" smtClean="0"/>
              <a:t>V: Vorlesung zur Neueren Deutschen Literatur  (2 SWS, 1 LP; 							Wahlpflicht bzgl. Vorlesung)</a:t>
            </a:r>
          </a:p>
          <a:p>
            <a:pPr>
              <a:buNone/>
            </a:pPr>
            <a:endParaRPr lang="de-DE" sz="1800" dirty="0" smtClean="0"/>
          </a:p>
          <a:p>
            <a:pPr lvl="0"/>
            <a:r>
              <a:rPr lang="de-DE" sz="1800" dirty="0" smtClean="0"/>
              <a:t>entweder</a:t>
            </a:r>
            <a:r>
              <a:rPr lang="de-DE" sz="1800" b="1" dirty="0" smtClean="0"/>
              <a:t> 	</a:t>
            </a:r>
            <a:r>
              <a:rPr lang="de-DE" sz="1800" b="1" dirty="0" smtClean="0">
                <a:solidFill>
                  <a:srgbClr val="00B050"/>
                </a:solidFill>
              </a:rPr>
              <a:t>SFAL </a:t>
            </a:r>
            <a:r>
              <a:rPr lang="de-DE" sz="1800" dirty="0" smtClean="0"/>
              <a:t>	S: Seminar zur Älteren Deutschen Literatur  (2 SWS, 3 LP; 								Wahlpflicht bzgl. Seminar)</a:t>
            </a:r>
          </a:p>
          <a:p>
            <a:pPr>
              <a:buNone/>
            </a:pPr>
            <a:r>
              <a:rPr lang="de-DE" sz="1800" dirty="0" smtClean="0"/>
              <a:t>		oder</a:t>
            </a:r>
            <a:r>
              <a:rPr lang="de-DE" sz="1800" b="1" dirty="0" smtClean="0"/>
              <a:t> 		</a:t>
            </a:r>
            <a:r>
              <a:rPr lang="de-DE" sz="1800" b="1" dirty="0" smtClean="0">
                <a:solidFill>
                  <a:srgbClr val="00B050"/>
                </a:solidFill>
              </a:rPr>
              <a:t>SFNL </a:t>
            </a:r>
            <a:r>
              <a:rPr lang="de-DE" sz="1800" dirty="0" smtClean="0"/>
              <a:t>	S: Seminar zur Neueren Deutschen Literatur  (2 SWS, 3 LP; 							Wahlpflicht bzgl. Seminar)</a:t>
            </a:r>
          </a:p>
          <a:p>
            <a:pPr>
              <a:buNone/>
            </a:pPr>
            <a:endParaRPr lang="de-DE" sz="1800" dirty="0" smtClean="0"/>
          </a:p>
          <a:p>
            <a:r>
              <a:rPr lang="de-DE" sz="1800" b="1" dirty="0" smtClean="0"/>
              <a:t>Modulprüfung</a:t>
            </a:r>
            <a:r>
              <a:rPr lang="de-DE" sz="1800" dirty="0" smtClean="0"/>
              <a:t>: Hausarbeit im Seminar </a:t>
            </a:r>
            <a:r>
              <a:rPr lang="de-DE" sz="1800" b="1" dirty="0" smtClean="0">
                <a:solidFill>
                  <a:srgbClr val="00B050"/>
                </a:solidFill>
              </a:rPr>
              <a:t>SFAL </a:t>
            </a:r>
            <a:r>
              <a:rPr lang="de-DE" sz="1800" b="1" dirty="0" smtClean="0"/>
              <a:t> </a:t>
            </a:r>
            <a:r>
              <a:rPr lang="de-DE" sz="1800" u="sng" dirty="0" smtClean="0"/>
              <a:t>oder</a:t>
            </a:r>
            <a:r>
              <a:rPr lang="de-DE" sz="1800" dirty="0" smtClean="0"/>
              <a:t> </a:t>
            </a:r>
            <a:r>
              <a:rPr lang="de-DE" sz="1800" b="1" dirty="0" smtClean="0">
                <a:solidFill>
                  <a:srgbClr val="00B050"/>
                </a:solidFill>
              </a:rPr>
              <a:t>SFNL  </a:t>
            </a:r>
            <a:r>
              <a:rPr lang="de-DE" sz="1800" dirty="0" smtClean="0"/>
              <a:t>(4 LP, benotet)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23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9"/>
            <a:ext cx="8435280" cy="4824535"/>
          </a:xfr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txBody>
          <a:bodyPr numCol="1">
            <a:normAutofit fontScale="92500" lnSpcReduction="20000"/>
          </a:bodyPr>
          <a:lstStyle/>
          <a:p>
            <a:pPr>
              <a:buNone/>
            </a:pPr>
            <a:r>
              <a:rPr lang="de-DE" sz="1800" b="1" dirty="0" smtClean="0"/>
              <a:t>Programm für das 3. (4.) Semester</a:t>
            </a:r>
          </a:p>
          <a:p>
            <a:pPr>
              <a:buNone/>
            </a:pPr>
            <a:endParaRPr lang="de-DE" sz="1800" dirty="0" smtClean="0"/>
          </a:p>
          <a:p>
            <a:pPr>
              <a:buNone/>
            </a:pPr>
            <a:r>
              <a:rPr lang="de-DE" sz="1800" b="1" u="sng" dirty="0" smtClean="0"/>
              <a:t>Modul 14 </a:t>
            </a:r>
            <a:r>
              <a:rPr lang="de-DE" sz="1800" u="sng" dirty="0" smtClean="0"/>
              <a:t>„Richtungen und Entwicklungen der germanistischen Sprachwissenschaft“</a:t>
            </a:r>
          </a:p>
          <a:p>
            <a:pPr>
              <a:buNone/>
            </a:pPr>
            <a:endParaRPr lang="de-DE" sz="1800" dirty="0" smtClean="0"/>
          </a:p>
          <a:p>
            <a:pPr lvl="0"/>
            <a:r>
              <a:rPr lang="de-DE" sz="1800" dirty="0" smtClean="0"/>
              <a:t>entweder 	</a:t>
            </a:r>
            <a:r>
              <a:rPr lang="de-DE" sz="1800" b="1" dirty="0" smtClean="0">
                <a:solidFill>
                  <a:srgbClr val="00B050"/>
                </a:solidFill>
              </a:rPr>
              <a:t>HTHE</a:t>
            </a:r>
            <a:r>
              <a:rPr lang="de-DE" sz="1800" b="1" dirty="0" smtClean="0">
                <a:solidFill>
                  <a:srgbClr val="C00000"/>
                </a:solidFill>
              </a:rPr>
              <a:t>*</a:t>
            </a:r>
            <a:r>
              <a:rPr lang="de-DE" sz="1800" b="1" dirty="0" smtClean="0">
                <a:solidFill>
                  <a:srgbClr val="00B050"/>
                </a:solidFill>
              </a:rPr>
              <a:t>	</a:t>
            </a:r>
            <a:r>
              <a:rPr lang="de-DE" sz="1800" dirty="0" smtClean="0"/>
              <a:t>HS: Hauptseminar zu Theorie und Empirie (2 SWS, 3 LP; 										Wahlpflicht bzgl. Hauptseminar)</a:t>
            </a:r>
            <a:br>
              <a:rPr lang="de-DE" sz="1800" dirty="0" smtClean="0"/>
            </a:br>
            <a:endParaRPr lang="de-DE" sz="1800" dirty="0" smtClean="0"/>
          </a:p>
          <a:p>
            <a:pPr>
              <a:buNone/>
            </a:pPr>
            <a:r>
              <a:rPr lang="de-DE" sz="1800" dirty="0" smtClean="0"/>
              <a:t>		oder</a:t>
            </a:r>
            <a:r>
              <a:rPr lang="de-DE" sz="1800" b="1" dirty="0" smtClean="0"/>
              <a:t> 		</a:t>
            </a:r>
            <a:r>
              <a:rPr lang="de-DE" sz="1800" b="1" dirty="0" smtClean="0">
                <a:solidFill>
                  <a:srgbClr val="00B050"/>
                </a:solidFill>
              </a:rPr>
              <a:t>HSYS</a:t>
            </a:r>
            <a:r>
              <a:rPr lang="de-DE" sz="1800" b="1" dirty="0" smtClean="0">
                <a:solidFill>
                  <a:srgbClr val="C00000"/>
                </a:solidFill>
              </a:rPr>
              <a:t>*</a:t>
            </a:r>
            <a:r>
              <a:rPr lang="de-DE" sz="1800" b="1" dirty="0" smtClean="0"/>
              <a:t>	</a:t>
            </a:r>
            <a:r>
              <a:rPr lang="de-DE" sz="1800" dirty="0" smtClean="0"/>
              <a:t>HS: Hauptseminar zum Sprachsystem (2 SWS, 3 LP; </a:t>
            </a:r>
          </a:p>
          <a:p>
            <a:pPr>
              <a:buNone/>
            </a:pPr>
            <a:r>
              <a:rPr lang="de-DE" sz="1800" dirty="0" smtClean="0"/>
              <a:t>							Wahlpflicht bzgl. Hauptseminar)</a:t>
            </a:r>
          </a:p>
          <a:p>
            <a:pPr lvl="0"/>
            <a:endParaRPr lang="de-DE" sz="1800" u="sng" dirty="0" smtClean="0"/>
          </a:p>
          <a:p>
            <a:pPr lvl="0"/>
            <a:r>
              <a:rPr lang="de-DE" sz="1800" u="sng" dirty="0" smtClean="0"/>
              <a:t>begleitendes Lektürepensum</a:t>
            </a:r>
            <a:r>
              <a:rPr lang="de-DE" sz="1800" dirty="0" smtClean="0"/>
              <a:t> (2 LP)</a:t>
            </a:r>
          </a:p>
          <a:p>
            <a:pPr>
              <a:buNone/>
            </a:pPr>
            <a:endParaRPr lang="de-DE" sz="1800" dirty="0" smtClean="0"/>
          </a:p>
          <a:p>
            <a:r>
              <a:rPr lang="de-DE" sz="1800" b="1" dirty="0" smtClean="0"/>
              <a:t>Modulprüfung</a:t>
            </a:r>
            <a:r>
              <a:rPr lang="de-DE" sz="1800" dirty="0" smtClean="0"/>
              <a:t>: 	Hausarbeit </a:t>
            </a:r>
            <a:r>
              <a:rPr lang="de-DE" sz="1800" u="sng" dirty="0" smtClean="0"/>
              <a:t>oder</a:t>
            </a:r>
            <a:r>
              <a:rPr lang="de-DE" sz="1800" dirty="0" smtClean="0"/>
              <a:t> mündliche Prüfung (20 Min.) im Hauptseminar </a:t>
            </a:r>
            <a:r>
              <a:rPr lang="de-DE" sz="1800" b="1" dirty="0">
                <a:solidFill>
                  <a:srgbClr val="00B050"/>
                </a:solidFill>
              </a:rPr>
              <a:t>H</a:t>
            </a:r>
            <a:r>
              <a:rPr lang="de-DE" sz="1800" b="1" dirty="0" smtClean="0">
                <a:solidFill>
                  <a:srgbClr val="00B050"/>
                </a:solidFill>
              </a:rPr>
              <a:t>THE</a:t>
            </a:r>
            <a:r>
              <a:rPr lang="de-DE" sz="1800" b="1" dirty="0" smtClean="0"/>
              <a:t> </a:t>
            </a:r>
            <a:r>
              <a:rPr lang="de-DE" sz="1800" u="sng" dirty="0" smtClean="0"/>
              <a:t>oder</a:t>
            </a:r>
            <a:r>
              <a:rPr lang="de-DE" sz="1800" dirty="0" smtClean="0"/>
              <a:t> </a:t>
            </a:r>
            <a:r>
              <a:rPr lang="de-DE" sz="1800" b="1" dirty="0">
                <a:solidFill>
                  <a:srgbClr val="00B050"/>
                </a:solidFill>
              </a:rPr>
              <a:t>H</a:t>
            </a:r>
            <a:r>
              <a:rPr lang="de-DE" sz="1800" b="1" dirty="0" smtClean="0">
                <a:solidFill>
                  <a:srgbClr val="00B050"/>
                </a:solidFill>
              </a:rPr>
              <a:t>SYS</a:t>
            </a:r>
            <a:r>
              <a:rPr lang="de-DE" sz="1800" b="1" dirty="0" smtClean="0"/>
              <a:t> </a:t>
            </a:r>
          </a:p>
          <a:p>
            <a:pPr marL="0" indent="0">
              <a:buNone/>
            </a:pPr>
            <a:r>
              <a:rPr lang="de-DE" sz="1800" b="1" dirty="0"/>
              <a:t>	</a:t>
            </a:r>
            <a:r>
              <a:rPr lang="de-DE" sz="1800" b="1" dirty="0" smtClean="0"/>
              <a:t>			</a:t>
            </a:r>
            <a:r>
              <a:rPr lang="de-DE" sz="1800" dirty="0" smtClean="0"/>
              <a:t>(4 LP, benotet)</a:t>
            </a:r>
          </a:p>
          <a:p>
            <a:pPr marL="0" indent="0" algn="just">
              <a:buNone/>
            </a:pPr>
            <a:endParaRPr lang="de-DE" sz="1800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de-DE" sz="1800" b="1" dirty="0" smtClean="0">
                <a:solidFill>
                  <a:srgbClr val="C00000"/>
                </a:solidFill>
              </a:rPr>
              <a:t>* </a:t>
            </a:r>
            <a:r>
              <a:rPr lang="de-DE" sz="1800" b="1" u="sng" dirty="0" smtClean="0">
                <a:solidFill>
                  <a:srgbClr val="C00000"/>
                </a:solidFill>
              </a:rPr>
              <a:t>Bitte </a:t>
            </a:r>
            <a:r>
              <a:rPr lang="de-DE" sz="1800" b="1" u="sng" dirty="0">
                <a:solidFill>
                  <a:srgbClr val="C00000"/>
                </a:solidFill>
              </a:rPr>
              <a:t>beachten</a:t>
            </a:r>
            <a:r>
              <a:rPr lang="de-DE" sz="1800" b="1" dirty="0">
                <a:solidFill>
                  <a:srgbClr val="C00000"/>
                </a:solidFill>
              </a:rPr>
              <a:t>: </a:t>
            </a:r>
          </a:p>
          <a:p>
            <a:pPr algn="just"/>
            <a:r>
              <a:rPr lang="de-DE" sz="1800" dirty="0" smtClean="0"/>
              <a:t>Die </a:t>
            </a:r>
            <a:r>
              <a:rPr lang="de-DE" sz="1800" dirty="0"/>
              <a:t>Hauptseminare HTHE </a:t>
            </a:r>
            <a:r>
              <a:rPr lang="de-DE" sz="1800" u="sng" dirty="0"/>
              <a:t>oder</a:t>
            </a:r>
            <a:r>
              <a:rPr lang="de-DE" sz="1800" dirty="0"/>
              <a:t> HSYS werden in der neuen </a:t>
            </a:r>
            <a:r>
              <a:rPr lang="de-DE" sz="1800" dirty="0" smtClean="0"/>
              <a:t>PO (ab WiSe </a:t>
            </a:r>
            <a:r>
              <a:rPr lang="de-DE" sz="1800" dirty="0"/>
              <a:t>2015/16) besucht. </a:t>
            </a:r>
            <a:endParaRPr lang="de-DE" sz="1800" dirty="0" smtClean="0"/>
          </a:p>
          <a:p>
            <a:pPr algn="just"/>
            <a:r>
              <a:rPr lang="de-DE" sz="1800" dirty="0" smtClean="0"/>
              <a:t>(</a:t>
            </a:r>
            <a:r>
              <a:rPr lang="de-DE" sz="1800" dirty="0"/>
              <a:t>Nur) </a:t>
            </a:r>
            <a:r>
              <a:rPr lang="de-DE" sz="1800" dirty="0" smtClean="0"/>
              <a:t>wer noch </a:t>
            </a:r>
            <a:r>
              <a:rPr lang="de-DE" sz="1800" dirty="0"/>
              <a:t>nach der PO von 2011/12 </a:t>
            </a:r>
            <a:r>
              <a:rPr lang="de-DE" sz="1800" dirty="0" smtClean="0"/>
              <a:t>studiert, besucht die Seminare STHE </a:t>
            </a:r>
            <a:r>
              <a:rPr lang="de-DE" sz="1800" u="sng" dirty="0"/>
              <a:t>oder</a:t>
            </a:r>
            <a:r>
              <a:rPr lang="de-DE" sz="1800" dirty="0"/>
              <a:t> </a:t>
            </a:r>
            <a:r>
              <a:rPr lang="de-DE" sz="1800" dirty="0" smtClean="0"/>
              <a:t>SSYS.</a:t>
            </a: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24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112568"/>
          </a:xfrm>
          <a:solidFill>
            <a:schemeClr val="bg1">
              <a:lumMod val="65000"/>
            </a:schemeClr>
          </a:solidFill>
          <a:ln>
            <a:solidFill>
              <a:srgbClr val="00B050"/>
            </a:solidFill>
          </a:ln>
        </p:spPr>
        <p:txBody>
          <a:bodyPr numCol="1">
            <a:normAutofit fontScale="85000" lnSpcReduction="20000"/>
          </a:bodyPr>
          <a:lstStyle/>
          <a:p>
            <a:pPr>
              <a:buNone/>
            </a:pPr>
            <a:r>
              <a:rPr lang="de-DE" sz="1800" b="1" dirty="0" smtClean="0"/>
              <a:t>Programm für das 4. (3.) Semester</a:t>
            </a:r>
          </a:p>
          <a:p>
            <a:pPr>
              <a:buNone/>
            </a:pPr>
            <a:endParaRPr lang="de-DE" sz="1800" b="1" dirty="0" smtClean="0"/>
          </a:p>
          <a:p>
            <a:pPr>
              <a:buNone/>
            </a:pPr>
            <a:r>
              <a:rPr lang="de-DE" sz="1800" b="1" u="sng" dirty="0" smtClean="0"/>
              <a:t>Modul 15 </a:t>
            </a:r>
            <a:r>
              <a:rPr lang="de-DE" sz="1800" u="sng" dirty="0" smtClean="0"/>
              <a:t>„Epochen und Epochenschwellen“</a:t>
            </a:r>
            <a:br>
              <a:rPr lang="de-DE" sz="1800" u="sng" dirty="0" smtClean="0"/>
            </a:br>
            <a:endParaRPr lang="de-DE" sz="1800" dirty="0" smtClean="0"/>
          </a:p>
          <a:p>
            <a:pPr lvl="0"/>
            <a:r>
              <a:rPr lang="de-DE" sz="1800" dirty="0" smtClean="0"/>
              <a:t>entweder 	</a:t>
            </a:r>
            <a:r>
              <a:rPr lang="de-DE" sz="1800" b="1" dirty="0" smtClean="0">
                <a:solidFill>
                  <a:srgbClr val="00B050"/>
                </a:solidFill>
              </a:rPr>
              <a:t>UADL</a:t>
            </a:r>
            <a:r>
              <a:rPr lang="de-DE" sz="1800" b="1" dirty="0" smtClean="0">
                <a:solidFill>
                  <a:srgbClr val="C00000"/>
                </a:solidFill>
              </a:rPr>
              <a:t>*</a:t>
            </a:r>
            <a:r>
              <a:rPr lang="de-DE" sz="1800" b="1" dirty="0" smtClean="0">
                <a:solidFill>
                  <a:srgbClr val="00B050"/>
                </a:solidFill>
              </a:rPr>
              <a:t> </a:t>
            </a:r>
            <a:r>
              <a:rPr lang="de-DE" sz="1800" dirty="0" smtClean="0"/>
              <a:t>	Ü:   Übung zur Älteren Deutschen Literatur (2 SWS, 2 LP; Wahlpflicht bzgl. Vorlesung)</a:t>
            </a:r>
          </a:p>
          <a:p>
            <a:pPr>
              <a:buNone/>
            </a:pPr>
            <a:r>
              <a:rPr lang="de-DE" sz="1800" dirty="0" smtClean="0"/>
              <a:t>		oder</a:t>
            </a:r>
            <a:r>
              <a:rPr lang="de-DE" sz="1800" b="1" dirty="0" smtClean="0"/>
              <a:t> 		</a:t>
            </a:r>
            <a:r>
              <a:rPr lang="de-DE" sz="1800" b="1" dirty="0" smtClean="0">
                <a:solidFill>
                  <a:srgbClr val="00B050"/>
                </a:solidFill>
              </a:rPr>
              <a:t>UNDL</a:t>
            </a:r>
            <a:r>
              <a:rPr lang="de-DE" sz="1800" b="1" dirty="0" smtClean="0">
                <a:solidFill>
                  <a:srgbClr val="C00000"/>
                </a:solidFill>
              </a:rPr>
              <a:t>*</a:t>
            </a:r>
            <a:r>
              <a:rPr lang="de-DE" sz="1800" b="1" dirty="0" smtClean="0">
                <a:solidFill>
                  <a:srgbClr val="00B050"/>
                </a:solidFill>
              </a:rPr>
              <a:t> </a:t>
            </a:r>
            <a:r>
              <a:rPr lang="de-DE" sz="1800" dirty="0" smtClean="0"/>
              <a:t>	Ü:   Übung zur Neueren Deutschen Literatur  (2 SWS, 2 LP; Wahlpflicht bzgl. Vorlesung)</a:t>
            </a:r>
            <a:br>
              <a:rPr lang="de-DE" sz="1800" dirty="0" smtClean="0"/>
            </a:br>
            <a:endParaRPr lang="de-DE" sz="1800" dirty="0" smtClean="0"/>
          </a:p>
          <a:p>
            <a:pPr lvl="0"/>
            <a:r>
              <a:rPr lang="de-DE" sz="1800" dirty="0" smtClean="0"/>
              <a:t>entweder</a:t>
            </a:r>
            <a:r>
              <a:rPr lang="de-DE" sz="1800" b="1" dirty="0" smtClean="0"/>
              <a:t> 	</a:t>
            </a:r>
            <a:r>
              <a:rPr lang="de-DE" sz="1800" b="1" dirty="0" smtClean="0">
                <a:solidFill>
                  <a:srgbClr val="00B050"/>
                </a:solidFill>
              </a:rPr>
              <a:t>HADL</a:t>
            </a:r>
            <a:r>
              <a:rPr lang="de-DE" sz="1800" b="1" dirty="0" smtClean="0">
                <a:solidFill>
                  <a:srgbClr val="C00000"/>
                </a:solidFill>
              </a:rPr>
              <a:t>*</a:t>
            </a:r>
            <a:r>
              <a:rPr lang="de-DE" sz="1800" b="1" dirty="0" smtClean="0"/>
              <a:t>	</a:t>
            </a:r>
            <a:r>
              <a:rPr lang="de-DE" sz="1800" dirty="0" smtClean="0"/>
              <a:t>HS: Hauptseminar zur Älteren Deutschen Literatur  (2 SWS, 3 LP; </a:t>
            </a:r>
            <a:r>
              <a:rPr lang="de-DE" sz="1800" dirty="0" err="1" smtClean="0"/>
              <a:t>Wahlpfl</a:t>
            </a:r>
            <a:r>
              <a:rPr lang="de-DE" sz="1800" dirty="0" smtClean="0"/>
              <a:t>. bzgl. Seminar)</a:t>
            </a:r>
          </a:p>
          <a:p>
            <a:pPr>
              <a:buNone/>
            </a:pPr>
            <a:r>
              <a:rPr lang="de-DE" sz="1800" dirty="0" smtClean="0"/>
              <a:t>		oder 		</a:t>
            </a:r>
            <a:r>
              <a:rPr lang="de-DE" sz="1800" b="1" dirty="0" smtClean="0">
                <a:solidFill>
                  <a:srgbClr val="00B050"/>
                </a:solidFill>
              </a:rPr>
              <a:t>HNDL</a:t>
            </a:r>
            <a:r>
              <a:rPr lang="de-DE" sz="1800" b="1" dirty="0" smtClean="0">
                <a:solidFill>
                  <a:srgbClr val="C00000"/>
                </a:solidFill>
              </a:rPr>
              <a:t>*</a:t>
            </a:r>
            <a:r>
              <a:rPr lang="de-DE" sz="1800" dirty="0" smtClean="0">
                <a:solidFill>
                  <a:srgbClr val="00B050"/>
                </a:solidFill>
              </a:rPr>
              <a:t> </a:t>
            </a:r>
            <a:r>
              <a:rPr lang="de-DE" sz="1800" dirty="0" smtClean="0"/>
              <a:t>	HS: Hauptseminar zur Neueren Deutschen Literatur  (2 SWS, 3 LP; </a:t>
            </a:r>
            <a:r>
              <a:rPr lang="de-DE" sz="1800" dirty="0" err="1" smtClean="0"/>
              <a:t>Wahlpfl</a:t>
            </a:r>
            <a:r>
              <a:rPr lang="de-DE" sz="1800" dirty="0" smtClean="0"/>
              <a:t>. bzgl. Seminar)</a:t>
            </a:r>
          </a:p>
          <a:p>
            <a:pPr lvl="0"/>
            <a:endParaRPr lang="de-DE" sz="1800" u="sng" dirty="0" smtClean="0"/>
          </a:p>
          <a:p>
            <a:pPr lvl="0"/>
            <a:r>
              <a:rPr lang="de-DE" sz="1800" u="sng" dirty="0" smtClean="0"/>
              <a:t>begleitendes Lektürepensum</a:t>
            </a:r>
            <a:r>
              <a:rPr lang="de-DE" sz="1800" dirty="0" smtClean="0"/>
              <a:t> (1 LP)</a:t>
            </a:r>
          </a:p>
          <a:p>
            <a:endParaRPr lang="de-DE" sz="1800" dirty="0" smtClean="0"/>
          </a:p>
          <a:p>
            <a:r>
              <a:rPr lang="de-DE" sz="1800" b="1" dirty="0" smtClean="0"/>
              <a:t>Modulprüfung</a:t>
            </a:r>
            <a:r>
              <a:rPr lang="de-DE" sz="1800" dirty="0" smtClean="0"/>
              <a:t>: Hausarbeit </a:t>
            </a:r>
            <a:r>
              <a:rPr lang="de-DE" sz="1800" u="sng" dirty="0" smtClean="0"/>
              <a:t>oder</a:t>
            </a:r>
            <a:r>
              <a:rPr lang="de-DE" sz="1800" dirty="0" smtClean="0"/>
              <a:t> </a:t>
            </a:r>
            <a:r>
              <a:rPr lang="de-DE" sz="1800" dirty="0"/>
              <a:t>mündliche Prüfung (20 Min.) </a:t>
            </a:r>
            <a:r>
              <a:rPr lang="de-DE" sz="1800" dirty="0" smtClean="0"/>
              <a:t>im Seminar </a:t>
            </a:r>
            <a:r>
              <a:rPr lang="de-DE" sz="1800" b="1" dirty="0" smtClean="0">
                <a:solidFill>
                  <a:srgbClr val="00B050"/>
                </a:solidFill>
              </a:rPr>
              <a:t>HADL </a:t>
            </a:r>
            <a:r>
              <a:rPr lang="de-DE" sz="1800" u="sng" dirty="0" smtClean="0"/>
              <a:t>oder</a:t>
            </a:r>
            <a:r>
              <a:rPr lang="de-DE" sz="1800" dirty="0" smtClean="0"/>
              <a:t> </a:t>
            </a:r>
            <a:r>
              <a:rPr lang="de-DE" sz="1800" b="1" dirty="0" smtClean="0">
                <a:solidFill>
                  <a:srgbClr val="00B050"/>
                </a:solidFill>
              </a:rPr>
              <a:t>HNDL  </a:t>
            </a:r>
            <a:r>
              <a:rPr lang="de-DE" sz="1800" dirty="0" smtClean="0"/>
              <a:t>(4 LP, benotet) </a:t>
            </a:r>
          </a:p>
          <a:p>
            <a:pPr marL="0" indent="0">
              <a:buNone/>
            </a:pPr>
            <a:r>
              <a:rPr lang="de-DE" sz="1800" u="sng" dirty="0" smtClean="0">
                <a:sym typeface="Wingdings" pitchFamily="2" charset="2"/>
              </a:rPr>
              <a:t/>
            </a:r>
            <a:br>
              <a:rPr lang="de-DE" sz="1800" u="sng" dirty="0" smtClean="0">
                <a:sym typeface="Wingdings" pitchFamily="2" charset="2"/>
              </a:rPr>
            </a:br>
            <a:r>
              <a:rPr lang="de-DE" sz="1800" u="sng" dirty="0" smtClean="0">
                <a:sym typeface="Wingdings" pitchFamily="2" charset="2"/>
              </a:rPr>
              <a:t>Hinweis</a:t>
            </a:r>
            <a:r>
              <a:rPr lang="de-DE" sz="1800" dirty="0" smtClean="0">
                <a:sym typeface="Wingdings" pitchFamily="2" charset="2"/>
              </a:rPr>
              <a:t>: 	</a:t>
            </a:r>
            <a:br>
              <a:rPr lang="de-DE" sz="1800" dirty="0" smtClean="0">
                <a:sym typeface="Wingdings" pitchFamily="2" charset="2"/>
              </a:rPr>
            </a:br>
            <a:r>
              <a:rPr lang="de-DE" sz="1800" dirty="0" smtClean="0">
                <a:sym typeface="Wingdings" pitchFamily="2" charset="2"/>
              </a:rPr>
              <a:t>		Bei der mündlichen Prüfung </a:t>
            </a:r>
            <a:r>
              <a:rPr lang="de-DE" sz="1800" dirty="0" smtClean="0"/>
              <a:t>handelt es sich </a:t>
            </a:r>
            <a:r>
              <a:rPr lang="de-DE" sz="1800" dirty="0"/>
              <a:t>eine um eine normale Modulprüfung. </a:t>
            </a:r>
            <a:r>
              <a:rPr lang="de-DE" sz="1800" dirty="0" smtClean="0"/>
              <a:t>				   </a:t>
            </a:r>
          </a:p>
          <a:p>
            <a:pPr marL="0" indent="0">
              <a:buNone/>
            </a:pPr>
            <a:r>
              <a:rPr lang="de-DE" sz="1800" dirty="0" smtClean="0"/>
              <a:t>		Die </a:t>
            </a:r>
            <a:r>
              <a:rPr lang="de-DE" sz="1800" dirty="0"/>
              <a:t>Anmeldung </a:t>
            </a:r>
            <a:r>
              <a:rPr lang="de-DE" sz="1800" dirty="0" smtClean="0"/>
              <a:t>erfolgt daher im </a:t>
            </a:r>
            <a:r>
              <a:rPr lang="de-DE" sz="1800" dirty="0"/>
              <a:t>Rahmen der Online-Prüfungsanmeldephase. </a:t>
            </a:r>
            <a:endParaRPr lang="de-DE" sz="1800" dirty="0" smtClean="0"/>
          </a:p>
          <a:p>
            <a:pPr marL="0" indent="0" algn="just">
              <a:buNone/>
            </a:pPr>
            <a:endParaRPr lang="de-DE" sz="1800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de-DE" sz="1800" b="1" dirty="0" smtClean="0">
                <a:solidFill>
                  <a:srgbClr val="C00000"/>
                </a:solidFill>
              </a:rPr>
              <a:t>* </a:t>
            </a:r>
            <a:r>
              <a:rPr lang="de-DE" sz="1800" b="1" u="sng" dirty="0" smtClean="0">
                <a:solidFill>
                  <a:srgbClr val="C00000"/>
                </a:solidFill>
              </a:rPr>
              <a:t>Bitte </a:t>
            </a:r>
            <a:r>
              <a:rPr lang="de-DE" sz="1800" b="1" u="sng" dirty="0">
                <a:solidFill>
                  <a:srgbClr val="C00000"/>
                </a:solidFill>
              </a:rPr>
              <a:t>beachten</a:t>
            </a:r>
            <a:r>
              <a:rPr lang="de-DE" sz="1800" b="1" dirty="0">
                <a:solidFill>
                  <a:srgbClr val="C00000"/>
                </a:solidFill>
              </a:rPr>
              <a:t>: </a:t>
            </a:r>
            <a:r>
              <a:rPr lang="de-DE" sz="1800" b="1" dirty="0" smtClean="0">
                <a:solidFill>
                  <a:srgbClr val="C00000"/>
                </a:solidFill>
              </a:rPr>
              <a:t> </a:t>
            </a:r>
            <a:endParaRPr lang="de-DE" sz="1800" b="1" dirty="0">
              <a:solidFill>
                <a:srgbClr val="C00000"/>
              </a:solidFill>
            </a:endParaRPr>
          </a:p>
          <a:p>
            <a:pPr algn="just"/>
            <a:r>
              <a:rPr lang="de-DE" sz="1800" dirty="0" smtClean="0"/>
              <a:t>Die </a:t>
            </a:r>
            <a:r>
              <a:rPr lang="de-DE" sz="1800" dirty="0"/>
              <a:t>Hauptseminare HADL </a:t>
            </a:r>
            <a:r>
              <a:rPr lang="de-DE" sz="1800" u="sng" dirty="0"/>
              <a:t>oder</a:t>
            </a:r>
            <a:r>
              <a:rPr lang="de-DE" sz="1800" dirty="0"/>
              <a:t> HNDL </a:t>
            </a:r>
            <a:r>
              <a:rPr lang="de-DE" sz="1800" dirty="0" smtClean="0"/>
              <a:t>und die Übungen UADL </a:t>
            </a:r>
            <a:r>
              <a:rPr lang="de-DE" sz="1800" u="sng" dirty="0" smtClean="0"/>
              <a:t>oder</a:t>
            </a:r>
            <a:r>
              <a:rPr lang="de-DE" sz="1800" dirty="0" smtClean="0"/>
              <a:t> UNDL werden </a:t>
            </a:r>
            <a:r>
              <a:rPr lang="de-DE" sz="1800" dirty="0"/>
              <a:t>in der neuen </a:t>
            </a:r>
            <a:r>
              <a:rPr lang="de-DE" sz="1800" dirty="0" smtClean="0"/>
              <a:t>PO </a:t>
            </a:r>
            <a:br>
              <a:rPr lang="de-DE" sz="1800" dirty="0" smtClean="0"/>
            </a:br>
            <a:r>
              <a:rPr lang="de-DE" sz="1800" dirty="0" smtClean="0"/>
              <a:t>ab WiSe </a:t>
            </a:r>
            <a:r>
              <a:rPr lang="de-DE" sz="1800" dirty="0"/>
              <a:t>2015/16) besucht. </a:t>
            </a:r>
            <a:endParaRPr lang="de-DE" sz="1800" dirty="0" smtClean="0"/>
          </a:p>
          <a:p>
            <a:pPr algn="just"/>
            <a:r>
              <a:rPr lang="de-DE" sz="1800" dirty="0" smtClean="0"/>
              <a:t>(</a:t>
            </a:r>
            <a:r>
              <a:rPr lang="de-DE" sz="1800" dirty="0"/>
              <a:t>Nur) </a:t>
            </a:r>
            <a:r>
              <a:rPr lang="de-DE" sz="1800" dirty="0" smtClean="0"/>
              <a:t>wer noch </a:t>
            </a:r>
            <a:r>
              <a:rPr lang="de-DE" sz="1800" dirty="0"/>
              <a:t>nach der PO von 2011/12 </a:t>
            </a:r>
            <a:r>
              <a:rPr lang="de-DE" sz="1800" dirty="0" smtClean="0"/>
              <a:t>studiert, besucht die Seminare </a:t>
            </a:r>
            <a:r>
              <a:rPr lang="de-DE" sz="1800" dirty="0"/>
              <a:t>SFAL </a:t>
            </a:r>
            <a:r>
              <a:rPr lang="de-DE" sz="1800" u="sng" dirty="0"/>
              <a:t>oder</a:t>
            </a:r>
            <a:r>
              <a:rPr lang="de-DE" sz="1800" dirty="0"/>
              <a:t> SFNL </a:t>
            </a:r>
            <a:r>
              <a:rPr lang="de-DE" sz="1800" dirty="0" smtClean="0"/>
              <a:t>sowie die Vorlesungen VADL </a:t>
            </a:r>
            <a:r>
              <a:rPr lang="de-DE" sz="1800" u="sng" dirty="0" smtClean="0"/>
              <a:t>oder</a:t>
            </a:r>
            <a:r>
              <a:rPr lang="de-DE" sz="1800" dirty="0" smtClean="0"/>
              <a:t> VNDL.</a:t>
            </a:r>
          </a:p>
          <a:p>
            <a:pPr marL="0" indent="0" algn="just">
              <a:buNone/>
            </a:pP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25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4752528"/>
          </a:xfrm>
          <a:solidFill>
            <a:srgbClr val="CCFFFF"/>
          </a:solidFill>
          <a:ln>
            <a:solidFill>
              <a:srgbClr val="00B050"/>
            </a:solidFill>
          </a:ln>
        </p:spPr>
        <p:txBody>
          <a:bodyPr numCol="1">
            <a:normAutofit fontScale="92500" lnSpcReduction="10000"/>
          </a:bodyPr>
          <a:lstStyle/>
          <a:p>
            <a:pPr>
              <a:buNone/>
            </a:pPr>
            <a:r>
              <a:rPr lang="de-DE" sz="2000" i="1" u="sng" dirty="0" smtClean="0"/>
              <a:t>Erläuterungen</a:t>
            </a:r>
            <a:r>
              <a:rPr lang="de-DE" sz="2000" i="1" dirty="0" smtClean="0"/>
              <a:t>:</a:t>
            </a:r>
          </a:p>
          <a:p>
            <a:pPr>
              <a:buNone/>
            </a:pPr>
            <a:endParaRPr lang="de-DE" sz="1800" i="1" dirty="0" smtClean="0"/>
          </a:p>
          <a:p>
            <a:pPr>
              <a:buNone/>
            </a:pPr>
            <a:r>
              <a:rPr lang="de-DE" sz="2000" u="sng" dirty="0" smtClean="0"/>
              <a:t>Ältere und Neuere Deutsche Literatur</a:t>
            </a:r>
            <a:r>
              <a:rPr lang="de-DE" sz="2000" dirty="0" smtClean="0"/>
              <a:t>:</a:t>
            </a:r>
          </a:p>
          <a:p>
            <a:r>
              <a:rPr lang="de-DE" sz="2000" dirty="0" smtClean="0"/>
              <a:t>Die beiden Bereiche, </a:t>
            </a:r>
            <a:r>
              <a:rPr lang="de-DE" sz="2000" b="1" dirty="0" smtClean="0"/>
              <a:t>Ältere</a:t>
            </a:r>
            <a:r>
              <a:rPr lang="de-DE" sz="2000" dirty="0" smtClean="0"/>
              <a:t> und </a:t>
            </a:r>
            <a:r>
              <a:rPr lang="de-DE" sz="2000" b="1" dirty="0" smtClean="0"/>
              <a:t>Neuere Deutsche Literaturwissenschaft</a:t>
            </a:r>
            <a:r>
              <a:rPr lang="de-DE" sz="2000" dirty="0" smtClean="0"/>
              <a:t>, müssen in den Modulen 13 und 15 mit </a:t>
            </a:r>
            <a:r>
              <a:rPr lang="de-DE" sz="2000" b="1" dirty="0" smtClean="0"/>
              <a:t>mindestens 2 </a:t>
            </a:r>
            <a:r>
              <a:rPr lang="de-DE" sz="2000" b="1" u="sng" dirty="0" smtClean="0"/>
              <a:t>Veranstaltungen</a:t>
            </a:r>
            <a:r>
              <a:rPr lang="de-DE" sz="2000" b="1" dirty="0" smtClean="0"/>
              <a:t> </a:t>
            </a:r>
            <a:r>
              <a:rPr lang="de-DE" sz="2100" dirty="0"/>
              <a:t>(d.h. mit </a:t>
            </a:r>
            <a:r>
              <a:rPr lang="de-DE" sz="2100" dirty="0" smtClean="0"/>
              <a:t>1 Vorlesung und  1 Übung, </a:t>
            </a:r>
            <a:r>
              <a:rPr lang="de-DE" sz="2100" dirty="0"/>
              <a:t>mit 1 Seminar und 1 </a:t>
            </a:r>
            <a:r>
              <a:rPr lang="de-DE" sz="2100" dirty="0" smtClean="0"/>
              <a:t>Vorlesung, oder mit </a:t>
            </a:r>
            <a:r>
              <a:rPr lang="de-DE" sz="2100" dirty="0"/>
              <a:t>2 Seminaren) </a:t>
            </a:r>
            <a:r>
              <a:rPr lang="de-DE" sz="2000" dirty="0" smtClean="0"/>
              <a:t>abgedeckt werden. 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Es ist </a:t>
            </a:r>
            <a:r>
              <a:rPr lang="de-DE" sz="2000" u="sng" dirty="0" smtClean="0"/>
              <a:t>nicht</a:t>
            </a:r>
            <a:r>
              <a:rPr lang="de-DE" sz="2000" dirty="0" smtClean="0"/>
              <a:t> möglich, in den beiden Modulen 13 und </a:t>
            </a:r>
            <a:r>
              <a:rPr lang="de-DE" sz="2000" dirty="0"/>
              <a:t>15 insgesamt nur </a:t>
            </a:r>
            <a:r>
              <a:rPr lang="de-DE" sz="2000" dirty="0" smtClean="0"/>
              <a:t>eine Veranstaltung aus der Älteren und insgesamt drei Veranstaltungen aus der Neueren Deutschen Literatur (oder umgekehrt) zu belegen. </a:t>
            </a:r>
          </a:p>
          <a:p>
            <a:pPr>
              <a:buFont typeface="Wingdings" pitchFamily="2" charset="2"/>
              <a:buChar char="Ø"/>
            </a:pPr>
            <a:endParaRPr lang="de-DE" sz="900" dirty="0" smtClean="0"/>
          </a:p>
          <a:p>
            <a:pPr marL="0" indent="0">
              <a:buNone/>
            </a:pPr>
            <a:r>
              <a:rPr lang="de-DE" sz="2000" b="1" dirty="0">
                <a:solidFill>
                  <a:srgbClr val="C00000"/>
                </a:solidFill>
              </a:rPr>
              <a:t>Nicht vergessen: vor der Modul-/Kursanmeldung die sog. „Bereichswahl“ auswählen!</a:t>
            </a:r>
          </a:p>
          <a:p>
            <a:endParaRPr lang="de-DE" sz="2000" dirty="0" smtClean="0"/>
          </a:p>
          <a:p>
            <a:pPr>
              <a:buNone/>
            </a:pPr>
            <a:r>
              <a:rPr lang="de-DE" sz="2000" u="sng" dirty="0" smtClean="0"/>
              <a:t>begleitendes Lektürepensum</a:t>
            </a:r>
            <a:r>
              <a:rPr lang="de-DE" sz="2000" dirty="0" smtClean="0"/>
              <a:t>:</a:t>
            </a:r>
          </a:p>
          <a:p>
            <a:r>
              <a:rPr lang="de-DE" sz="2000" dirty="0" smtClean="0"/>
              <a:t>Die 2 LP für das </a:t>
            </a:r>
            <a:r>
              <a:rPr lang="de-DE" sz="2000" b="1" dirty="0" smtClean="0"/>
              <a:t>begleitende Lektürepensum </a:t>
            </a:r>
            <a:r>
              <a:rPr lang="de-DE" sz="2000" dirty="0" smtClean="0"/>
              <a:t>werden für den größeren Leseaufwand in der intensiven Endphase des Masterstudiums angerechnet und automatisch bei Abschluss des Moduls verbucht.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26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  <a:solidFill>
            <a:srgbClr val="CCFFFF"/>
          </a:solidFill>
          <a:ln>
            <a:solidFill>
              <a:srgbClr val="00B050"/>
            </a:solidFill>
          </a:ln>
        </p:spPr>
        <p:txBody>
          <a:bodyPr numCol="1">
            <a:noAutofit/>
          </a:bodyPr>
          <a:lstStyle/>
          <a:p>
            <a:pPr>
              <a:buNone/>
            </a:pPr>
            <a:r>
              <a:rPr lang="de-DE" sz="2000" i="1" u="sng" dirty="0" smtClean="0"/>
              <a:t>Erläuterungen zur </a:t>
            </a:r>
            <a:r>
              <a:rPr lang="de-DE" sz="2000" b="1" i="1" u="sng" dirty="0" smtClean="0">
                <a:solidFill>
                  <a:srgbClr val="C00000"/>
                </a:solidFill>
              </a:rPr>
              <a:t>Masterarbeit</a:t>
            </a:r>
            <a:r>
              <a:rPr lang="de-DE" sz="2000" i="1" u="sng" dirty="0" smtClean="0"/>
              <a:t>:</a:t>
            </a:r>
          </a:p>
          <a:p>
            <a:pPr>
              <a:buNone/>
            </a:pPr>
            <a:endParaRPr lang="de-DE" sz="800" i="1" u="sng" dirty="0" smtClean="0"/>
          </a:p>
          <a:p>
            <a:r>
              <a:rPr lang="de-DE" sz="2000" dirty="0" smtClean="0"/>
              <a:t>Aus dem </a:t>
            </a:r>
            <a:r>
              <a:rPr lang="de-DE" sz="2000" b="1" dirty="0" smtClean="0"/>
              <a:t>Thema der Seminararbeit </a:t>
            </a:r>
            <a:r>
              <a:rPr lang="de-DE" sz="2000" dirty="0" smtClean="0"/>
              <a:t>kann die </a:t>
            </a:r>
            <a:r>
              <a:rPr lang="de-DE" sz="2000" b="1" dirty="0" smtClean="0"/>
              <a:t>Masterarbeit</a:t>
            </a:r>
            <a:r>
              <a:rPr lang="de-DE" sz="2000" dirty="0" smtClean="0"/>
              <a:t> </a:t>
            </a:r>
            <a:r>
              <a:rPr lang="de-DE" sz="2000" dirty="0"/>
              <a:t>entwickelt werden. </a:t>
            </a:r>
            <a:endParaRPr lang="de-DE" sz="1000" dirty="0"/>
          </a:p>
          <a:p>
            <a:pPr marL="0" indent="0">
              <a:buNone/>
            </a:pPr>
            <a:r>
              <a:rPr lang="de-DE" sz="2000" dirty="0" smtClean="0"/>
              <a:t>	(= Bearbeitungszeit: 6 Monate, Umfang: ca. 60 Seiten) </a:t>
            </a:r>
            <a:endParaRPr lang="de-DE" sz="1000" dirty="0" smtClean="0"/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Wer sich für eine </a:t>
            </a:r>
            <a:r>
              <a:rPr lang="de-DE" sz="2000" b="1" dirty="0" smtClean="0">
                <a:solidFill>
                  <a:srgbClr val="C00000"/>
                </a:solidFill>
              </a:rPr>
              <a:t>Masterarbeit in Literaturwissenschaft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dirty="0" smtClean="0"/>
              <a:t>entscheidet, muss in Modul 15 eine Hausarbeit schreiben und in </a:t>
            </a:r>
            <a:r>
              <a:rPr lang="de-DE" sz="2000" b="1" dirty="0" smtClean="0"/>
              <a:t>Modul 14 (!)</a:t>
            </a:r>
            <a:r>
              <a:rPr lang="de-DE" sz="2000" dirty="0" smtClean="0"/>
              <a:t>, d.h.  in der </a:t>
            </a:r>
            <a:r>
              <a:rPr lang="de-DE" sz="2000" b="1" dirty="0" smtClean="0"/>
              <a:t>Sprachwissenschaft</a:t>
            </a:r>
            <a:r>
              <a:rPr lang="de-DE" sz="2000" dirty="0" smtClean="0"/>
              <a:t>, eine </a:t>
            </a:r>
            <a:r>
              <a:rPr lang="de-DE" sz="2000" b="1" u="sng" dirty="0" smtClean="0"/>
              <a:t>mündliche Prüfung von 20 Min.</a:t>
            </a:r>
            <a:r>
              <a:rPr lang="de-DE" sz="2000" dirty="0" smtClean="0"/>
              <a:t> absolvieren. </a:t>
            </a:r>
          </a:p>
          <a:p>
            <a:pPr>
              <a:buNone/>
            </a:pPr>
            <a:r>
              <a:rPr lang="de-DE" sz="2000" dirty="0" smtClean="0"/>
              <a:t>oder: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Wer sich für eine </a:t>
            </a:r>
            <a:r>
              <a:rPr lang="de-DE" sz="2000" b="1" dirty="0" smtClean="0">
                <a:solidFill>
                  <a:srgbClr val="C00000"/>
                </a:solidFill>
              </a:rPr>
              <a:t>Masterarbeit in Sprachwissenschaft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dirty="0" smtClean="0"/>
              <a:t>entscheidet, muss in Modul 14 eine Hausarbeit schreiben und in </a:t>
            </a:r>
            <a:r>
              <a:rPr lang="de-DE" sz="2000" b="1" dirty="0" smtClean="0"/>
              <a:t>Modul 15 (!),</a:t>
            </a:r>
            <a:r>
              <a:rPr lang="de-DE" sz="2000" dirty="0" smtClean="0"/>
              <a:t> d.h.</a:t>
            </a:r>
            <a:r>
              <a:rPr lang="de-DE" sz="2000" b="1" dirty="0" smtClean="0"/>
              <a:t> </a:t>
            </a:r>
            <a:r>
              <a:rPr lang="de-DE" sz="2000" dirty="0" smtClean="0"/>
              <a:t>in der </a:t>
            </a:r>
            <a:r>
              <a:rPr lang="de-DE" sz="2000" b="1" dirty="0" smtClean="0"/>
              <a:t>Literaturwissenschaft</a:t>
            </a:r>
            <a:r>
              <a:rPr lang="de-DE" sz="2000" dirty="0" smtClean="0"/>
              <a:t>, eine </a:t>
            </a:r>
            <a:r>
              <a:rPr lang="de-DE" sz="2000" b="1" u="sng" dirty="0" smtClean="0"/>
              <a:t>mündliche Prüfung von 20 Min.</a:t>
            </a:r>
            <a:r>
              <a:rPr lang="de-DE" sz="2000" dirty="0" smtClean="0"/>
              <a:t> absolvieren.</a:t>
            </a:r>
          </a:p>
          <a:p>
            <a:pPr marL="0" indent="0">
              <a:buNone/>
            </a:pPr>
            <a:r>
              <a:rPr lang="de-DE" sz="2000" dirty="0"/>
              <a:t>oder</a:t>
            </a:r>
            <a:r>
              <a:rPr lang="de-DE" sz="2000" dirty="0" smtClean="0"/>
              <a:t>:</a:t>
            </a:r>
          </a:p>
          <a:p>
            <a:r>
              <a:rPr lang="de-DE" sz="2000" dirty="0" smtClean="0"/>
              <a:t>Wird die </a:t>
            </a:r>
            <a:r>
              <a:rPr lang="de-DE" sz="2000" b="1" dirty="0" smtClean="0">
                <a:solidFill>
                  <a:srgbClr val="C00000"/>
                </a:solidFill>
              </a:rPr>
              <a:t>Masterarbeit </a:t>
            </a:r>
            <a:r>
              <a:rPr lang="de-DE" sz="2000" b="1" u="sng" dirty="0" smtClean="0">
                <a:solidFill>
                  <a:srgbClr val="C00000"/>
                </a:solidFill>
              </a:rPr>
              <a:t>nicht</a:t>
            </a:r>
            <a:r>
              <a:rPr lang="de-DE" sz="2000" b="1" dirty="0" smtClean="0">
                <a:solidFill>
                  <a:srgbClr val="C00000"/>
                </a:solidFill>
              </a:rPr>
              <a:t> in Deutsch </a:t>
            </a:r>
            <a:r>
              <a:rPr lang="de-DE" sz="2000" dirty="0" smtClean="0"/>
              <a:t>geschrieben, muss eine </a:t>
            </a:r>
            <a:r>
              <a:rPr lang="de-DE" sz="2000" b="1" u="sng" dirty="0" err="1" smtClean="0"/>
              <a:t>mündl</a:t>
            </a:r>
            <a:r>
              <a:rPr lang="de-DE" sz="2000" b="1" u="sng" dirty="0" smtClean="0"/>
              <a:t>. Prüfung </a:t>
            </a:r>
            <a:r>
              <a:rPr lang="de-DE" sz="2000" dirty="0" smtClean="0"/>
              <a:t>wahlweise in </a:t>
            </a:r>
            <a:r>
              <a:rPr lang="de-DE" sz="2000" b="1" dirty="0" smtClean="0"/>
              <a:t>Modul 14 oder Modul 15 </a:t>
            </a:r>
            <a:r>
              <a:rPr lang="de-DE" sz="2000" dirty="0" smtClean="0"/>
              <a:t>absolviert werden (im jeweils anderen Modul wird eine Hausarbeit geschrieben)</a:t>
            </a:r>
          </a:p>
          <a:p>
            <a:endParaRPr lang="de-DE" sz="1200" dirty="0" smtClean="0"/>
          </a:p>
          <a:p>
            <a:pPr marL="0" indent="0">
              <a:buNone/>
            </a:pPr>
            <a:r>
              <a:rPr lang="de-DE" sz="2000" dirty="0" smtClean="0"/>
              <a:t>Die mündliche Prüfung besteht stets zur Hälfte aus </a:t>
            </a:r>
            <a:r>
              <a:rPr lang="de-DE" sz="2000" u="sng" dirty="0" smtClean="0"/>
              <a:t>Literatur- und Sprachwissenschaft</a:t>
            </a:r>
            <a:r>
              <a:rPr lang="de-DE" sz="2000" dirty="0" smtClean="0"/>
              <a:t>. 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27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544616"/>
          </a:xfrm>
          <a:solidFill>
            <a:srgbClr val="CCFFFF"/>
          </a:solidFill>
          <a:ln>
            <a:solidFill>
              <a:srgbClr val="00B050"/>
            </a:solidFill>
          </a:ln>
        </p:spPr>
        <p:txBody>
          <a:bodyPr numCol="1">
            <a:noAutofit/>
          </a:bodyPr>
          <a:lstStyle/>
          <a:p>
            <a:pPr>
              <a:buNone/>
            </a:pPr>
            <a:r>
              <a:rPr lang="de-DE" sz="2000" i="1" u="sng" dirty="0"/>
              <a:t>Erläuterungen zur </a:t>
            </a:r>
            <a:r>
              <a:rPr lang="de-DE" sz="2000" b="1" i="1" u="sng" dirty="0">
                <a:solidFill>
                  <a:srgbClr val="C00000"/>
                </a:solidFill>
              </a:rPr>
              <a:t>mündlichen Prüfung</a:t>
            </a:r>
            <a:r>
              <a:rPr lang="de-DE" sz="2000" i="1" u="sng" dirty="0" smtClean="0">
                <a:solidFill>
                  <a:srgbClr val="C00000"/>
                </a:solidFill>
              </a:rPr>
              <a:t>:</a:t>
            </a:r>
            <a:endParaRPr lang="de-DE" sz="1000" i="1" u="sng" dirty="0">
              <a:solidFill>
                <a:srgbClr val="C00000"/>
              </a:solidFill>
            </a:endParaRPr>
          </a:p>
          <a:p>
            <a:pPr lvl="0"/>
            <a:r>
              <a:rPr lang="de-DE" sz="1800" dirty="0"/>
              <a:t>Dauer </a:t>
            </a:r>
            <a:r>
              <a:rPr lang="de-DE" sz="1800" dirty="0" smtClean="0"/>
              <a:t>der mündlichen Prüfung (= reguläre Modulprüfung): </a:t>
            </a:r>
            <a:r>
              <a:rPr lang="de-DE" sz="1800" b="1" dirty="0" smtClean="0"/>
              <a:t>20 Minuten</a:t>
            </a:r>
            <a:r>
              <a:rPr lang="de-DE" sz="1800" dirty="0" smtClean="0"/>
              <a:t>.</a:t>
            </a:r>
          </a:p>
          <a:p>
            <a:pPr lvl="0"/>
            <a:r>
              <a:rPr lang="de-DE" sz="1800" dirty="0" smtClean="0"/>
              <a:t>zwei </a:t>
            </a:r>
            <a:r>
              <a:rPr lang="de-DE" sz="1800" dirty="0"/>
              <a:t>Prüfern/-</a:t>
            </a:r>
            <a:r>
              <a:rPr lang="de-DE" sz="1800" dirty="0" smtClean="0"/>
              <a:t>innen: jeweils </a:t>
            </a:r>
            <a:r>
              <a:rPr lang="de-DE" sz="1800" b="1" dirty="0"/>
              <a:t>10 </a:t>
            </a:r>
            <a:r>
              <a:rPr lang="de-DE" sz="1800" b="1" dirty="0" smtClean="0"/>
              <a:t>Min. </a:t>
            </a:r>
            <a:r>
              <a:rPr lang="de-DE" sz="1800" b="1" dirty="0"/>
              <a:t>Literaturwissenschaft </a:t>
            </a:r>
            <a:r>
              <a:rPr lang="de-DE" sz="1800" dirty="0" smtClean="0"/>
              <a:t>&amp; </a:t>
            </a:r>
            <a:r>
              <a:rPr lang="de-DE" sz="1800" b="1" dirty="0" smtClean="0"/>
              <a:t>10 Min. Sprachwissenschaft</a:t>
            </a:r>
            <a:r>
              <a:rPr lang="de-DE" sz="1800" dirty="0" smtClean="0"/>
              <a:t>. </a:t>
            </a:r>
            <a:endParaRPr lang="de-DE" sz="1800" dirty="0"/>
          </a:p>
          <a:p>
            <a:pPr lvl="0"/>
            <a:r>
              <a:rPr lang="de-DE" sz="1800" dirty="0" smtClean="0"/>
              <a:t>Durchführung der Prüfung: abhängig davon, in welchem Bereich die Hausarbeit sowie die Masterarbeit geschrieben werden. </a:t>
            </a:r>
          </a:p>
          <a:p>
            <a:pPr lvl="1"/>
            <a:r>
              <a:rPr lang="de-DE" sz="1800" b="1" u="sng" dirty="0" smtClean="0"/>
              <a:t>Masterarbeit: Literaturwissenschaft</a:t>
            </a:r>
            <a:r>
              <a:rPr lang="de-DE" sz="1800" u="sng" dirty="0" smtClean="0"/>
              <a:t> </a:t>
            </a:r>
            <a:r>
              <a:rPr lang="de-DE" sz="1800" dirty="0" smtClean="0"/>
              <a:t>(Hausarbeit in Modul 15, </a:t>
            </a:r>
            <a:r>
              <a:rPr lang="de-DE" sz="1800" dirty="0" err="1" smtClean="0"/>
              <a:t>mündl</a:t>
            </a:r>
            <a:r>
              <a:rPr lang="de-DE" sz="1800" dirty="0" smtClean="0"/>
              <a:t>. Prüfung in Modul 14): </a:t>
            </a:r>
          </a:p>
          <a:p>
            <a:pPr marL="457200" lvl="1" indent="0">
              <a:buNone/>
            </a:pPr>
            <a:r>
              <a:rPr lang="de-DE" sz="1800" dirty="0">
                <a:sym typeface="Wingdings" pitchFamily="2" charset="2"/>
              </a:rPr>
              <a:t>	</a:t>
            </a: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smtClean="0"/>
              <a:t>der </a:t>
            </a:r>
            <a:r>
              <a:rPr lang="de-DE" sz="1800" dirty="0" err="1" smtClean="0"/>
              <a:t>sprachwiss</a:t>
            </a:r>
            <a:r>
              <a:rPr lang="de-DE" sz="1800" dirty="0" smtClean="0"/>
              <a:t>. </a:t>
            </a:r>
            <a:r>
              <a:rPr lang="de-DE" sz="1800" dirty="0"/>
              <a:t>Teil der Prüfung ist seminargebunden (betrifft H</a:t>
            </a:r>
            <a:r>
              <a:rPr lang="de-DE" sz="1800" dirty="0" smtClean="0"/>
              <a:t>THE oder HSYS), 	      	     der/die Prüfer/in ist der/die Seminarleiter/in</a:t>
            </a:r>
          </a:p>
          <a:p>
            <a:pPr marL="457200" lvl="1" indent="0">
              <a:buNone/>
            </a:pPr>
            <a:r>
              <a:rPr lang="de-DE" sz="1800" dirty="0" smtClean="0"/>
              <a:t> 	</a:t>
            </a: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smtClean="0"/>
              <a:t>der </a:t>
            </a:r>
            <a:r>
              <a:rPr lang="de-DE" sz="1800" dirty="0" err="1" smtClean="0"/>
              <a:t>literaturwissenschaftl</a:t>
            </a:r>
            <a:r>
              <a:rPr lang="de-DE" sz="1800" dirty="0" smtClean="0"/>
              <a:t>. Teil wird thematisch </a:t>
            </a:r>
            <a:r>
              <a:rPr lang="de-DE" sz="1800" dirty="0"/>
              <a:t>frei </a:t>
            </a:r>
            <a:r>
              <a:rPr lang="de-DE" sz="1800" dirty="0" smtClean="0"/>
              <a:t>vereinbart (der/die Prüfer/in wird 	      	      vom Studierenden frei gewählt und muss nicht der Betreuer der </a:t>
            </a:r>
            <a:r>
              <a:rPr lang="de-DE" sz="1800" dirty="0" err="1" smtClean="0"/>
              <a:t>M.Ed</a:t>
            </a:r>
            <a:r>
              <a:rPr lang="de-DE" sz="1800" dirty="0" smtClean="0"/>
              <a:t>.-Arbeit sein).</a:t>
            </a:r>
          </a:p>
          <a:p>
            <a:pPr marL="457200" lvl="1" indent="0">
              <a:buNone/>
            </a:pPr>
            <a:endParaRPr lang="de-DE" sz="1000" dirty="0"/>
          </a:p>
          <a:p>
            <a:pPr lvl="1"/>
            <a:r>
              <a:rPr lang="de-DE" sz="1800" b="1" u="sng" dirty="0" smtClean="0"/>
              <a:t>Masterarbeit: Sprachwissenschaft</a:t>
            </a:r>
            <a:r>
              <a:rPr lang="de-DE" sz="1800" u="sng" dirty="0" smtClean="0"/>
              <a:t> </a:t>
            </a:r>
            <a:r>
              <a:rPr lang="de-DE" sz="1800" dirty="0" smtClean="0"/>
              <a:t>(Hausarbeit in Modul 14, </a:t>
            </a:r>
            <a:r>
              <a:rPr lang="de-DE" sz="1800" dirty="0" err="1" smtClean="0"/>
              <a:t>mündl</a:t>
            </a:r>
            <a:r>
              <a:rPr lang="de-DE" sz="1800" dirty="0" smtClean="0"/>
              <a:t>. Prüfung in Modul 15): </a:t>
            </a:r>
          </a:p>
          <a:p>
            <a:pPr marL="457200" lvl="1" indent="0">
              <a:buNone/>
            </a:pPr>
            <a:r>
              <a:rPr lang="de-DE" sz="1800" dirty="0">
                <a:sym typeface="Wingdings" pitchFamily="2" charset="2"/>
              </a:rPr>
              <a:t>	</a:t>
            </a:r>
            <a:r>
              <a:rPr lang="de-DE" sz="1800" dirty="0" smtClean="0">
                <a:sym typeface="Wingdings" pitchFamily="2" charset="2"/>
              </a:rPr>
              <a:t> der </a:t>
            </a:r>
            <a:r>
              <a:rPr lang="de-DE" sz="1800" dirty="0" err="1" smtClean="0"/>
              <a:t>literaturwiss.Teil</a:t>
            </a:r>
            <a:r>
              <a:rPr lang="de-DE" sz="1800" dirty="0" smtClean="0"/>
              <a:t> </a:t>
            </a:r>
            <a:r>
              <a:rPr lang="de-DE" sz="1800" dirty="0"/>
              <a:t>ist seminargebunden (betrifft entweder </a:t>
            </a:r>
            <a:r>
              <a:rPr lang="de-DE" sz="1800" dirty="0" smtClean="0"/>
              <a:t>HADL oder HNDL)</a:t>
            </a:r>
          </a:p>
          <a:p>
            <a:pPr marL="457200" lvl="1" indent="0">
              <a:buNone/>
            </a:pPr>
            <a:r>
              <a:rPr lang="de-DE" sz="1800" dirty="0"/>
              <a:t>	</a:t>
            </a: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smtClean="0"/>
              <a:t>der </a:t>
            </a:r>
            <a:r>
              <a:rPr lang="de-DE" sz="1800" dirty="0"/>
              <a:t>sprachwissenschaftliche Teil wird frei mit dem/r </a:t>
            </a:r>
            <a:r>
              <a:rPr lang="de-DE" sz="1800" dirty="0" err="1"/>
              <a:t>sprachwiss</a:t>
            </a:r>
            <a:r>
              <a:rPr lang="de-DE" sz="1800" dirty="0"/>
              <a:t>. Prüfer/in </a:t>
            </a:r>
            <a:r>
              <a:rPr lang="de-DE" sz="1800" dirty="0" smtClean="0"/>
              <a:t>vereinbart, der 	      nicht automatisch der Betreuer der M.Ed.-Arbeit sein muss.</a:t>
            </a:r>
          </a:p>
          <a:p>
            <a:pPr marL="457200" lvl="1" indent="0">
              <a:buNone/>
            </a:pPr>
            <a:r>
              <a:rPr lang="de-DE" sz="1800" i="1" dirty="0" smtClean="0"/>
              <a:t>Ganz wichtig: </a:t>
            </a:r>
            <a:r>
              <a:rPr lang="de-DE" sz="1800" i="1" dirty="0" smtClean="0">
                <a:solidFill>
                  <a:srgbClr val="C00000"/>
                </a:solidFill>
              </a:rPr>
              <a:t>Der </a:t>
            </a:r>
            <a:r>
              <a:rPr lang="de-DE" sz="1800" b="1" i="1" dirty="0" smtClean="0">
                <a:solidFill>
                  <a:srgbClr val="C00000"/>
                </a:solidFill>
              </a:rPr>
              <a:t>Termin und das genaue Modul (</a:t>
            </a:r>
            <a:r>
              <a:rPr lang="de-DE" sz="1800" b="1" i="1" smtClean="0">
                <a:solidFill>
                  <a:srgbClr val="C00000"/>
                </a:solidFill>
              </a:rPr>
              <a:t>14 oder 15) der </a:t>
            </a:r>
            <a:r>
              <a:rPr lang="de-DE" sz="1800" b="1" i="1" dirty="0" err="1" smtClean="0">
                <a:solidFill>
                  <a:srgbClr val="C00000"/>
                </a:solidFill>
              </a:rPr>
              <a:t>mündl</a:t>
            </a:r>
            <a:r>
              <a:rPr lang="de-DE" sz="1800" b="1" i="1" dirty="0" smtClean="0">
                <a:solidFill>
                  <a:srgbClr val="C00000"/>
                </a:solidFill>
              </a:rPr>
              <a:t>. Prüfung </a:t>
            </a:r>
            <a:r>
              <a:rPr lang="de-DE" sz="1800" i="1" dirty="0" smtClean="0">
                <a:solidFill>
                  <a:srgbClr val="C00000"/>
                </a:solidFill>
              </a:rPr>
              <a:t>muss unbedingt </a:t>
            </a:r>
            <a:r>
              <a:rPr lang="de-DE" sz="1800" i="1" dirty="0">
                <a:solidFill>
                  <a:srgbClr val="C00000"/>
                </a:solidFill>
              </a:rPr>
              <a:t>rechtzeitig </a:t>
            </a:r>
            <a:r>
              <a:rPr lang="de-DE" sz="1800" i="1" dirty="0" smtClean="0">
                <a:solidFill>
                  <a:srgbClr val="C00000"/>
                </a:solidFill>
              </a:rPr>
              <a:t>per Mail via Frau </a:t>
            </a:r>
            <a:r>
              <a:rPr lang="de-DE" sz="1800" i="1" dirty="0">
                <a:solidFill>
                  <a:srgbClr val="C00000"/>
                </a:solidFill>
              </a:rPr>
              <a:t>Röhr (</a:t>
            </a:r>
            <a:r>
              <a:rPr lang="de-DE" sz="1800" i="1" dirty="0" smtClean="0">
                <a:solidFill>
                  <a:srgbClr val="C00000"/>
                </a:solidFill>
              </a:rPr>
              <a:t>Prüfungsmanagement, Deutsches Institut) dem</a:t>
            </a:r>
            <a:r>
              <a:rPr lang="de-DE" sz="1800" b="1" i="1" dirty="0" smtClean="0">
                <a:solidFill>
                  <a:srgbClr val="C00000"/>
                </a:solidFill>
              </a:rPr>
              <a:t> Landesprüfungsamt</a:t>
            </a:r>
            <a:r>
              <a:rPr lang="de-DE" sz="1800" i="1" dirty="0" smtClean="0">
                <a:solidFill>
                  <a:srgbClr val="C00000"/>
                </a:solidFill>
              </a:rPr>
              <a:t> (</a:t>
            </a:r>
            <a:r>
              <a:rPr lang="de-DE" sz="1800" i="1" u="sng" dirty="0" smtClean="0">
                <a:solidFill>
                  <a:srgbClr val="C00000"/>
                </a:solidFill>
              </a:rPr>
              <a:t>nicht</a:t>
            </a:r>
            <a:r>
              <a:rPr lang="de-DE" sz="1800" i="1" dirty="0" smtClean="0">
                <a:solidFill>
                  <a:srgbClr val="C00000"/>
                </a:solidFill>
              </a:rPr>
              <a:t> HPL!) </a:t>
            </a:r>
            <a:r>
              <a:rPr lang="de-DE" sz="1800" b="1" i="1" dirty="0" smtClean="0">
                <a:solidFill>
                  <a:srgbClr val="C00000"/>
                </a:solidFill>
              </a:rPr>
              <a:t>mitgeteilt</a:t>
            </a:r>
            <a:r>
              <a:rPr lang="de-DE" sz="1800" i="1" dirty="0" smtClean="0">
                <a:solidFill>
                  <a:srgbClr val="C00000"/>
                </a:solidFill>
              </a:rPr>
              <a:t> werden. </a:t>
            </a:r>
          </a:p>
          <a:p>
            <a:pPr>
              <a:buFont typeface="Arial" pitchFamily="34" charset="0"/>
              <a:buChar char="•"/>
            </a:pPr>
            <a:endParaRPr lang="de-DE" sz="2000" dirty="0">
              <a:solidFill>
                <a:srgbClr val="FF0000"/>
              </a:solidFill>
            </a:endParaRPr>
          </a:p>
          <a:p>
            <a:pPr>
              <a:buNone/>
            </a:pPr>
            <a:endParaRPr lang="de-DE" sz="2000" i="1" u="sng" dirty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28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50546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				</a:t>
            </a:r>
            <a:r>
              <a:rPr lang="de-DE" dirty="0" err="1" smtClean="0">
                <a:solidFill>
                  <a:srgbClr val="00B050"/>
                </a:solidFill>
              </a:rPr>
              <a:t>M.Ed</a:t>
            </a:r>
            <a:r>
              <a:rPr lang="de-DE" dirty="0" smtClean="0">
                <a:solidFill>
                  <a:srgbClr val="00B050"/>
                </a:solidFill>
              </a:rPr>
              <a:t>. Deutsch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680519"/>
          </a:xfrm>
          <a:solidFill>
            <a:srgbClr val="CCFFFF"/>
          </a:solidFill>
          <a:ln>
            <a:solidFill>
              <a:srgbClr val="00B050"/>
            </a:solidFill>
          </a:ln>
        </p:spPr>
        <p:txBody>
          <a:bodyPr numCol="1">
            <a:noAutofit/>
          </a:bodyPr>
          <a:lstStyle/>
          <a:p>
            <a:pPr>
              <a:buNone/>
            </a:pPr>
            <a:r>
              <a:rPr lang="de-DE" sz="2000" i="1" u="sng" dirty="0" smtClean="0"/>
              <a:t>Bitte unbedingt beachten:</a:t>
            </a:r>
            <a:endParaRPr lang="de-DE" sz="2000" dirty="0" smtClean="0"/>
          </a:p>
          <a:p>
            <a:r>
              <a:rPr lang="de-DE" sz="2000" dirty="0" smtClean="0"/>
              <a:t>Eine statusbedingte Einschränkung bei der Betreuerwahl (gilt für die M.A.-Arbeit) gilt </a:t>
            </a:r>
            <a:r>
              <a:rPr lang="de-DE" sz="2000" u="sng" dirty="0"/>
              <a:t>NICHT</a:t>
            </a:r>
            <a:r>
              <a:rPr lang="de-DE" sz="2000" dirty="0" smtClean="0"/>
              <a:t> für die M.Ed.-Arbeit. Dozenten, die im Masterstudium lehren und prüfen, dürfen auch M.Ed.-Arbeiten als Erst- oder Zweitgutachter betreuen.</a:t>
            </a:r>
          </a:p>
          <a:p>
            <a:endParaRPr lang="de-DE" sz="1000" dirty="0" smtClean="0"/>
          </a:p>
          <a:p>
            <a:r>
              <a:rPr lang="de-DE" sz="2000" dirty="0" smtClean="0"/>
              <a:t>Die </a:t>
            </a:r>
            <a:r>
              <a:rPr lang="de-DE" sz="2000" b="1" dirty="0" smtClean="0"/>
              <a:t>Masterarbeit im </a:t>
            </a:r>
            <a:r>
              <a:rPr lang="de-DE" sz="2000" b="1" dirty="0" err="1" smtClean="0"/>
              <a:t>M.Ed</a:t>
            </a:r>
            <a:r>
              <a:rPr lang="de-DE" sz="2000" b="1" dirty="0" smtClean="0"/>
              <a:t>. </a:t>
            </a:r>
            <a:r>
              <a:rPr lang="de-DE" sz="2000" dirty="0" smtClean="0"/>
              <a:t>muss in einem </a:t>
            </a:r>
            <a:r>
              <a:rPr lang="de-DE" sz="2000" b="1" u="sng" dirty="0" smtClean="0"/>
              <a:t>anderen Fach</a:t>
            </a:r>
            <a:r>
              <a:rPr lang="de-DE" sz="2000" b="1" dirty="0" smtClean="0"/>
              <a:t> als die Bachelorarbeit </a:t>
            </a:r>
            <a:r>
              <a:rPr lang="de-DE" sz="2000" dirty="0" smtClean="0"/>
              <a:t>geschrieben werden! </a:t>
            </a:r>
          </a:p>
          <a:p>
            <a:r>
              <a:rPr lang="de-DE" sz="2000" dirty="0" smtClean="0"/>
              <a:t>Während die Bachelorarbeit im </a:t>
            </a:r>
            <a:r>
              <a:rPr lang="de-DE" sz="2000" dirty="0" err="1" smtClean="0"/>
              <a:t>B.Ed</a:t>
            </a:r>
            <a:r>
              <a:rPr lang="de-DE" sz="2000" dirty="0" smtClean="0"/>
              <a:t>. auch in </a:t>
            </a:r>
            <a:r>
              <a:rPr lang="de-DE" sz="2000" dirty="0" err="1" smtClean="0"/>
              <a:t>BiWi</a:t>
            </a:r>
            <a:r>
              <a:rPr lang="de-DE" sz="2000" dirty="0" smtClean="0"/>
              <a:t> geschrieben werden kann, darf die </a:t>
            </a:r>
            <a:r>
              <a:rPr lang="de-DE" sz="2000" b="1" dirty="0" smtClean="0"/>
              <a:t>Masterarbeit </a:t>
            </a:r>
            <a:r>
              <a:rPr lang="de-DE" sz="2000" b="1" u="sng" dirty="0" smtClean="0"/>
              <a:t>nicht</a:t>
            </a:r>
            <a:r>
              <a:rPr lang="de-DE" sz="2000" b="1" dirty="0" smtClean="0"/>
              <a:t> in </a:t>
            </a:r>
            <a:r>
              <a:rPr lang="de-DE" sz="2000" b="1" u="sng" dirty="0" smtClean="0"/>
              <a:t>Bildungswissenschaften</a:t>
            </a:r>
            <a:r>
              <a:rPr lang="de-DE" sz="2000" b="1" dirty="0" smtClean="0"/>
              <a:t> </a:t>
            </a:r>
            <a:r>
              <a:rPr lang="de-DE" sz="2000" dirty="0" smtClean="0"/>
              <a:t>geschrieben werden.</a:t>
            </a:r>
          </a:p>
          <a:p>
            <a:pPr>
              <a:buFont typeface="Wingdings" pitchFamily="2" charset="2"/>
              <a:buChar char="Ø"/>
            </a:pPr>
            <a:endParaRPr lang="de-DE" sz="2000" dirty="0" smtClean="0"/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Diese und andere wichtige Informationen zum </a:t>
            </a:r>
            <a:r>
              <a:rPr lang="de-DE" sz="2000" dirty="0" err="1" smtClean="0"/>
              <a:t>B.Ed</a:t>
            </a:r>
            <a:r>
              <a:rPr lang="de-DE" sz="2000" dirty="0" smtClean="0"/>
              <a:t>.-/</a:t>
            </a:r>
            <a:r>
              <a:rPr lang="de-DE" sz="2000" dirty="0" err="1" smtClean="0"/>
              <a:t>M.Ed</a:t>
            </a:r>
            <a:r>
              <a:rPr lang="de-DE" sz="2000" dirty="0" smtClean="0"/>
              <a:t>.-Studium können Sie auch den Homepages des </a:t>
            </a:r>
            <a:r>
              <a:rPr lang="de-DE" sz="2000" dirty="0" err="1" smtClean="0"/>
              <a:t>ZfL</a:t>
            </a:r>
            <a:r>
              <a:rPr lang="de-DE" sz="2000" dirty="0" smtClean="0"/>
              <a:t> und des HPL entnehmen:</a:t>
            </a:r>
          </a:p>
          <a:p>
            <a:pPr>
              <a:buNone/>
            </a:pPr>
            <a:r>
              <a:rPr lang="de-DE" sz="2000" dirty="0" smtClean="0"/>
              <a:t>	</a:t>
            </a:r>
            <a:r>
              <a:rPr lang="de-DE" sz="2000" dirty="0" smtClean="0">
                <a:hlinkClick r:id="rId3"/>
              </a:rPr>
              <a:t>http://www.zfl.uni-mainz.de/</a:t>
            </a:r>
            <a:r>
              <a:rPr lang="de-DE" sz="2000" dirty="0" smtClean="0"/>
              <a:t> &amp; </a:t>
            </a:r>
            <a:r>
              <a:rPr lang="de-DE" sz="2000" dirty="0" smtClean="0">
                <a:hlinkClick r:id="rId4"/>
              </a:rPr>
              <a:t>http://www.hpl.uni-mainz.de</a:t>
            </a: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29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19056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Master-Informationsveranstaltung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384376"/>
          </a:xfrm>
        </p:spPr>
        <p:txBody>
          <a:bodyPr numCol="1">
            <a:normAutofit/>
          </a:bodyPr>
          <a:lstStyle/>
          <a:p>
            <a:pPr algn="ctr">
              <a:buNone/>
            </a:pPr>
            <a:endParaRPr lang="de-DE" sz="3200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>
              <a:buNone/>
            </a:pPr>
            <a:endParaRPr lang="de-DE" sz="3200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>
              <a:buNone/>
            </a:pP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Masterstudiengänge am Deutschen Institut –Zugangsvoraussetzungen </a:t>
            </a:r>
            <a:endParaRPr lang="de-DE" sz="3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3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2160241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Kontaktdaten </a:t>
            </a:r>
          </a:p>
          <a:p>
            <a:pPr algn="ctr">
              <a:buNone/>
            </a:pP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Studienbüro und Studienfachberatung</a:t>
            </a:r>
            <a:endParaRPr lang="de-DE" sz="3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30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80984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Master-Informationsveranstaltung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7"/>
          </a:xfrm>
          <a:ln>
            <a:solidFill>
              <a:srgbClr val="C00000"/>
            </a:solidFill>
          </a:ln>
        </p:spPr>
        <p:txBody>
          <a:bodyPr numCol="1">
            <a:normAutofit fontScale="92500" lnSpcReduction="20000"/>
          </a:bodyPr>
          <a:lstStyle/>
          <a:p>
            <a:pPr eaLnBrk="1" hangingPunct="1">
              <a:defRPr/>
            </a:pPr>
            <a:endParaRPr lang="de-DE" sz="500" b="1" u="sng" dirty="0" smtClean="0"/>
          </a:p>
          <a:p>
            <a:pPr eaLnBrk="1" hangingPunct="1">
              <a:defRPr/>
            </a:pPr>
            <a:r>
              <a:rPr lang="de-DE" sz="2000" b="1" u="sng" dirty="0" smtClean="0"/>
              <a:t>Studienmanagement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de-DE" sz="2000" dirty="0" smtClean="0"/>
              <a:t>	Florentina Schell, M.A. (Leitung), Dr. Jan Schubert</a:t>
            </a:r>
          </a:p>
          <a:p>
            <a:pPr eaLnBrk="1" hangingPunct="1">
              <a:buFont typeface="Arial" charset="0"/>
              <a:buNone/>
              <a:defRPr/>
            </a:pPr>
            <a:endParaRPr lang="de-DE" sz="20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b="1" u="sng" dirty="0" smtClean="0"/>
              <a:t>Lehrveranstaltungsmanagement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de-DE" sz="2000" b="1" dirty="0" smtClean="0"/>
              <a:t>	</a:t>
            </a:r>
            <a:r>
              <a:rPr lang="de-DE" sz="2000" dirty="0" smtClean="0"/>
              <a:t>Isolde Franz, Inge Weiss </a:t>
            </a:r>
          </a:p>
          <a:p>
            <a:pPr eaLnBrk="1" hangingPunct="1">
              <a:buFont typeface="Arial" charset="0"/>
              <a:buNone/>
              <a:defRPr/>
            </a:pPr>
            <a:endParaRPr lang="de-DE" sz="20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de-DE" sz="2000" b="1" u="sng" dirty="0" smtClean="0"/>
              <a:t>Prüfungsmanagerin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de-DE" sz="2000" b="1" dirty="0" smtClean="0"/>
              <a:t>	</a:t>
            </a:r>
            <a:r>
              <a:rPr lang="de-DE" sz="2000" dirty="0" smtClean="0"/>
              <a:t>Manuela Röhr</a:t>
            </a:r>
          </a:p>
          <a:p>
            <a:pPr eaLnBrk="1" hangingPunct="1">
              <a:buFont typeface="Arial" charset="0"/>
              <a:buNone/>
              <a:defRPr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sz="2200" dirty="0">
                <a:sym typeface="Wingdings"/>
              </a:rPr>
              <a:t>Homepage: </a:t>
            </a:r>
            <a:r>
              <a:rPr lang="de-DE" sz="2200" dirty="0">
                <a:sym typeface="Wingdings"/>
                <a:hlinkClick r:id="rId3"/>
              </a:rPr>
              <a:t>https://www.germanistik.uni-mainz.de/studienbuero</a:t>
            </a:r>
            <a:r>
              <a:rPr lang="de-DE" sz="2200" dirty="0" smtClean="0">
                <a:sym typeface="Wingdings"/>
                <a:hlinkClick r:id="rId3"/>
              </a:rPr>
              <a:t>/</a:t>
            </a:r>
            <a:r>
              <a:rPr lang="de-DE" sz="2200" dirty="0" smtClean="0">
                <a:sym typeface="Wingdings"/>
              </a:rPr>
              <a:t> </a:t>
            </a:r>
            <a:endParaRPr lang="de-DE" sz="2200" dirty="0">
              <a:sym typeface="Wingdings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de-DE" sz="2200" dirty="0" smtClean="0"/>
              <a:t>E-Mail: </a:t>
            </a:r>
            <a:r>
              <a:rPr lang="de-DE" sz="2200" dirty="0" smtClean="0">
                <a:solidFill>
                  <a:srgbClr val="FFC000"/>
                </a:solidFill>
                <a:hlinkClick r:id="rId4"/>
              </a:rPr>
              <a:t>studienbuero-dtinst@uni-mainz.de</a:t>
            </a:r>
            <a:r>
              <a:rPr lang="de-DE" sz="22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sz="2200" dirty="0"/>
              <a:t>Informationen: </a:t>
            </a:r>
            <a:r>
              <a:rPr lang="de-DE" sz="2200" dirty="0">
                <a:hlinkClick r:id="rId5"/>
              </a:rPr>
              <a:t>https://www.germanistik.uni-mainz.de/studium</a:t>
            </a:r>
            <a:r>
              <a:rPr lang="de-DE" sz="2200" dirty="0" smtClean="0">
                <a:hlinkClick r:id="rId5"/>
              </a:rPr>
              <a:t>/</a:t>
            </a:r>
            <a:r>
              <a:rPr lang="de-DE" sz="2200" dirty="0" smtClean="0"/>
              <a:t> </a:t>
            </a:r>
            <a:br>
              <a:rPr lang="de-DE" sz="2200" dirty="0" smtClean="0"/>
            </a:br>
            <a:endParaRPr lang="de-DE" sz="2200" dirty="0" smtClean="0"/>
          </a:p>
        </p:txBody>
      </p:sp>
      <p:sp>
        <p:nvSpPr>
          <p:cNvPr id="6148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7200" y="928688"/>
            <a:ext cx="8229600" cy="500062"/>
          </a:xfrm>
          <a:solidFill>
            <a:srgbClr val="F60000"/>
          </a:solidFill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de-DE" sz="3200" dirty="0" smtClean="0">
                <a:latin typeface="Calibri" pitchFamily="34" charset="0"/>
              </a:rPr>
              <a:t>Kontaktdaten Studienbüro 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3200" dirty="0" smtClean="0">
                <a:latin typeface="Calibri" pitchFamily="34" charset="0"/>
              </a:rPr>
              <a:t>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EB8061D6-4D41-45DF-8FE3-2F317E017671}" type="slidenum">
              <a:rPr lang="de-DE" smtClean="0"/>
              <a:pPr>
                <a:defRPr/>
              </a:pPr>
              <a:t>31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9208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528392"/>
          </a:xfrm>
          <a:ln>
            <a:solidFill>
              <a:srgbClr val="00B0F0"/>
            </a:solidFill>
          </a:ln>
        </p:spPr>
        <p:txBody>
          <a:bodyPr numCol="1">
            <a:noAutofit/>
          </a:bodyPr>
          <a:lstStyle/>
          <a:p>
            <a:pPr>
              <a:defRPr/>
            </a:pPr>
            <a:endParaRPr lang="de-DE" sz="2000" b="1" u="sng" dirty="0" smtClean="0"/>
          </a:p>
          <a:p>
            <a:pPr>
              <a:defRPr/>
            </a:pPr>
            <a:r>
              <a:rPr lang="de-DE" sz="2000" b="1" u="sng" dirty="0" smtClean="0"/>
              <a:t>Studienfachberatung:</a:t>
            </a:r>
          </a:p>
          <a:p>
            <a:pPr>
              <a:buNone/>
              <a:defRPr/>
            </a:pPr>
            <a:r>
              <a:rPr lang="de-DE" sz="2000" dirty="0" smtClean="0"/>
              <a:t>	Prof. Dr. Sabine Obermaier (</a:t>
            </a:r>
            <a:r>
              <a:rPr lang="de-DE" sz="2000" dirty="0" smtClean="0">
                <a:hlinkClick r:id="rId3"/>
              </a:rPr>
              <a:t>soberm@uni-mainz.de</a:t>
            </a:r>
            <a:r>
              <a:rPr lang="de-DE" sz="2000" dirty="0" smtClean="0"/>
              <a:t>)</a:t>
            </a:r>
          </a:p>
          <a:p>
            <a:pPr>
              <a:buNone/>
              <a:defRPr/>
            </a:pPr>
            <a:r>
              <a:rPr lang="de-DE" sz="2000" dirty="0" smtClean="0"/>
              <a:t>	Dr. Kerstin Riedel (</a:t>
            </a:r>
            <a:r>
              <a:rPr lang="de-DE" sz="2000" dirty="0" smtClean="0">
                <a:hlinkClick r:id="rId4"/>
              </a:rPr>
              <a:t>riedel@uni-mainz.de</a:t>
            </a:r>
            <a:r>
              <a:rPr lang="de-DE" sz="2000" dirty="0" smtClean="0"/>
              <a:t>) 	</a:t>
            </a:r>
          </a:p>
          <a:p>
            <a:pPr>
              <a:buNone/>
              <a:defRPr/>
            </a:pPr>
            <a:r>
              <a:rPr lang="de-DE" sz="2000" dirty="0"/>
              <a:t>	</a:t>
            </a:r>
            <a:r>
              <a:rPr lang="de-DE" sz="2000" dirty="0" smtClean="0"/>
              <a:t>Dr. Carmen Scherer (</a:t>
            </a:r>
            <a:r>
              <a:rPr lang="de-DE" sz="2000" dirty="0" smtClean="0">
                <a:hlinkClick r:id="rId5"/>
              </a:rPr>
              <a:t>cscherer@uni-mainz.de</a:t>
            </a:r>
            <a:r>
              <a:rPr lang="de-DE" sz="2000" dirty="0" smtClean="0"/>
              <a:t>) </a:t>
            </a:r>
          </a:p>
          <a:p>
            <a:pPr>
              <a:buNone/>
              <a:defRPr/>
            </a:pPr>
            <a:r>
              <a:rPr lang="de-DE" sz="2000" dirty="0" smtClean="0"/>
              <a:t>	Dr</a:t>
            </a:r>
            <a:r>
              <a:rPr lang="de-DE" sz="2000" dirty="0"/>
              <a:t>. Yvonne </a:t>
            </a:r>
            <a:r>
              <a:rPr lang="de-DE" sz="2000" dirty="0" smtClean="0"/>
              <a:t>Wolf (</a:t>
            </a:r>
            <a:r>
              <a:rPr lang="de-DE" sz="2000" dirty="0" smtClean="0">
                <a:hlinkClick r:id="rId6"/>
              </a:rPr>
              <a:t>ywolf@uni-mainz.de</a:t>
            </a:r>
            <a:r>
              <a:rPr lang="de-DE" sz="2000" dirty="0" smtClean="0"/>
              <a:t>)  </a:t>
            </a:r>
          </a:p>
          <a:p>
            <a:pPr>
              <a:buNone/>
            </a:pPr>
            <a:r>
              <a:rPr lang="de-DE" sz="2000" dirty="0" smtClean="0">
                <a:sym typeface="Wingdings"/>
              </a:rPr>
              <a:t>	</a:t>
            </a:r>
            <a:endParaRPr lang="de-DE" sz="2000" b="1" u="sng" dirty="0" smtClean="0"/>
          </a:p>
          <a:p>
            <a:pPr>
              <a:buNone/>
            </a:pPr>
            <a:r>
              <a:rPr lang="de-DE" sz="2000" dirty="0" smtClean="0">
                <a:sym typeface="Wingdings"/>
              </a:rPr>
              <a:t>	Sprechzeiten </a:t>
            </a:r>
            <a:r>
              <a:rPr lang="de-DE" sz="2000" dirty="0">
                <a:sym typeface="Wingdings"/>
              </a:rPr>
              <a:t>&amp; Kontaktdaten: </a:t>
            </a:r>
            <a:r>
              <a:rPr lang="de-DE" sz="2000" dirty="0">
                <a:sym typeface="Wingdings"/>
                <a:hlinkClick r:id="rId7"/>
              </a:rPr>
              <a:t>https://www.germanistik.uni-mainz.de/studienfachberatung/studienfachberatung-deutsch-germanistik</a:t>
            </a:r>
            <a:r>
              <a:rPr lang="de-DE" sz="2000" dirty="0" smtClean="0">
                <a:sym typeface="Wingdings"/>
                <a:hlinkClick r:id="rId7"/>
              </a:rPr>
              <a:t>/</a:t>
            </a:r>
            <a:r>
              <a:rPr lang="de-DE" sz="2000" dirty="0" smtClean="0">
                <a:sym typeface="Wingdings"/>
              </a:rPr>
              <a:t> </a:t>
            </a:r>
            <a:endParaRPr lang="de-DE" sz="2000" dirty="0" smtClean="0"/>
          </a:p>
          <a:p>
            <a:pPr>
              <a:buNone/>
            </a:pPr>
            <a:endParaRPr lang="de-DE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7200" y="908720"/>
            <a:ext cx="8229600" cy="504056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de-DE" dirty="0" smtClean="0">
                <a:latin typeface="+mn-lt"/>
              </a:rPr>
              <a:t>Kontaktdaten Studienfachberatung</a:t>
            </a:r>
            <a:endParaRPr lang="de-DE" dirty="0">
              <a:latin typeface="+mn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32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40325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3456384"/>
          </a:xfrm>
          <a:solidFill>
            <a:srgbClr val="CCFFFF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>
            <a:bevelT w="139700" h="139700" prst="divot"/>
          </a:sp3d>
        </p:spPr>
        <p:txBody>
          <a:bodyPr numCol="1">
            <a:normAutofit/>
          </a:bodyPr>
          <a:lstStyle/>
          <a:p>
            <a:pPr algn="ctr"/>
            <a:endParaRPr lang="de-DE" sz="3200" dirty="0" smtClean="0"/>
          </a:p>
          <a:p>
            <a:pPr algn="ctr">
              <a:buNone/>
            </a:pPr>
            <a:r>
              <a:rPr lang="de-DE" sz="3200" dirty="0" smtClean="0"/>
              <a:t>Vielen Dank für Ihre Aufmerksamkeit!!!</a:t>
            </a:r>
          </a:p>
          <a:p>
            <a:pPr algn="ctr"/>
            <a:endParaRPr lang="de-DE" sz="3200" u="dotted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de-DE" sz="3200" u="dotted" dirty="0" smtClean="0">
                <a:solidFill>
                  <a:schemeClr val="bg1">
                    <a:lumMod val="50000"/>
                  </a:schemeClr>
                </a:solidFill>
              </a:rPr>
              <a:t>Offene Fragerunde</a:t>
            </a:r>
          </a:p>
          <a:p>
            <a:pPr algn="ctr"/>
            <a:endParaRPr lang="de-DE" sz="3200" u="dotted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33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39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numCol="1">
            <a:normAutofit/>
          </a:bodyPr>
          <a:lstStyle/>
          <a:p>
            <a:r>
              <a:rPr lang="de-DE" sz="2800" b="1" dirty="0" smtClean="0">
                <a:solidFill>
                  <a:srgbClr val="00B050"/>
                </a:solidFill>
              </a:rPr>
              <a:t>Master </a:t>
            </a:r>
            <a:r>
              <a:rPr lang="de-DE" sz="2800" b="1" dirty="0" err="1" smtClean="0">
                <a:solidFill>
                  <a:srgbClr val="00B050"/>
                </a:solidFill>
              </a:rPr>
              <a:t>of</a:t>
            </a:r>
            <a:r>
              <a:rPr lang="de-DE" sz="2800" b="1" dirty="0" smtClean="0">
                <a:solidFill>
                  <a:srgbClr val="00B050"/>
                </a:solidFill>
              </a:rPr>
              <a:t> Education Deutsch (</a:t>
            </a:r>
            <a:r>
              <a:rPr lang="de-DE" sz="2800" b="1" dirty="0" err="1" smtClean="0">
                <a:solidFill>
                  <a:srgbClr val="00B050"/>
                </a:solidFill>
              </a:rPr>
              <a:t>M.Ed</a:t>
            </a:r>
            <a:r>
              <a:rPr lang="de-DE" sz="2800" b="1" dirty="0" smtClean="0">
                <a:solidFill>
                  <a:srgbClr val="00B050"/>
                </a:solidFill>
              </a:rPr>
              <a:t>., Lehramt)</a:t>
            </a:r>
          </a:p>
          <a:p>
            <a:endParaRPr lang="de-DE" sz="28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sz="2800" b="1" dirty="0"/>
              <a:t>Master </a:t>
            </a:r>
            <a:r>
              <a:rPr lang="de-DE" sz="2800" b="1" dirty="0" err="1"/>
              <a:t>of</a:t>
            </a:r>
            <a:r>
              <a:rPr lang="de-DE" sz="2800" b="1" dirty="0"/>
              <a:t>  Arts Germanistik  (M.A.)</a:t>
            </a:r>
          </a:p>
          <a:p>
            <a:pPr>
              <a:buNone/>
            </a:pPr>
            <a:r>
              <a:rPr lang="de-DE" sz="2400" b="1" dirty="0">
                <a:solidFill>
                  <a:schemeClr val="tx2"/>
                </a:solidFill>
              </a:rPr>
              <a:t>			- Schwerpunkt germanistische Literaturwissenschaft</a:t>
            </a:r>
          </a:p>
          <a:p>
            <a:pPr>
              <a:buNone/>
            </a:pPr>
            <a:r>
              <a:rPr lang="de-DE" sz="2400" b="1" dirty="0">
                <a:solidFill>
                  <a:schemeClr val="tx2"/>
                </a:solidFill>
              </a:rPr>
              <a:t>			- Schwerpunkt germanistische Sprachwissenschaft</a:t>
            </a:r>
          </a:p>
          <a:p>
            <a:pPr>
              <a:buNone/>
            </a:pPr>
            <a:endParaRPr lang="de-DE" sz="2400" b="1" dirty="0" smtClean="0"/>
          </a:p>
          <a:p>
            <a:r>
              <a:rPr lang="de-DE" sz="2800" b="1" dirty="0" smtClean="0"/>
              <a:t>Master Deutsch als Fremdsprache (M.A. </a:t>
            </a:r>
            <a:r>
              <a:rPr lang="de-DE" sz="2800" b="1" dirty="0" err="1" smtClean="0"/>
              <a:t>DaF</a:t>
            </a:r>
            <a:r>
              <a:rPr lang="de-DE" sz="2800" b="1" dirty="0" smtClean="0"/>
              <a:t>) / </a:t>
            </a:r>
          </a:p>
          <a:p>
            <a:r>
              <a:rPr lang="de-DE" sz="2800" b="1" dirty="0" smtClean="0"/>
              <a:t>Master Deutsch als Zweitsprache (M.A. </a:t>
            </a:r>
            <a:r>
              <a:rPr lang="de-DE" sz="2800" b="1" dirty="0" err="1" smtClean="0"/>
              <a:t>DaZ</a:t>
            </a:r>
            <a:r>
              <a:rPr lang="de-DE" sz="2800" b="1" smtClean="0"/>
              <a:t>)</a:t>
            </a:r>
            <a:endParaRPr lang="de-DE" sz="2800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7200" y="928688"/>
            <a:ext cx="7859216" cy="500062"/>
          </a:xfrm>
        </p:spPr>
        <p:txBody>
          <a:bodyPr/>
          <a:lstStyle/>
          <a:p>
            <a:r>
              <a:rPr lang="de-DE" sz="2000" b="1" dirty="0" smtClean="0"/>
              <a:t>Welche Masterstudiengänge gibt es am Deutschen Institut?</a:t>
            </a:r>
            <a:endParaRPr lang="de-DE" sz="2000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4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277071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rmAutofit fontScale="92500" lnSpcReduction="20000"/>
          </a:bodyPr>
          <a:lstStyle/>
          <a:p>
            <a:pPr>
              <a:buNone/>
            </a:pPr>
            <a:r>
              <a:rPr lang="de-DE" sz="2000" b="1" dirty="0" smtClean="0"/>
              <a:t>Ist der Master zulassungsbeschränkt?</a:t>
            </a:r>
          </a:p>
          <a:p>
            <a:pPr lvl="0">
              <a:buFont typeface="Wingdings" pitchFamily="2" charset="2"/>
              <a:buChar char="Ø"/>
            </a:pPr>
            <a:endParaRPr lang="de-DE" sz="1000" dirty="0" smtClean="0"/>
          </a:p>
          <a:p>
            <a:pPr lvl="0">
              <a:buFont typeface="Wingdings" pitchFamily="2" charset="2"/>
              <a:buChar char="Ø"/>
            </a:pPr>
            <a:r>
              <a:rPr lang="de-DE" sz="2000" dirty="0" smtClean="0"/>
              <a:t>Die Masterstudiengänge </a:t>
            </a:r>
            <a:r>
              <a:rPr lang="de-DE" sz="2000" dirty="0" err="1" smtClean="0"/>
              <a:t>M.Ed</a:t>
            </a:r>
            <a:r>
              <a:rPr lang="de-DE" sz="2000" dirty="0" smtClean="0"/>
              <a:t>. Deutsch und M.A. Germanistik sind </a:t>
            </a:r>
            <a:br>
              <a:rPr lang="de-DE" sz="2000" dirty="0" smtClean="0"/>
            </a:br>
            <a:r>
              <a:rPr lang="de-DE" sz="2000" b="1" u="sng" dirty="0" smtClean="0"/>
              <a:t>nicht</a:t>
            </a:r>
            <a:r>
              <a:rPr lang="de-DE" sz="2000" b="1" dirty="0" smtClean="0"/>
              <a:t> zulassungsbeschränkt</a:t>
            </a:r>
            <a:r>
              <a:rPr lang="de-DE" sz="2000" dirty="0" smtClean="0"/>
              <a:t> (Studienstart im WiSe oder SoSe möglich).</a:t>
            </a:r>
            <a:br>
              <a:rPr lang="de-DE" sz="2000" dirty="0" smtClean="0"/>
            </a:br>
            <a:endParaRPr lang="de-DE" sz="2000" dirty="0" smtClean="0"/>
          </a:p>
          <a:p>
            <a:pPr lvl="0">
              <a:buFont typeface="Wingdings" pitchFamily="2" charset="2"/>
              <a:buChar char="Ø"/>
            </a:pPr>
            <a:r>
              <a:rPr lang="de-DE" sz="2000" dirty="0" smtClean="0"/>
              <a:t>Der Masterstudiengang M.A. </a:t>
            </a:r>
            <a:r>
              <a:rPr lang="de-DE" sz="2000" dirty="0" err="1" smtClean="0"/>
              <a:t>DaF</a:t>
            </a:r>
            <a:r>
              <a:rPr lang="de-DE" sz="2000" dirty="0" smtClean="0"/>
              <a:t>/</a:t>
            </a:r>
            <a:r>
              <a:rPr lang="de-DE" sz="2000" dirty="0" err="1" smtClean="0"/>
              <a:t>DaZ</a:t>
            </a:r>
            <a:r>
              <a:rPr lang="de-DE" sz="2000" dirty="0" smtClean="0"/>
              <a:t> ist seit dem WiSe 2016/17 </a:t>
            </a:r>
            <a:r>
              <a:rPr lang="de-DE" sz="2000" b="1" dirty="0" smtClean="0"/>
              <a:t>zulassungsbeschränkt </a:t>
            </a:r>
            <a:r>
              <a:rPr lang="de-DE" sz="2000" dirty="0" smtClean="0"/>
              <a:t>(Studienstart nur im WiSe möglich).</a:t>
            </a:r>
          </a:p>
          <a:p>
            <a:pPr marL="0" lvl="0" indent="0"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b="1" dirty="0" smtClean="0"/>
              <a:t>Wer kann in den Master wechseln?</a:t>
            </a:r>
          </a:p>
          <a:p>
            <a:pPr>
              <a:buNone/>
            </a:pPr>
            <a:endParaRPr lang="de-DE" sz="800" dirty="0" smtClean="0"/>
          </a:p>
          <a:p>
            <a:pPr lvl="0"/>
            <a:r>
              <a:rPr lang="de-DE" sz="2000" spc="-20" dirty="0" smtClean="0"/>
              <a:t>Voraussetzung für die Zulassung zu einem Masterstudiengang ist ein </a:t>
            </a:r>
            <a:r>
              <a:rPr lang="de-DE" sz="2000" b="1" spc="-20" dirty="0" smtClean="0"/>
              <a:t>berufsqualifizierender Hochschulabschluss </a:t>
            </a:r>
            <a:r>
              <a:rPr lang="de-DE" sz="2000" spc="-20" dirty="0" smtClean="0"/>
              <a:t>(z.B. abgeschlossenes Bachelorstudium).</a:t>
            </a:r>
          </a:p>
          <a:p>
            <a:pPr lvl="0"/>
            <a:r>
              <a:rPr lang="de-DE" sz="2000" spc="-20" dirty="0" smtClean="0"/>
              <a:t>Der Wechsel in einen </a:t>
            </a:r>
            <a:r>
              <a:rPr lang="de-DE" sz="2000" spc="-20" dirty="0"/>
              <a:t>Masterstudiengang </a:t>
            </a:r>
            <a:r>
              <a:rPr lang="de-DE" sz="2000" spc="-20" dirty="0" smtClean="0"/>
              <a:t>kann in begründeten </a:t>
            </a:r>
            <a:r>
              <a:rPr lang="de-DE" sz="2000" spc="-20" dirty="0"/>
              <a:t>Ausnahmefällen </a:t>
            </a:r>
            <a:r>
              <a:rPr lang="de-DE" sz="2000" spc="-20" dirty="0" smtClean="0"/>
              <a:t>erfolgen, bevor der Nachweis über den erfolgreichen Bachelorabschluss vorliegt: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spc="-20" dirty="0"/>
              <a:t>W</a:t>
            </a:r>
            <a:r>
              <a:rPr lang="de-DE" sz="2000" spc="-20" dirty="0" smtClean="0"/>
              <a:t>enn bis zur Bewerbungsfrist mind. </a:t>
            </a:r>
            <a:r>
              <a:rPr lang="de-DE" sz="2000" b="1" u="sng" dirty="0" smtClean="0">
                <a:solidFill>
                  <a:srgbClr val="C00000"/>
                </a:solidFill>
              </a:rPr>
              <a:t>135 Leistungspunkte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r>
              <a:rPr lang="de-DE" sz="2000" dirty="0" smtClean="0"/>
              <a:t>nachgewiesen werden können, und </a:t>
            </a:r>
            <a:r>
              <a:rPr lang="de-DE" sz="2000" b="1" dirty="0" smtClean="0"/>
              <a:t>bis zum Ende des ersten Fachsemesters </a:t>
            </a:r>
            <a:r>
              <a:rPr lang="de-DE" sz="2000" dirty="0" smtClean="0"/>
              <a:t>des Masterstudiengangs (31.03. / 30.09.) der </a:t>
            </a:r>
            <a:r>
              <a:rPr lang="de-DE" sz="2000" b="1" u="sng" dirty="0" smtClean="0"/>
              <a:t>Nachweis über das vollständig abgeschlossene Bachelorstudium </a:t>
            </a:r>
            <a:r>
              <a:rPr lang="de-DE" sz="2000" dirty="0" smtClean="0"/>
              <a:t>vorliegt.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Allgemeine Zugangsvoraussetzungen 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5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5124" y="1196752"/>
            <a:ext cx="8363272" cy="3816424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rmAutofit/>
          </a:bodyPr>
          <a:lstStyle/>
          <a:p>
            <a:pPr>
              <a:buNone/>
            </a:pPr>
            <a:r>
              <a:rPr lang="de-DE" sz="2000" b="1" dirty="0" smtClean="0"/>
              <a:t>Bewerbungsfristen: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Bewerbungsfrist </a:t>
            </a:r>
            <a:r>
              <a:rPr lang="de-DE" sz="2000" dirty="0"/>
              <a:t>für die Zulassung zum </a:t>
            </a:r>
            <a:r>
              <a:rPr lang="de-DE" sz="2000" b="1" u="sng" dirty="0" smtClean="0"/>
              <a:t>Sommersemester</a:t>
            </a:r>
            <a:r>
              <a:rPr lang="de-DE" sz="2000" dirty="0" smtClean="0"/>
              <a:t>:</a:t>
            </a:r>
            <a:r>
              <a:rPr lang="de-DE" sz="2000" b="1" dirty="0" smtClean="0"/>
              <a:t> </a:t>
            </a:r>
            <a:r>
              <a:rPr lang="de-DE" sz="2000" b="1" dirty="0">
                <a:solidFill>
                  <a:srgbClr val="C00000"/>
                </a:solidFill>
              </a:rPr>
              <a:t>15. November </a:t>
            </a:r>
            <a:endParaRPr lang="de-DE" sz="20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Bewerbungsfrist </a:t>
            </a:r>
            <a:r>
              <a:rPr lang="de-DE" sz="2000" dirty="0"/>
              <a:t>für die Zulassung zum </a:t>
            </a:r>
            <a:r>
              <a:rPr lang="de-DE" sz="2000" b="1" u="sng" dirty="0" smtClean="0"/>
              <a:t>Wintersemester</a:t>
            </a:r>
            <a:r>
              <a:rPr lang="de-DE" sz="2000" dirty="0" smtClean="0"/>
              <a:t>:</a:t>
            </a:r>
            <a:r>
              <a:rPr lang="de-DE" sz="2000" b="1" dirty="0" smtClean="0"/>
              <a:t> </a:t>
            </a:r>
            <a:r>
              <a:rPr lang="de-DE" sz="2000" b="1" dirty="0">
                <a:solidFill>
                  <a:srgbClr val="C00000"/>
                </a:solidFill>
              </a:rPr>
              <a:t>15. Mai </a:t>
            </a:r>
            <a:endParaRPr lang="de-DE" sz="20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de-DE" sz="1000" dirty="0" smtClean="0"/>
          </a:p>
          <a:p>
            <a:pPr marL="0" lvl="0" indent="0">
              <a:buNone/>
            </a:pPr>
            <a:r>
              <a:rPr lang="de-DE" sz="2000" dirty="0" smtClean="0"/>
              <a:t>Ihre Bewerbungsunterlagen füllen Sie online über Jogustine aus, zuständig für den Bewerbungsprozess ist das </a:t>
            </a:r>
            <a:r>
              <a:rPr lang="de-DE" sz="2000" b="1" dirty="0" smtClean="0"/>
              <a:t>Studierendensekretariat </a:t>
            </a:r>
            <a:r>
              <a:rPr lang="de-DE" sz="2000" dirty="0" smtClean="0"/>
              <a:t>der JGU Mainz.</a:t>
            </a:r>
          </a:p>
          <a:p>
            <a:pPr marL="0" lvl="0" indent="0">
              <a:buNone/>
            </a:pPr>
            <a:endParaRPr lang="de-DE" sz="2000" dirty="0"/>
          </a:p>
          <a:p>
            <a:pPr marL="0" lvl="0" indent="0">
              <a:buNone/>
            </a:pPr>
            <a:r>
              <a:rPr lang="de-DE" sz="2000" dirty="0" smtClean="0"/>
              <a:t>Weiterführende Links: </a:t>
            </a:r>
          </a:p>
          <a:p>
            <a:pPr>
              <a:buNone/>
            </a:pPr>
            <a:r>
              <a:rPr lang="de-DE" sz="2000" b="1" dirty="0">
                <a:hlinkClick r:id="rId3"/>
              </a:rPr>
              <a:t>http://www.studium.uni-mainz.de/abschluss/</a:t>
            </a:r>
            <a:r>
              <a:rPr lang="de-DE" sz="2000" b="1" dirty="0"/>
              <a:t> </a:t>
            </a:r>
          </a:p>
          <a:p>
            <a:pPr>
              <a:buNone/>
            </a:pPr>
            <a:r>
              <a:rPr lang="de-DE" sz="2000" b="1" dirty="0">
                <a:hlinkClick r:id="rId4"/>
              </a:rPr>
              <a:t>https://www.studium.uni-mainz.de/master/</a:t>
            </a:r>
            <a:r>
              <a:rPr lang="de-DE" sz="2000" b="1" dirty="0"/>
              <a:t> </a:t>
            </a:r>
            <a:endParaRPr lang="de-DE" sz="2000" b="1" dirty="0" smtClean="0"/>
          </a:p>
          <a:p>
            <a:pPr>
              <a:buNone/>
            </a:pPr>
            <a:r>
              <a:rPr lang="de-DE" sz="2000" b="1" dirty="0">
                <a:hlinkClick r:id="rId5"/>
              </a:rPr>
              <a:t>https://www.studium.uni-mainz.de/bewerbung-master</a:t>
            </a:r>
            <a:r>
              <a:rPr lang="de-DE" sz="2000" b="1" dirty="0" smtClean="0">
                <a:hlinkClick r:id="rId5"/>
              </a:rPr>
              <a:t>/</a:t>
            </a:r>
            <a:r>
              <a:rPr lang="de-DE" sz="2000" b="1" dirty="0" smtClean="0"/>
              <a:t> </a:t>
            </a:r>
            <a:endParaRPr lang="de-DE" sz="2000" b="1" dirty="0"/>
          </a:p>
          <a:p>
            <a:pPr marL="0" lvl="0" indent="0">
              <a:buNone/>
            </a:pPr>
            <a:endParaRPr lang="de-DE" sz="20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6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14017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Master-Informationsveranstaltung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7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41532" y="678657"/>
            <a:ext cx="6650747" cy="500062"/>
          </a:xfrm>
        </p:spPr>
        <p:txBody>
          <a:bodyPr/>
          <a:lstStyle/>
          <a:p>
            <a:r>
              <a:rPr lang="de-DE" sz="1900" b="1" dirty="0" smtClean="0"/>
              <a:t>Die Online-Bewerbung erfolgt über Jogustine:</a:t>
            </a:r>
            <a:endParaRPr lang="de-DE" sz="19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l="50000" t="6080" r="726"/>
          <a:stretch/>
        </p:blipFill>
        <p:spPr>
          <a:xfrm>
            <a:off x="539552" y="1052736"/>
            <a:ext cx="7844356" cy="4672421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>
            <a:off x="2195736" y="1052736"/>
            <a:ext cx="395064" cy="3600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114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Master-Informationsveranstaltung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4680520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rmAutofit/>
          </a:bodyPr>
          <a:lstStyle/>
          <a:p>
            <a:pPr marL="0" lvl="0" indent="0">
              <a:buNone/>
            </a:pPr>
            <a:r>
              <a:rPr lang="de-DE" sz="1900" b="1" dirty="0" smtClean="0"/>
              <a:t>Wie erfolgt die Einschreibung in CampusNet / Jogustine?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1900" u="sng" dirty="0" smtClean="0"/>
              <a:t>Bachelor &amp; Master</a:t>
            </a:r>
            <a:r>
              <a:rPr lang="de-DE" sz="1900" dirty="0" smtClean="0"/>
              <a:t>: Wer im Bachelorstudiengang im Laufe des ersten Mastersemesters noch Leistungen erbringen muss, wird </a:t>
            </a:r>
            <a:r>
              <a:rPr lang="de-DE" sz="1900" b="1" u="sng" dirty="0" smtClean="0"/>
              <a:t>formal</a:t>
            </a:r>
            <a:r>
              <a:rPr lang="de-DE" sz="1900" u="sng" dirty="0" smtClean="0"/>
              <a:t> in ein </a:t>
            </a:r>
            <a:r>
              <a:rPr lang="de-DE" sz="1900" b="1" u="sng" dirty="0" smtClean="0"/>
              <a:t>Doppelstudium</a:t>
            </a:r>
            <a:r>
              <a:rPr lang="de-DE" sz="1900" u="sng" dirty="0" smtClean="0"/>
              <a:t> eingeschrieben</a:t>
            </a:r>
            <a:r>
              <a:rPr lang="de-DE" sz="1900" dirty="0" smtClean="0"/>
              <a:t>, d.h. bisheriger Bachelor &amp; neuer Master</a:t>
            </a:r>
            <a:r>
              <a:rPr lang="de-DE" sz="1900" dirty="0"/>
              <a:t> </a:t>
            </a:r>
            <a:r>
              <a:rPr lang="de-DE" sz="1900" dirty="0" smtClean="0"/>
              <a:t/>
            </a:r>
            <a:br>
              <a:rPr lang="de-DE" sz="1900" dirty="0" smtClean="0"/>
            </a:br>
            <a:endParaRPr lang="de-DE" sz="1900" dirty="0"/>
          </a:p>
          <a:p>
            <a:pPr marL="457200" indent="-457200">
              <a:buFont typeface="+mj-lt"/>
              <a:buAutoNum type="alphaLcParenR"/>
            </a:pPr>
            <a:r>
              <a:rPr lang="de-DE" sz="1900" u="sng" dirty="0" smtClean="0"/>
              <a:t>(nur) Master</a:t>
            </a:r>
            <a:r>
              <a:rPr lang="de-DE" sz="1900" dirty="0" smtClean="0"/>
              <a:t>: Wer alle Leistungen aus dem Bachelorstudiengang (bis spätestens zum Semesterende vor der Einschreibung in den Masterstudiengang) erbracht hat, wird ausschließlich in den Masterstudiengang eingeschrieben. </a:t>
            </a:r>
          </a:p>
          <a:p>
            <a:pPr marL="0" lvl="0" indent="0">
              <a:buNone/>
            </a:pPr>
            <a:r>
              <a:rPr lang="de-DE" sz="1900" dirty="0"/>
              <a:t>	</a:t>
            </a:r>
            <a:endParaRPr lang="de-DE" sz="1900" dirty="0" smtClean="0"/>
          </a:p>
          <a:p>
            <a:pPr marL="0" lvl="0" indent="0">
              <a:buNone/>
            </a:pPr>
            <a:r>
              <a:rPr lang="de-DE" sz="1900" b="1" u="sng" dirty="0" smtClean="0">
                <a:solidFill>
                  <a:srgbClr val="C00000"/>
                </a:solidFill>
              </a:rPr>
              <a:t>WICHTIGER HINWEIS</a:t>
            </a:r>
            <a:r>
              <a:rPr lang="de-DE" sz="1900" b="1" dirty="0" smtClean="0">
                <a:solidFill>
                  <a:srgbClr val="C00000"/>
                </a:solidFill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de-DE" sz="1900" dirty="0" smtClean="0"/>
              <a:t>Bei </a:t>
            </a:r>
            <a:r>
              <a:rPr lang="de-DE" sz="1900" dirty="0"/>
              <a:t>einer </a:t>
            </a:r>
            <a:r>
              <a:rPr lang="de-DE" sz="1900" dirty="0" smtClean="0"/>
              <a:t>formalen Doppel-Einschreibung (Bachelor &amp; Master-Studium) muss </a:t>
            </a:r>
            <a:br>
              <a:rPr lang="de-DE" sz="1900" dirty="0" smtClean="0"/>
            </a:br>
            <a:r>
              <a:rPr lang="de-DE" sz="1900" dirty="0" smtClean="0"/>
              <a:t>bis zum Ende des ersten Master-</a:t>
            </a:r>
            <a:r>
              <a:rPr lang="de-DE" sz="1900" dirty="0" err="1" smtClean="0"/>
              <a:t>Fach</a:t>
            </a:r>
            <a:r>
              <a:rPr lang="de-DE" sz="1900" u="sng" dirty="0" err="1" smtClean="0"/>
              <a:t>SEMESTERS</a:t>
            </a:r>
            <a:r>
              <a:rPr lang="de-DE" sz="1900" dirty="0" smtClean="0"/>
              <a:t> </a:t>
            </a:r>
            <a:r>
              <a:rPr lang="de-DE" sz="1900" dirty="0"/>
              <a:t>(</a:t>
            </a:r>
            <a:r>
              <a:rPr lang="de-DE" sz="1900" dirty="0" err="1"/>
              <a:t>SoSe</a:t>
            </a:r>
            <a:r>
              <a:rPr lang="de-DE" sz="1900" dirty="0"/>
              <a:t> 30.09</a:t>
            </a:r>
            <a:r>
              <a:rPr lang="de-DE" sz="1900" dirty="0" smtClean="0"/>
              <a:t>. / </a:t>
            </a:r>
            <a:r>
              <a:rPr lang="de-DE" sz="1900" dirty="0" err="1" smtClean="0"/>
              <a:t>WiSe</a:t>
            </a:r>
            <a:r>
              <a:rPr lang="de-DE" sz="1900" dirty="0" smtClean="0"/>
              <a:t> 31.03.) das                                    </a:t>
            </a:r>
            <a:r>
              <a:rPr lang="de-DE" sz="1900" b="1" dirty="0" smtClean="0">
                <a:solidFill>
                  <a:srgbClr val="C00000"/>
                </a:solidFill>
              </a:rPr>
              <a:t>Bachelor-Abschlusszeugnis </a:t>
            </a:r>
            <a:r>
              <a:rPr lang="de-DE" sz="1900" dirty="0" smtClean="0"/>
              <a:t>im </a:t>
            </a:r>
            <a:r>
              <a:rPr lang="de-DE" sz="1900" b="1" u="sng" dirty="0" smtClean="0"/>
              <a:t>Studierendensekretariat</a:t>
            </a:r>
            <a:r>
              <a:rPr lang="de-DE" sz="1900" dirty="0" smtClean="0"/>
              <a:t> vorgelegt werden!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8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</a:t>
            </a:r>
            <a:r>
              <a:rPr lang="de-DE" dirty="0"/>
              <a:t> 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8632684" y="4365104"/>
            <a:ext cx="0" cy="828092"/>
          </a:xfrm>
          <a:prstGeom prst="line">
            <a:avLst/>
          </a:prstGeom>
          <a:ln w="114300">
            <a:solidFill>
              <a:srgbClr val="C00000">
                <a:alpha val="6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8560676" y="5334460"/>
            <a:ext cx="144016" cy="144016"/>
          </a:xfrm>
          <a:prstGeom prst="ellipse">
            <a:avLst/>
          </a:prstGeom>
          <a:solidFill>
            <a:srgbClr val="C00000">
              <a:alpha val="60000"/>
            </a:srgbClr>
          </a:solidFill>
          <a:ln w="63500">
            <a:solidFill>
              <a:srgbClr val="C00000">
                <a:alpha val="6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Master-Informationsveranstaltung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Nr. 	</a:t>
            </a:r>
            <a:fld id="{A865E259-F6C2-4912-AD01-716A27CB3FCD}" type="slidenum">
              <a:rPr lang="de-DE" smtClean="0"/>
              <a:pPr>
                <a:defRPr/>
              </a:pPr>
              <a:t>9</a:t>
            </a:fld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dirty="0"/>
              <a:t>	 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4680520"/>
          </a:xfrm>
          <a:solidFill>
            <a:srgbClr val="CCFFFF"/>
          </a:solidFill>
          <a:ln>
            <a:solidFill>
              <a:srgbClr val="FFFF99"/>
            </a:solidFill>
          </a:ln>
        </p:spPr>
        <p:txBody>
          <a:bodyPr numCol="1">
            <a:normAutofit fontScale="92500" lnSpcReduction="10000"/>
          </a:bodyPr>
          <a:lstStyle/>
          <a:p>
            <a:pPr marL="0" lvl="0" indent="0">
              <a:buNone/>
            </a:pPr>
            <a:r>
              <a:rPr lang="de-DE" sz="1900" b="1" u="sng" dirty="0" smtClean="0"/>
              <a:t>Wichtige Hinweise </a:t>
            </a:r>
            <a:r>
              <a:rPr lang="de-DE" sz="1900" b="1" u="sng" dirty="0" smtClean="0">
                <a:uFill>
                  <a:solidFill>
                    <a:schemeClr val="tx1"/>
                  </a:solidFill>
                </a:uFill>
              </a:rPr>
              <a:t>zur </a:t>
            </a:r>
            <a:r>
              <a:rPr lang="de-DE" sz="1900" b="1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Doppeleinschreibung (Bachelor &amp; Master parallel)</a:t>
            </a:r>
            <a:r>
              <a:rPr lang="de-DE" sz="1900" b="1" u="sng" dirty="0" smtClean="0">
                <a:uFill>
                  <a:solidFill>
                    <a:schemeClr val="tx1"/>
                  </a:solidFill>
                </a:uFill>
              </a:rPr>
              <a:t>: </a:t>
            </a:r>
            <a:br>
              <a:rPr lang="de-DE" sz="1900" b="1" u="sng" dirty="0" smtClean="0">
                <a:uFill>
                  <a:solidFill>
                    <a:schemeClr val="tx1"/>
                  </a:solidFill>
                </a:uFill>
              </a:rPr>
            </a:br>
            <a:endParaRPr lang="de-DE" sz="900" u="sng" dirty="0" smtClean="0">
              <a:uFill>
                <a:solidFill>
                  <a:schemeClr val="tx1"/>
                </a:solidFill>
              </a:uFill>
            </a:endParaRPr>
          </a:p>
          <a:p>
            <a:r>
              <a:rPr lang="de-DE" sz="2000" dirty="0" smtClean="0"/>
              <a:t>Bei einer Doppeleinschreibung </a:t>
            </a:r>
            <a:r>
              <a:rPr lang="de-DE" sz="2000" dirty="0"/>
              <a:t>in den </a:t>
            </a:r>
            <a:r>
              <a:rPr lang="de-DE" sz="2000" b="1" dirty="0" smtClean="0"/>
              <a:t>Bachelor- </a:t>
            </a:r>
            <a:r>
              <a:rPr lang="de-DE" sz="2000" b="1" dirty="0"/>
              <a:t>&amp; </a:t>
            </a:r>
            <a:r>
              <a:rPr lang="de-DE" sz="2000" b="1" dirty="0" smtClean="0"/>
              <a:t>Master-Studiengang </a:t>
            </a:r>
            <a:r>
              <a:rPr lang="de-DE" sz="2000" dirty="0"/>
              <a:t>mit einer </a:t>
            </a:r>
            <a:r>
              <a:rPr lang="de-DE" sz="2000" b="1" dirty="0">
                <a:solidFill>
                  <a:srgbClr val="C00000"/>
                </a:solidFill>
              </a:rPr>
              <a:t>Nachweisführung</a:t>
            </a:r>
            <a:r>
              <a:rPr lang="de-DE" sz="2000" b="1" dirty="0"/>
              <a:t> bis zum Semesterende </a:t>
            </a:r>
            <a:r>
              <a:rPr lang="de-DE" sz="2000" dirty="0"/>
              <a:t>(30.09</a:t>
            </a:r>
            <a:r>
              <a:rPr lang="de-DE" sz="2000" dirty="0" smtClean="0"/>
              <a:t>. / 31.03.) </a:t>
            </a:r>
            <a:r>
              <a:rPr lang="de-DE" sz="2000" dirty="0"/>
              <a:t>sollte die Bachelorarbeit </a:t>
            </a:r>
            <a:r>
              <a:rPr lang="de-DE" sz="2000" b="1" dirty="0"/>
              <a:t>spätestens</a:t>
            </a:r>
            <a:r>
              <a:rPr lang="de-DE" sz="2000" dirty="0"/>
              <a:t> (!) bis zur Mitte des 1. Mastersemesters abgegeben werden. 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Andernfalls </a:t>
            </a:r>
            <a:r>
              <a:rPr lang="de-DE" sz="2000" dirty="0"/>
              <a:t>riskieren </a:t>
            </a:r>
            <a:r>
              <a:rPr lang="de-DE" sz="2000" dirty="0" smtClean="0"/>
              <a:t>Sie, </a:t>
            </a:r>
            <a:r>
              <a:rPr lang="de-DE" sz="2000" dirty="0"/>
              <a:t>dass das Zeugnis nicht rechtzeitig ausgestellt werden kann und es droht </a:t>
            </a:r>
            <a:r>
              <a:rPr lang="de-DE" sz="2000" dirty="0" smtClean="0"/>
              <a:t>eine </a:t>
            </a:r>
            <a:r>
              <a:rPr lang="de-DE" sz="2000" dirty="0"/>
              <a:t>damit verbundene Exmatrikulation aus dem </a:t>
            </a:r>
            <a:r>
              <a:rPr lang="de-DE" sz="2000" dirty="0" smtClean="0"/>
              <a:t>Master. </a:t>
            </a:r>
            <a:br>
              <a:rPr lang="de-DE" sz="2000" dirty="0" smtClean="0"/>
            </a:b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Eine Wiedereinschreibung in den Master </a:t>
            </a:r>
            <a:r>
              <a:rPr lang="de-DE" sz="2000" dirty="0"/>
              <a:t>ist erst </a:t>
            </a:r>
            <a:r>
              <a:rPr lang="de-DE" sz="2000" dirty="0" smtClean="0"/>
              <a:t>nach </a:t>
            </a:r>
            <a:r>
              <a:rPr lang="de-DE" sz="2000" dirty="0"/>
              <a:t>Vorlage des Bachelorzeugnisses und unter Beachtung der Bewerbungsfristen für </a:t>
            </a:r>
            <a:r>
              <a:rPr lang="de-DE" sz="2000" dirty="0" smtClean="0"/>
              <a:t>konsekutive Masterstudiengänge </a:t>
            </a:r>
            <a:r>
              <a:rPr lang="de-DE" sz="2100" dirty="0" smtClean="0"/>
              <a:t>möglich</a:t>
            </a:r>
            <a:r>
              <a:rPr lang="de-DE" sz="2400" dirty="0" smtClean="0"/>
              <a:t> </a:t>
            </a:r>
            <a:r>
              <a:rPr lang="de-DE" sz="2100" dirty="0" smtClean="0"/>
              <a:t>(= je </a:t>
            </a:r>
            <a:r>
              <a:rPr lang="de-DE" sz="2100" b="1" dirty="0"/>
              <a:t>15.11. </a:t>
            </a:r>
            <a:r>
              <a:rPr lang="de-DE" sz="2100" dirty="0"/>
              <a:t>für eine Bewerbung zum </a:t>
            </a:r>
            <a:r>
              <a:rPr lang="de-DE" sz="2100" dirty="0" err="1"/>
              <a:t>SoSe</a:t>
            </a:r>
            <a:r>
              <a:rPr lang="de-DE" sz="2100" dirty="0"/>
              <a:t> </a:t>
            </a:r>
            <a:r>
              <a:rPr lang="de-DE" sz="2100" dirty="0" smtClean="0"/>
              <a:t>und </a:t>
            </a:r>
            <a:r>
              <a:rPr lang="de-DE" sz="2100" b="1" dirty="0" smtClean="0"/>
              <a:t>15.05. </a:t>
            </a:r>
            <a:r>
              <a:rPr lang="de-DE" sz="2100" dirty="0" smtClean="0"/>
              <a:t>für eine Bewerbung zum </a:t>
            </a:r>
            <a:r>
              <a:rPr lang="de-DE" sz="2100" dirty="0" err="1" smtClean="0"/>
              <a:t>WiSe</a:t>
            </a:r>
            <a:r>
              <a:rPr lang="de-DE" sz="2100" dirty="0" smtClean="0"/>
              <a:t>)</a:t>
            </a:r>
            <a:r>
              <a:rPr lang="de-DE" sz="2000" dirty="0" smtClean="0"/>
              <a:t>. </a:t>
            </a:r>
            <a:r>
              <a:rPr lang="de-DE" sz="2000" dirty="0"/>
              <a:t> </a:t>
            </a:r>
          </a:p>
          <a:p>
            <a:endParaRPr lang="de-DE" sz="2000" dirty="0" smtClean="0"/>
          </a:p>
          <a:p>
            <a:r>
              <a:rPr lang="de-DE" sz="2000" dirty="0" smtClean="0"/>
              <a:t>Es wird </a:t>
            </a:r>
            <a:r>
              <a:rPr lang="de-DE" sz="2000" dirty="0" err="1" smtClean="0"/>
              <a:t>grds</a:t>
            </a:r>
            <a:r>
              <a:rPr lang="de-DE" sz="2000" dirty="0" smtClean="0"/>
              <a:t>. davon abgeraten</a:t>
            </a:r>
            <a:r>
              <a:rPr lang="de-DE" sz="2000" dirty="0"/>
              <a:t>, </a:t>
            </a:r>
            <a:r>
              <a:rPr lang="de-DE" sz="2000" dirty="0" smtClean="0"/>
              <a:t>sich schon in den Master einzuschreiben, wenn noch ein (oder mehrere!) Bachelorseminar/e besucht &amp; die zugehörigen Seminarleistungen (</a:t>
            </a:r>
            <a:r>
              <a:rPr lang="de-DE" sz="2000" dirty="0"/>
              <a:t>z.B. </a:t>
            </a:r>
            <a:r>
              <a:rPr lang="de-DE" sz="2000" dirty="0" smtClean="0"/>
              <a:t>Modulprüfungshausarbeiten im Bachelor) noch erbracht werden müssen, </a:t>
            </a:r>
            <a:r>
              <a:rPr lang="de-DE" sz="2000" dirty="0"/>
              <a:t>da die </a:t>
            </a:r>
            <a:r>
              <a:rPr lang="de-DE" sz="2000" b="1" dirty="0"/>
              <a:t>Fristen zur Nachweisführung </a:t>
            </a:r>
            <a:r>
              <a:rPr lang="de-DE" sz="2000" b="1" dirty="0" smtClean="0"/>
              <a:t>sehr häufig nicht </a:t>
            </a:r>
            <a:r>
              <a:rPr lang="de-DE" sz="2000" b="1" dirty="0"/>
              <a:t>eingehalten werden </a:t>
            </a:r>
            <a:r>
              <a:rPr lang="de-DE" sz="2000" b="1" dirty="0" smtClean="0"/>
              <a:t>können…</a:t>
            </a:r>
          </a:p>
          <a:p>
            <a:pPr marL="0" lvl="0" indent="0">
              <a:buNone/>
            </a:pPr>
            <a:endParaRPr lang="de-DE" sz="1900" dirty="0" smtClean="0"/>
          </a:p>
          <a:p>
            <a:pPr marL="0" lvl="0" indent="0">
              <a:buNone/>
            </a:pPr>
            <a:endParaRPr lang="de-DE" sz="1900" dirty="0" smtClean="0"/>
          </a:p>
        </p:txBody>
      </p:sp>
    </p:spTree>
    <p:extLst>
      <p:ext uri="{BB962C8B-B14F-4D97-AF65-F5344CB8AC3E}">
        <p14:creationId xmlns:p14="http://schemas.microsoft.com/office/powerpoint/2010/main" val="38895740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-INFORMATIONSVERANSTALTUNG 01.07.2011 PowerPointPräsi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1629</Words>
  <Application>Microsoft Office PowerPoint</Application>
  <PresentationFormat>Bildschirmpräsentation (4:3)</PresentationFormat>
  <Paragraphs>438</Paragraphs>
  <Slides>33</Slides>
  <Notes>33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9" baseType="lpstr">
      <vt:lpstr>Arial</vt:lpstr>
      <vt:lpstr>Arial Narrow</vt:lpstr>
      <vt:lpstr>Calibri</vt:lpstr>
      <vt:lpstr>Symbol</vt:lpstr>
      <vt:lpstr>Wingdings</vt:lpstr>
      <vt:lpstr>MASTER-INFORMATIONSVERANSTALTUNG 01.07.2011 PowerPointPräsi</vt:lpstr>
      <vt:lpstr>Studienbüro/Studienfachberatung des Deutschen Instituts </vt:lpstr>
      <vt:lpstr>Master-Informationsveranstaltung  </vt:lpstr>
      <vt:lpstr>Master-Informationsveranstaltung</vt:lpstr>
      <vt:lpstr>Master-Informationsveranstaltung </vt:lpstr>
      <vt:lpstr>Master-Informationsveranstaltung</vt:lpstr>
      <vt:lpstr>Master-Informationsveranstaltung</vt:lpstr>
      <vt:lpstr>Master-Informationsveranstaltung</vt:lpstr>
      <vt:lpstr>Master-Informationsveranstaltung</vt:lpstr>
      <vt:lpstr>Master-Informationsveranstaltung</vt:lpstr>
      <vt:lpstr>Master-Informationsveranstaltung</vt:lpstr>
      <vt:lpstr>Master-Informationsveranstaltung</vt:lpstr>
      <vt:lpstr>Master-Informationsveranstaltung</vt:lpstr>
      <vt:lpstr>Master-Informationsveranstaltung      </vt:lpstr>
      <vt:lpstr>Master-Informationsveranstaltung</vt:lpstr>
      <vt:lpstr>Master-Informationsveranstaltung</vt:lpstr>
      <vt:lpstr>Master-Informationsveranstaltung</vt:lpstr>
      <vt:lpstr>Master-Informationsveranstaltung</vt:lpstr>
      <vt:lpstr>Master-Informationsveranstaltung      M.Ed. Deutsch</vt:lpstr>
      <vt:lpstr>Master-Informationsveranstaltung      M.Ed. Deutsch</vt:lpstr>
      <vt:lpstr>Master-Informationsveranstaltung     M.Ed. Deutsch</vt:lpstr>
      <vt:lpstr>Master-Informationsveranstaltung     M.Ed. Deutsch</vt:lpstr>
      <vt:lpstr>Master-Informationsveranstaltung     M.Ed. Deutsch</vt:lpstr>
      <vt:lpstr>Master-Informationsveranstaltung     M.Ed. Deutsch</vt:lpstr>
      <vt:lpstr>Master-Informationsveranstaltung     M.Ed. Deutsch</vt:lpstr>
      <vt:lpstr>Master-Informationsveranstaltung     M.Ed. Deutsch</vt:lpstr>
      <vt:lpstr>Master-Informationsveranstaltung     M.Ed. Deutsch</vt:lpstr>
      <vt:lpstr>Master-Informationsveranstaltung     M.Ed. Deutsch</vt:lpstr>
      <vt:lpstr>Master-Informationsveranstaltung     M.Ed. Deutsch</vt:lpstr>
      <vt:lpstr>Master-Informationsveranstaltung     M.Ed. Deutsch</vt:lpstr>
      <vt:lpstr>Master-Informationsveranstaltung</vt:lpstr>
      <vt:lpstr>Master-Informationsveranstaltung</vt:lpstr>
      <vt:lpstr>Master-Informationsveranstaltung</vt:lpstr>
      <vt:lpstr>Master-Informationsveranstaltung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Studienbüro des Deutschen Instituts</dc:title>
  <dc:creator>Florentina Schell</dc:creator>
  <cp:lastModifiedBy>Schubert, Jan</cp:lastModifiedBy>
  <cp:revision>1321</cp:revision>
  <cp:lastPrinted>2018-10-11T16:26:12Z</cp:lastPrinted>
  <dcterms:created xsi:type="dcterms:W3CDTF">2011-06-10T11:50:40Z</dcterms:created>
  <dcterms:modified xsi:type="dcterms:W3CDTF">2019-04-09T18:24:00Z</dcterms:modified>
</cp:coreProperties>
</file>