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2" r:id="rId1"/>
  </p:sldMasterIdLst>
  <p:notesMasterIdLst>
    <p:notesMasterId r:id="rId35"/>
  </p:notesMasterIdLst>
  <p:sldIdLst>
    <p:sldId id="256" r:id="rId2"/>
    <p:sldId id="465" r:id="rId3"/>
    <p:sldId id="504" r:id="rId4"/>
    <p:sldId id="436" r:id="rId5"/>
    <p:sldId id="487" r:id="rId6"/>
    <p:sldId id="418" r:id="rId7"/>
    <p:sldId id="478" r:id="rId8"/>
    <p:sldId id="471" r:id="rId9"/>
    <p:sldId id="472" r:id="rId10"/>
    <p:sldId id="473" r:id="rId11"/>
    <p:sldId id="486" r:id="rId12"/>
    <p:sldId id="477" r:id="rId13"/>
    <p:sldId id="484" r:id="rId14"/>
    <p:sldId id="485" r:id="rId15"/>
    <p:sldId id="479" r:id="rId16"/>
    <p:sldId id="480" r:id="rId17"/>
    <p:sldId id="481" r:id="rId18"/>
    <p:sldId id="482" r:id="rId19"/>
    <p:sldId id="488" r:id="rId20"/>
    <p:sldId id="489" r:id="rId21"/>
    <p:sldId id="475" r:id="rId22"/>
    <p:sldId id="467" r:id="rId23"/>
    <p:sldId id="469" r:id="rId24"/>
    <p:sldId id="470" r:id="rId25"/>
    <p:sldId id="446" r:id="rId26"/>
    <p:sldId id="490" r:id="rId27"/>
    <p:sldId id="422" r:id="rId28"/>
    <p:sldId id="491" r:id="rId29"/>
    <p:sldId id="457" r:id="rId30"/>
    <p:sldId id="502" r:id="rId31"/>
    <p:sldId id="501" r:id="rId32"/>
    <p:sldId id="505" r:id="rId33"/>
    <p:sldId id="466" r:id="rId34"/>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ine"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FFCC"/>
    <a:srgbClr val="FF9900"/>
    <a:srgbClr val="FFCC99"/>
    <a:srgbClr val="CCCCFF"/>
    <a:srgbClr val="CCECFF"/>
    <a:srgbClr val="FFDDE4"/>
    <a:srgbClr val="FFFFCC"/>
    <a:srgbClr val="99CCFF"/>
    <a:srgbClr val="CC99FF"/>
    <a:srgbClr val="C1002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93478" autoAdjust="0"/>
  </p:normalViewPr>
  <p:slideViewPr>
    <p:cSldViewPr>
      <p:cViewPr varScale="1">
        <p:scale>
          <a:sx n="77" d="100"/>
          <a:sy n="77" d="100"/>
        </p:scale>
        <p:origin x="-892" y="-56"/>
      </p:cViewPr>
      <p:guideLst>
        <p:guide orient="horz" pos="2160"/>
        <p:guide pos="2880"/>
      </p:guideLst>
    </p:cSldViewPr>
  </p:slideViewPr>
  <p:outlineViewPr>
    <p:cViewPr>
      <p:scale>
        <a:sx n="33" d="100"/>
        <a:sy n="33" d="100"/>
      </p:scale>
      <p:origin x="0" y="1167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35" tIns="49517" rIns="99035" bIns="49517" rtlCol="0"/>
          <a:lstStyle>
            <a:lvl1pPr algn="l">
              <a:defRPr sz="1300"/>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35" tIns="49517" rIns="99035" bIns="49517" rtlCol="0"/>
          <a:lstStyle>
            <a:lvl1pPr algn="r">
              <a:defRPr sz="1300"/>
            </a:lvl1pPr>
          </a:lstStyle>
          <a:p>
            <a:pPr>
              <a:defRPr/>
            </a:pPr>
            <a:fld id="{37D8E618-278F-498A-89B9-76F285341E9D}" type="datetimeFigureOut">
              <a:rPr lang="de-DE"/>
              <a:pPr>
                <a:defRPr/>
              </a:pPr>
              <a:t>17.10.2022</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5" tIns="49517" rIns="99035" bIns="49517" rtlCol="0" anchor="ctr"/>
          <a:lstStyle/>
          <a:p>
            <a:pPr lvl="0"/>
            <a:endParaRPr lang="de-DE" noProof="0"/>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35" tIns="49517" rIns="99035" bIns="49517"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35" tIns="49517" rIns="99035" bIns="49517" rtlCol="0" anchor="b"/>
          <a:lstStyle>
            <a:lvl1pPr algn="l">
              <a:defRPr sz="1300"/>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lIns="99035" tIns="49517" rIns="99035" bIns="49517" rtlCol="0" anchor="b"/>
          <a:lstStyle>
            <a:lvl1pPr algn="r">
              <a:defRPr sz="1300"/>
            </a:lvl1pPr>
          </a:lstStyle>
          <a:p>
            <a:pPr>
              <a:defRPr/>
            </a:pPr>
            <a:fld id="{80956AD5-4A91-4218-B593-24C6CF67A05D}" type="slidenum">
              <a:rPr lang="de-DE"/>
              <a:pPr>
                <a:defRPr/>
              </a:pPr>
              <a:t>‹Nr.›</a:t>
            </a:fld>
            <a:endParaRPr lang="de-DE"/>
          </a:p>
        </p:txBody>
      </p:sp>
    </p:spTree>
    <p:extLst>
      <p:ext uri="{BB962C8B-B14F-4D97-AF65-F5344CB8AC3E}">
        <p14:creationId xmlns="" xmlns:p14="http://schemas.microsoft.com/office/powerpoint/2010/main" val="4083396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izenplatzhalt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59396" name="Foliennummernplatzhalt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D0DAB1E-EA8E-43F5-ABE2-968D61BDCBF2}" type="slidenum">
              <a:rPr lang="de-DE" altLang="de-DE" sz="1300" smtClean="0">
                <a:latin typeface="Arial" charset="0"/>
              </a:rPr>
              <a:pPr eaLnBrk="1" hangingPunct="1">
                <a:spcBef>
                  <a:spcPct val="0"/>
                </a:spcBef>
              </a:pPr>
              <a:t>5</a:t>
            </a:fld>
            <a:endParaRPr lang="de-DE" altLang="de-DE" sz="1300">
              <a:latin typeface="Arial" charset="0"/>
            </a:endParaRPr>
          </a:p>
        </p:txBody>
      </p:sp>
    </p:spTree>
    <p:extLst>
      <p:ext uri="{BB962C8B-B14F-4D97-AF65-F5344CB8AC3E}">
        <p14:creationId xmlns="" xmlns:p14="http://schemas.microsoft.com/office/powerpoint/2010/main" val="304721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izenplatzhalt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a:t>RVLK: Vorlesung zur Einführung in die Kulturwissenschaft; „Die Vorlesung erläutert verschiedene Kulturbegriffe und Kulturtheorien mit Blick auf deren literaturwissenschaftliche Relevanz. Sie bietet unter diesem Aspekt einen Überblick über grundlegende kulturwissenschaftliche Konzepte, Themen und Methoden und entfaltet diese an Beispielen aus der Literaturgeschichte.“</a:t>
            </a:r>
          </a:p>
          <a:p>
            <a:pPr eaLnBrk="1" hangingPunct="1">
              <a:spcBef>
                <a:spcPct val="0"/>
              </a:spcBef>
            </a:pPr>
            <a:r>
              <a:rPr lang="de-DE" altLang="de-DE"/>
              <a:t>VLIN: „Was ist eigentlich Sprachwissenschaft? Mit welchen Gegenständen beschäftigen sich Sprachwissenschaftler? Und mithilfe welcher Methoden? </a:t>
            </a:r>
            <a:br>
              <a:rPr lang="de-DE" altLang="de-DE"/>
            </a:br>
            <a:r>
              <a:rPr lang="de-DE" altLang="de-DE"/>
              <a:t>Diese Vorlesung bietet einen grundlegenden Überblick über zentrale Themen und Methoden der deskriptiven und der historischen Sprachwissenschaft. Sie bildet die Grundlage für die Auseinandersetzung mit Sprache in den Einführungen in die deskriptive Sprachwissenschaft (VDFO, VDIN) und die historische Sprachwissenschaft (HIST) im zweiten und dritten Semester. </a:t>
            </a:r>
            <a:br>
              <a:rPr lang="de-DE" altLang="de-DE"/>
            </a:br>
            <a:r>
              <a:rPr lang="de-DE" altLang="de-DE"/>
              <a:t>Behandelt werden </a:t>
            </a:r>
            <a:br>
              <a:rPr lang="de-DE" altLang="de-DE"/>
            </a:br>
            <a:r>
              <a:rPr lang="de-DE" altLang="de-DE"/>
              <a:t>* die historische Dimension der Sprache, </a:t>
            </a:r>
            <a:br>
              <a:rPr lang="de-DE" altLang="de-DE"/>
            </a:br>
            <a:r>
              <a:rPr lang="de-DE" altLang="de-DE"/>
              <a:t>* die Kerngebiete der Sprachwissenschaft (Phonetik und Phonologie, Morphologie, Syntax, Semantik, Pragmatik), </a:t>
            </a:r>
            <a:br>
              <a:rPr lang="de-DE" altLang="de-DE"/>
            </a:br>
            <a:r>
              <a:rPr lang="de-DE" altLang="de-DE"/>
              <a:t>* allgemeine und fachspezifische wissenschaftliche Methoden.“</a:t>
            </a:r>
          </a:p>
          <a:p>
            <a:pPr eaLnBrk="1" hangingPunct="1">
              <a:spcBef>
                <a:spcPct val="0"/>
              </a:spcBef>
            </a:pPr>
            <a:r>
              <a:rPr lang="de-DE" altLang="de-DE"/>
              <a:t>PROP: SoSe 2014: </a:t>
            </a:r>
            <a:r>
              <a:rPr lang="de-DE"/>
              <a:t>narratologische Prinzipien und Verfahren für die drei traditionellen Großgattungen Epik/Roman, Drama und Lyrik</a:t>
            </a:r>
          </a:p>
          <a:p>
            <a:pPr eaLnBrk="1" hangingPunct="1">
              <a:spcBef>
                <a:spcPct val="0"/>
              </a:spcBef>
            </a:pPr>
            <a:r>
              <a:rPr lang="de-DE" altLang="de-DE"/>
              <a:t>älteres PROP: Geschichte des Lesens</a:t>
            </a:r>
            <a:r>
              <a:rPr lang="de-DE" altLang="de-DE" baseline="0"/>
              <a:t> und der Schrift von der Antike bis heute, Lesepsychologie etc. </a:t>
            </a:r>
            <a:endParaRPr lang="de-DE" altLang="de-DE"/>
          </a:p>
        </p:txBody>
      </p:sp>
      <p:sp>
        <p:nvSpPr>
          <p:cNvPr id="64516" name="Foliennummernplatzhalt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D5E0796-2846-4527-BC66-3B708D600A33}" type="slidenum">
              <a:rPr lang="de-DE" altLang="de-DE" sz="1300" smtClean="0">
                <a:latin typeface="Arial" charset="0"/>
              </a:rPr>
              <a:pPr eaLnBrk="1" hangingPunct="1">
                <a:spcBef>
                  <a:spcPct val="0"/>
                </a:spcBef>
              </a:pPr>
              <a:t>25</a:t>
            </a:fld>
            <a:endParaRPr lang="de-DE" altLang="de-DE" sz="1300">
              <a:latin typeface="Arial" charset="0"/>
            </a:endParaRPr>
          </a:p>
        </p:txBody>
      </p:sp>
    </p:spTree>
    <p:extLst>
      <p:ext uri="{BB962C8B-B14F-4D97-AF65-F5344CB8AC3E}">
        <p14:creationId xmlns="" xmlns:p14="http://schemas.microsoft.com/office/powerpoint/2010/main" val="4248564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5" name="Rechtec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a:xfrm>
            <a:off x="0" y="144016"/>
            <a:ext cx="9144000" cy="4077072"/>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Untertitel 8"/>
          <p:cNvSpPr>
            <a:spLocks noGrp="1"/>
          </p:cNvSpPr>
          <p:nvPr>
            <p:ph type="subTitle" idx="1"/>
          </p:nvPr>
        </p:nvSpPr>
        <p:spPr>
          <a:xfrm>
            <a:off x="843136" y="4005064"/>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
        <p:nvSpPr>
          <p:cNvPr id="29" name="Foliennummernplatzhalter 28"/>
          <p:cNvSpPr>
            <a:spLocks noGrp="1"/>
          </p:cNvSpPr>
          <p:nvPr>
            <p:ph type="sldNum" sz="quarter" idx="12"/>
          </p:nvPr>
        </p:nvSpPr>
        <p:spPr>
          <a:xfrm>
            <a:off x="8320088" y="1136"/>
            <a:ext cx="747712" cy="365760"/>
          </a:xfrm>
          <a:prstGeom prst="rect">
            <a:avLst/>
          </a:prstGeom>
        </p:spPr>
        <p:txBody>
          <a:bodyPr/>
          <a:lstStyle>
            <a:lvl1pPr algn="r">
              <a:defRPr sz="1800">
                <a:solidFill>
                  <a:schemeClr val="bg1"/>
                </a:solidFill>
              </a:defRPr>
            </a:lvl1pPr>
          </a:lstStyle>
          <a:p>
            <a:pPr>
              <a:defRPr/>
            </a:pPr>
            <a:fld id="{2B6CF388-3311-4D27-8A23-F0A7C5B45F31}" type="slidenum">
              <a:rPr lang="de-DE" smtClean="0"/>
              <a:pPr>
                <a:defRPr/>
              </a:pPr>
              <a:t>‹Nr.›</a:t>
            </a:fld>
            <a:endParaRPr lang="de-DE"/>
          </a:p>
        </p:txBody>
      </p:sp>
      <p:pic>
        <p:nvPicPr>
          <p:cNvPr id="1038" name="Picture 14" descr="http://scripts.zdv.uni-mainz.de/uni-intern/corporate_design/logo/logo_schriftzug.jpg"/>
          <p:cNvPicPr>
            <a:picLocks noChangeAspect="1" noChangeArrowheads="1"/>
          </p:cNvPicPr>
          <p:nvPr userDrawn="1"/>
        </p:nvPicPr>
        <p:blipFill>
          <a:blip r:embed="rId2" cstate="print"/>
          <a:srcRect/>
          <a:stretch>
            <a:fillRect/>
          </a:stretch>
        </p:blipFill>
        <p:spPr bwMode="auto">
          <a:xfrm>
            <a:off x="-27960" y="-35695"/>
            <a:ext cx="9171960" cy="3045380"/>
          </a:xfrm>
          <a:prstGeom prst="rect">
            <a:avLst/>
          </a:prstGeom>
          <a:noFill/>
        </p:spPr>
      </p:pic>
      <p:sp>
        <p:nvSpPr>
          <p:cNvPr id="8" name="Titel 7"/>
          <p:cNvSpPr>
            <a:spLocks noGrp="1"/>
          </p:cNvSpPr>
          <p:nvPr>
            <p:ph type="ctrTitle"/>
          </p:nvPr>
        </p:nvSpPr>
        <p:spPr>
          <a:xfrm>
            <a:off x="804664" y="2420888"/>
            <a:ext cx="8375848" cy="1470025"/>
          </a:xfrm>
          <a:solidFill>
            <a:srgbClr val="ACACAC"/>
          </a:solidFill>
        </p:spPr>
        <p:txBody>
          <a:bodyPr anchor="b"/>
          <a:lstStyle>
            <a:lvl1pPr algn="ctr">
              <a:defRPr sz="4400">
                <a:solidFill>
                  <a:schemeClr val="bg1"/>
                </a:solidFill>
              </a:defRPr>
            </a:lvl1pPr>
          </a:lstStyle>
          <a:p>
            <a:r>
              <a:rPr kumimoji="0" lang="de-DE" dirty="0"/>
              <a:t>Titelmasterformat durch Klicken bearbeiten</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10/17/2022</a:t>
            </a:fld>
            <a:endParaRPr lang="en-US" dirty="0"/>
          </a:p>
        </p:txBody>
      </p:sp>
      <p:sp>
        <p:nvSpPr>
          <p:cNvPr id="5" name="Fußzeilenplatzhalter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Foliennummernplatzhalter 5"/>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1143000"/>
            <a:ext cx="1905000" cy="5486400"/>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1143000"/>
            <a:ext cx="6248400" cy="5486400"/>
          </a:xfrm>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10/17/2022</a:t>
            </a:fld>
            <a:endParaRPr lang="en-US"/>
          </a:p>
        </p:txBody>
      </p:sp>
      <p:sp>
        <p:nvSpPr>
          <p:cNvPr id="5" name="Fußzeilenplatzhalter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Foliennummernplatzhalter 5"/>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Foliennummernplatzhalter 5"/>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1981200"/>
            <a:ext cx="7772400" cy="1362075"/>
          </a:xfrm>
        </p:spPr>
        <p:txBody>
          <a:bodyPr anchor="b">
            <a:noAutofit/>
          </a:bodyPr>
          <a:lstStyle>
            <a:lvl1pPr algn="l">
              <a:buNone/>
              <a:defRPr sz="4300" b="1" cap="none" spc="0" baseline="0">
                <a:ln>
                  <a:noFill/>
                </a:ln>
                <a:solidFill>
                  <a:srgbClr val="C00000"/>
                </a:solidFill>
                <a:effectLst/>
              </a:defRPr>
            </a:lvl1pPr>
          </a:lstStyle>
          <a:p>
            <a:r>
              <a:rPr kumimoji="0" lang="de-DE" dirty="0"/>
              <a:t>Titelmasterformat durch Klicken bearbeiten</a:t>
            </a:r>
            <a:endParaRPr kumimoji="0" lang="en-US" dirty="0"/>
          </a:p>
        </p:txBody>
      </p:sp>
      <p:sp>
        <p:nvSpPr>
          <p:cNvPr id="3" name="Textplatzhalt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Textmasterformate durch Klicken bearbeiten</a:t>
            </a:r>
          </a:p>
        </p:txBody>
      </p:sp>
      <p:sp>
        <p:nvSpPr>
          <p:cNvPr id="4" name="Datumsplatzhalter 3"/>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10/17/2022</a:t>
            </a:fld>
            <a:endParaRPr lang="en-US"/>
          </a:p>
        </p:txBody>
      </p:sp>
      <p:sp>
        <p:nvSpPr>
          <p:cNvPr id="5" name="Fußzeilenplatzhalter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Foliennummernplatzhalter 5"/>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4" name="Inhaltsplatzhalt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10/17/2022</a:t>
            </a:fld>
            <a:endParaRPr lang="en-US"/>
          </a:p>
        </p:txBody>
      </p:sp>
      <p:sp>
        <p:nvSpPr>
          <p:cNvPr id="6" name="Fußzeilenplatzhalter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Foliennummernplatzhalter 6"/>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81000" y="1143000"/>
            <a:ext cx="8382000" cy="1069848"/>
          </a:xfrm>
        </p:spPr>
        <p:txBody>
          <a:bodyPr anchor="ctr"/>
          <a:lstStyle>
            <a:lvl1pPr>
              <a:defRPr sz="4000" b="0" i="0" cap="none" baseline="0"/>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Textmasterformate durch Klicken bearbeiten</a:t>
            </a:r>
          </a:p>
        </p:txBody>
      </p:sp>
      <p:sp>
        <p:nvSpPr>
          <p:cNvPr id="4" name="Textplatzhalt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Textmasterformate durch Klicken bearbeiten</a:t>
            </a:r>
          </a:p>
        </p:txBody>
      </p:sp>
      <p:sp>
        <p:nvSpPr>
          <p:cNvPr id="5" name="Inhaltsplatzhalt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26" name="Datumsplatzhalter 25"/>
          <p:cNvSpPr>
            <a:spLocks noGrp="1"/>
          </p:cNvSpPr>
          <p:nvPr>
            <p:ph type="dt" sz="half" idx="10"/>
          </p:nvPr>
        </p:nvSpPr>
        <p:spPr>
          <a:xfrm>
            <a:off x="6586536" y="612648"/>
            <a:ext cx="957264" cy="457200"/>
          </a:xfrm>
          <a:prstGeom prst="rect">
            <a:avLst/>
          </a:prstGeom>
        </p:spPr>
        <p:txBody>
          <a:bodyPr rtlCol="0"/>
          <a:lstStyle/>
          <a:p>
            <a:fld id="{E637BB6B-EE1B-48FB-8575-0D55C373DE88}" type="datetimeFigureOut">
              <a:rPr lang="en-US" smtClean="0"/>
              <a:pPr/>
              <a:t>10/17/2022</a:t>
            </a:fld>
            <a:endParaRPr lang="en-US"/>
          </a:p>
        </p:txBody>
      </p:sp>
      <p:sp>
        <p:nvSpPr>
          <p:cNvPr id="27" name="Foliennummernplatzhalter 26"/>
          <p:cNvSpPr>
            <a:spLocks noGrp="1"/>
          </p:cNvSpPr>
          <p:nvPr>
            <p:ph type="sldNum" sz="quarter" idx="11"/>
          </p:nvPr>
        </p:nvSpPr>
        <p:spPr>
          <a:xfrm>
            <a:off x="8174736" y="2272"/>
            <a:ext cx="762000" cy="365760"/>
          </a:xfrm>
          <a:prstGeom prst="rect">
            <a:avLst/>
          </a:prstGeom>
        </p:spPr>
        <p:txBody>
          <a:bodyPr rtlCol="0"/>
          <a:lstStyle/>
          <a:p>
            <a:fld id="{2AA957AF-53C0-420B-9C2D-77DB1416566C}" type="slidenum">
              <a:rPr kumimoji="0" lang="en-US" smtClean="0"/>
              <a:pPr/>
              <a:t>‹Nr.›</a:t>
            </a:fld>
            <a:endParaRPr kumimoji="0" lang="en-US"/>
          </a:p>
        </p:txBody>
      </p:sp>
      <p:sp>
        <p:nvSpPr>
          <p:cNvPr id="28" name="Fußzeilenplatzhalter 27"/>
          <p:cNvSpPr>
            <a:spLocks noGrp="1"/>
          </p:cNvSpPr>
          <p:nvPr>
            <p:ph type="ftr" sz="quarter" idx="12"/>
          </p:nvPr>
        </p:nvSpPr>
        <p:spPr>
          <a:xfrm>
            <a:off x="5257800" y="612648"/>
            <a:ext cx="1325880" cy="457200"/>
          </a:xfrm>
          <a:prstGeom prst="rect">
            <a:avLst/>
          </a:prstGeom>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de-DE"/>
              <a:t>Titelmasterformat durch Klicken bearbeiten</a:t>
            </a:r>
            <a:endParaRPr kumimoji="0" lang="en-US"/>
          </a:p>
        </p:txBody>
      </p:sp>
      <p:sp>
        <p:nvSpPr>
          <p:cNvPr id="3" name="Datumsplatzhalter 2"/>
          <p:cNvSpPr>
            <a:spLocks noGrp="1"/>
          </p:cNvSpPr>
          <p:nvPr>
            <p:ph type="dt" sz="half" idx="10"/>
          </p:nvPr>
        </p:nvSpPr>
        <p:spPr>
          <a:xfrm>
            <a:off x="6583680" y="612648"/>
            <a:ext cx="957264" cy="457200"/>
          </a:xfrm>
          <a:prstGeom prst="rect">
            <a:avLst/>
          </a:prstGeom>
        </p:spPr>
        <p:txBody>
          <a:bodyPr/>
          <a:lstStyle/>
          <a:p>
            <a:fld id="{E637BB6B-EE1B-48FB-8575-0D55C373DE88}" type="datetimeFigureOut">
              <a:rPr lang="en-US" smtClean="0"/>
              <a:pPr/>
              <a:t>10/17/2022</a:t>
            </a:fld>
            <a:endParaRPr lang="en-US"/>
          </a:p>
        </p:txBody>
      </p:sp>
      <p:sp>
        <p:nvSpPr>
          <p:cNvPr id="4" name="Fußzeilenplatzhalter 3"/>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5" name="Foliennummernplatzhalter 4"/>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10/17/2022</a:t>
            </a:fld>
            <a:endParaRPr lang="en-US"/>
          </a:p>
        </p:txBody>
      </p:sp>
      <p:sp>
        <p:nvSpPr>
          <p:cNvPr id="3" name="Fußzeilenplatzhalter 2"/>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4" name="Foliennummernplatzhalter 3"/>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53496" y="1101970"/>
            <a:ext cx="3383280" cy="877824"/>
          </a:xfrm>
        </p:spPr>
        <p:txBody>
          <a:bodyPr anchor="b"/>
          <a:lstStyle>
            <a:lvl1pPr algn="l">
              <a:buNone/>
              <a:defRPr sz="1800" b="1"/>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a:t>Textmasterformate durch Klicken bearbeiten</a:t>
            </a:r>
          </a:p>
        </p:txBody>
      </p:sp>
      <p:sp>
        <p:nvSpPr>
          <p:cNvPr id="4" name="Inhaltsplatzhalt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10/17/2022</a:t>
            </a:fld>
            <a:endParaRPr lang="en-US"/>
          </a:p>
        </p:txBody>
      </p:sp>
      <p:sp>
        <p:nvSpPr>
          <p:cNvPr id="6" name="Fußzeilenplatzhalter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Foliennummernplatzhalter 6"/>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de-DE"/>
              <a:t>Titelmasterformat durch Klicken bearbeiten</a:t>
            </a:r>
            <a:endParaRPr kumimoji="0" lang="en-US"/>
          </a:p>
        </p:txBody>
      </p:sp>
      <p:sp>
        <p:nvSpPr>
          <p:cNvPr id="3" name="Bildplatzhalt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de-DE"/>
              <a:t>Bild durch Klicken auf Symbol hinzufügen</a:t>
            </a:r>
            <a:endParaRPr kumimoji="0" lang="en-US" dirty="0"/>
          </a:p>
        </p:txBody>
      </p:sp>
      <p:sp>
        <p:nvSpPr>
          <p:cNvPr id="4" name="Textplatzhalt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DE"/>
              <a:t>Textmasterformate durch Klicken bearbeiten</a:t>
            </a:r>
          </a:p>
        </p:txBody>
      </p:sp>
      <p:sp>
        <p:nvSpPr>
          <p:cNvPr id="5" name="Datumsplatzhalter 4"/>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10/17/2022</a:t>
            </a:fld>
            <a:endParaRPr lang="en-US"/>
          </a:p>
        </p:txBody>
      </p:sp>
      <p:sp>
        <p:nvSpPr>
          <p:cNvPr id="6" name="Fußzeilenplatzhalter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Foliennummernplatzhalter 6"/>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hteck 28"/>
          <p:cNvSpPr/>
          <p:nvPr/>
        </p:nvSpPr>
        <p:spPr>
          <a:xfrm>
            <a:off x="0" y="1"/>
            <a:ext cx="9144000" cy="476672"/>
          </a:xfrm>
          <a:prstGeom prst="rect">
            <a:avLst/>
          </a:prstGeom>
          <a:solidFill>
            <a:srgbClr val="636363"/>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htec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htec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1143000"/>
            <a:ext cx="82296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de-DE" dirty="0"/>
              <a:t>Textmasterformate durch Klicken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47" name="Textfeld 46"/>
          <p:cNvSpPr txBox="1"/>
          <p:nvPr userDrawn="1"/>
        </p:nvSpPr>
        <p:spPr>
          <a:xfrm>
            <a:off x="2195736" y="188640"/>
            <a:ext cx="6228184" cy="369332"/>
          </a:xfrm>
          <a:prstGeom prst="rect">
            <a:avLst/>
          </a:prstGeom>
          <a:solidFill>
            <a:srgbClr val="ACACAC"/>
          </a:solidFill>
          <a:ln>
            <a:noFill/>
          </a:ln>
        </p:spPr>
        <p:txBody>
          <a:bodyPr wrap="square" rtlCol="0">
            <a:spAutoFit/>
          </a:bodyPr>
          <a:lstStyle/>
          <a:p>
            <a:pPr algn="ctr"/>
            <a:r>
              <a:rPr lang="de-DE" dirty="0">
                <a:solidFill>
                  <a:schemeClr val="bg1"/>
                </a:solidFill>
                <a:latin typeface="+mj-lt"/>
              </a:rPr>
              <a:t>Einführungsveranstaltung</a:t>
            </a:r>
            <a:r>
              <a:rPr lang="de-DE" baseline="0" dirty="0">
                <a:solidFill>
                  <a:schemeClr val="bg1"/>
                </a:solidFill>
                <a:latin typeface="+mj-lt"/>
              </a:rPr>
              <a:t> Germanistik / Deutsch</a:t>
            </a:r>
            <a:endParaRPr lang="de-DE" dirty="0">
              <a:solidFill>
                <a:schemeClr val="bg1"/>
              </a:solidFill>
              <a:latin typeface="+mj-lt"/>
            </a:endParaRPr>
          </a:p>
        </p:txBody>
      </p:sp>
      <p:pic>
        <p:nvPicPr>
          <p:cNvPr id="46" name="Grafik 45" descr="jgu_logo_kasten.jpg"/>
          <p:cNvPicPr>
            <a:picLocks noChangeAspect="1"/>
          </p:cNvPicPr>
          <p:nvPr userDrawn="1"/>
        </p:nvPicPr>
        <p:blipFill>
          <a:blip r:embed="rId13" cstate="print"/>
          <a:stretch>
            <a:fillRect/>
          </a:stretch>
        </p:blipFill>
        <p:spPr>
          <a:xfrm>
            <a:off x="8379296" y="0"/>
            <a:ext cx="764704" cy="764704"/>
          </a:xfrm>
          <a:prstGeom prst="rect">
            <a:avLst/>
          </a:prstGeom>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j-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germanistik.uni-mainz.de/"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jogustine.uni-mainz.de/"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orona.uni-mainz.de/" TargetMode="Externa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nfo.jogustine.uni-mainz.de/" TargetMode="External"/><Relationship Id="rId2" Type="http://schemas.openxmlformats.org/officeDocument/2006/relationships/hyperlink" Target="https://www.fachschaft.gekothe.uni-mainz.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de-DE" altLang="de-DE" dirty="0"/>
              <a:t>Einführungsveranstaltung</a:t>
            </a:r>
          </a:p>
        </p:txBody>
      </p:sp>
      <p:sp>
        <p:nvSpPr>
          <p:cNvPr id="3075" name="Rectangle 3"/>
          <p:cNvSpPr>
            <a:spLocks noGrp="1" noChangeArrowheads="1"/>
          </p:cNvSpPr>
          <p:nvPr>
            <p:ph type="subTitle" idx="1"/>
          </p:nvPr>
        </p:nvSpPr>
        <p:spPr>
          <a:xfrm>
            <a:off x="2124075" y="4267200"/>
            <a:ext cx="6867525" cy="1752600"/>
          </a:xfrm>
        </p:spPr>
        <p:txBody>
          <a:bodyPr/>
          <a:lstStyle/>
          <a:p>
            <a:pPr eaLnBrk="1" hangingPunct="1"/>
            <a:r>
              <a:rPr lang="de-DE" altLang="de-DE" dirty="0"/>
              <a:t>Bachelor </a:t>
            </a:r>
            <a:r>
              <a:rPr lang="de-DE" altLang="de-DE" dirty="0" err="1"/>
              <a:t>of</a:t>
            </a:r>
            <a:r>
              <a:rPr lang="de-DE" altLang="de-DE" dirty="0"/>
              <a:t> </a:t>
            </a:r>
            <a:r>
              <a:rPr lang="de-DE" altLang="de-DE" dirty="0" err="1"/>
              <a:t>Arts</a:t>
            </a:r>
            <a:r>
              <a:rPr lang="de-DE" altLang="de-DE" dirty="0"/>
              <a:t>: Germanistik</a:t>
            </a:r>
          </a:p>
          <a:p>
            <a:pPr eaLnBrk="1" hangingPunct="1"/>
            <a:r>
              <a:rPr lang="de-DE" altLang="de-DE" dirty="0"/>
              <a:t>Bachelor </a:t>
            </a:r>
            <a:r>
              <a:rPr lang="de-DE" altLang="de-DE" dirty="0" err="1"/>
              <a:t>of</a:t>
            </a:r>
            <a:r>
              <a:rPr lang="de-DE" altLang="de-DE" dirty="0"/>
              <a:t> Education: Deutsch</a:t>
            </a:r>
          </a:p>
          <a:p>
            <a:pPr eaLnBrk="1" hangingPunct="1"/>
            <a:r>
              <a:rPr lang="de-DE" altLang="de-DE" dirty="0"/>
              <a:t>Bachelor </a:t>
            </a:r>
            <a:r>
              <a:rPr lang="de-DE" altLang="de-DE" dirty="0" err="1"/>
              <a:t>of</a:t>
            </a:r>
            <a:r>
              <a:rPr lang="de-DE" altLang="de-DE" dirty="0"/>
              <a:t> Science </a:t>
            </a:r>
            <a:r>
              <a:rPr lang="de-DE" altLang="de-DE" dirty="0" err="1"/>
              <a:t>WiPäd</a:t>
            </a:r>
            <a:r>
              <a:rPr lang="de-DE" altLang="de-DE" dirty="0"/>
              <a:t>: Deutsch</a:t>
            </a:r>
          </a:p>
        </p:txBody>
      </p:sp>
      <p:sp>
        <p:nvSpPr>
          <p:cNvPr id="3076" name="Text Box 6"/>
          <p:cNvSpPr txBox="1">
            <a:spLocks noChangeArrowheads="1"/>
          </p:cNvSpPr>
          <p:nvPr/>
        </p:nvSpPr>
        <p:spPr bwMode="auto">
          <a:xfrm>
            <a:off x="2195513" y="6237288"/>
            <a:ext cx="62642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de-DE" altLang="de-DE" sz="1800" dirty="0"/>
              <a:t>Prof. Dr. Sabine Obermaier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t>B.A.</a:t>
            </a:r>
            <a:r>
              <a:rPr lang="de-DE" dirty="0"/>
              <a:t> Germanistik, </a:t>
            </a:r>
            <a:r>
              <a:rPr lang="de-DE" dirty="0" err="1"/>
              <a:t>Beifach</a:t>
            </a:r>
            <a:endParaRPr lang="de-DE" dirty="0"/>
          </a:p>
        </p:txBody>
      </p:sp>
      <p:pic>
        <p:nvPicPr>
          <p:cNvPr id="5" name="Grafik 4" descr="Bilder Aufbau Studiengänge-BABF.jpg"/>
          <p:cNvPicPr>
            <a:picLocks noChangeAspect="1"/>
          </p:cNvPicPr>
          <p:nvPr/>
        </p:nvPicPr>
        <p:blipFill>
          <a:blip r:embed="rId2" cstate="print"/>
          <a:stretch>
            <a:fillRect/>
          </a:stretch>
        </p:blipFill>
        <p:spPr>
          <a:xfrm>
            <a:off x="395536" y="2564904"/>
            <a:ext cx="8496944" cy="1446648"/>
          </a:xfrm>
          <a:prstGeom prst="rect">
            <a:avLst/>
          </a:prstGeom>
        </p:spPr>
      </p:pic>
      <p:sp>
        <p:nvSpPr>
          <p:cNvPr id="6" name="Textfeld 5"/>
          <p:cNvSpPr txBox="1"/>
          <p:nvPr/>
        </p:nvSpPr>
        <p:spPr>
          <a:xfrm>
            <a:off x="395536" y="2132856"/>
            <a:ext cx="2808312" cy="369332"/>
          </a:xfrm>
          <a:prstGeom prst="rect">
            <a:avLst/>
          </a:prstGeom>
          <a:solidFill>
            <a:srgbClr val="F0F0F0"/>
          </a:solidFill>
          <a:ln>
            <a:solidFill>
              <a:srgbClr val="C1002A"/>
            </a:solidFill>
          </a:ln>
        </p:spPr>
        <p:txBody>
          <a:bodyPr wrap="square" rtlCol="0">
            <a:spAutoFit/>
          </a:bodyPr>
          <a:lstStyle/>
          <a:p>
            <a:pPr algn="ctr"/>
            <a:r>
              <a:rPr lang="de-DE" dirty="0">
                <a:solidFill>
                  <a:schemeClr val="tx2"/>
                </a:solidFill>
              </a:rPr>
              <a:t>Einführungsphase</a:t>
            </a:r>
          </a:p>
        </p:txBody>
      </p:sp>
      <p:sp>
        <p:nvSpPr>
          <p:cNvPr id="7" name="Textfeld 6"/>
          <p:cNvSpPr txBox="1"/>
          <p:nvPr/>
        </p:nvSpPr>
        <p:spPr>
          <a:xfrm>
            <a:off x="3275856" y="2132856"/>
            <a:ext cx="2736304" cy="369332"/>
          </a:xfrm>
          <a:prstGeom prst="rect">
            <a:avLst/>
          </a:prstGeom>
          <a:solidFill>
            <a:srgbClr val="F0F0F0"/>
          </a:solidFill>
          <a:ln>
            <a:solidFill>
              <a:srgbClr val="C1002A"/>
            </a:solidFill>
          </a:ln>
        </p:spPr>
        <p:txBody>
          <a:bodyPr wrap="square" rtlCol="0">
            <a:spAutoFit/>
          </a:bodyPr>
          <a:lstStyle/>
          <a:p>
            <a:pPr algn="ctr"/>
            <a:r>
              <a:rPr lang="de-DE" dirty="0">
                <a:solidFill>
                  <a:schemeClr val="tx2"/>
                </a:solidFill>
              </a:rPr>
              <a:t>Aufbauphase</a:t>
            </a:r>
          </a:p>
        </p:txBody>
      </p:sp>
      <p:sp>
        <p:nvSpPr>
          <p:cNvPr id="8" name="Textfeld 7"/>
          <p:cNvSpPr txBox="1"/>
          <p:nvPr/>
        </p:nvSpPr>
        <p:spPr>
          <a:xfrm>
            <a:off x="6084168" y="2132856"/>
            <a:ext cx="2736304" cy="369332"/>
          </a:xfrm>
          <a:prstGeom prst="rect">
            <a:avLst/>
          </a:prstGeom>
          <a:solidFill>
            <a:srgbClr val="F0F0F0"/>
          </a:solidFill>
          <a:ln>
            <a:solidFill>
              <a:srgbClr val="C1002A"/>
            </a:solidFill>
          </a:ln>
        </p:spPr>
        <p:txBody>
          <a:bodyPr wrap="square" rtlCol="0">
            <a:spAutoFit/>
          </a:bodyPr>
          <a:lstStyle/>
          <a:p>
            <a:pPr algn="ctr"/>
            <a:r>
              <a:rPr lang="de-DE" dirty="0">
                <a:solidFill>
                  <a:schemeClr val="tx2"/>
                </a:solidFill>
              </a:rPr>
              <a:t>Vertiefungsphase</a:t>
            </a:r>
          </a:p>
        </p:txBody>
      </p:sp>
    </p:spTree>
    <p:extLst>
      <p:ext uri="{BB962C8B-B14F-4D97-AF65-F5344CB8AC3E}">
        <p14:creationId xmlns="" xmlns:p14="http://schemas.microsoft.com/office/powerpoint/2010/main" val="2411591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t>B.Ed</a:t>
            </a:r>
            <a:r>
              <a:rPr lang="de-DE" dirty="0"/>
              <a:t>. Deutsch / </a:t>
            </a:r>
            <a:r>
              <a:rPr lang="de-DE" dirty="0" err="1"/>
              <a:t>B.Sc</a:t>
            </a:r>
            <a:r>
              <a:rPr lang="de-DE" dirty="0"/>
              <a:t>. </a:t>
            </a:r>
            <a:r>
              <a:rPr lang="de-DE" dirty="0" err="1"/>
              <a:t>WiPäd</a:t>
            </a:r>
            <a:r>
              <a:rPr lang="de-DE" dirty="0"/>
              <a:t> </a:t>
            </a:r>
          </a:p>
        </p:txBody>
      </p:sp>
      <p:sp>
        <p:nvSpPr>
          <p:cNvPr id="6" name="Textfeld 5"/>
          <p:cNvSpPr txBox="1"/>
          <p:nvPr/>
        </p:nvSpPr>
        <p:spPr>
          <a:xfrm>
            <a:off x="395536" y="2132856"/>
            <a:ext cx="2808312" cy="369332"/>
          </a:xfrm>
          <a:prstGeom prst="rect">
            <a:avLst/>
          </a:prstGeom>
          <a:solidFill>
            <a:srgbClr val="F0F0F0"/>
          </a:solidFill>
          <a:ln>
            <a:solidFill>
              <a:srgbClr val="C1002A"/>
            </a:solidFill>
          </a:ln>
        </p:spPr>
        <p:txBody>
          <a:bodyPr wrap="square" rtlCol="0">
            <a:spAutoFit/>
          </a:bodyPr>
          <a:lstStyle/>
          <a:p>
            <a:pPr algn="ctr"/>
            <a:r>
              <a:rPr lang="de-DE" dirty="0">
                <a:solidFill>
                  <a:schemeClr val="tx2"/>
                </a:solidFill>
              </a:rPr>
              <a:t>Einführungsphase</a:t>
            </a:r>
          </a:p>
        </p:txBody>
      </p:sp>
      <p:sp>
        <p:nvSpPr>
          <p:cNvPr id="7" name="Textfeld 6"/>
          <p:cNvSpPr txBox="1"/>
          <p:nvPr/>
        </p:nvSpPr>
        <p:spPr>
          <a:xfrm>
            <a:off x="3275856" y="2132856"/>
            <a:ext cx="2736304" cy="369332"/>
          </a:xfrm>
          <a:prstGeom prst="rect">
            <a:avLst/>
          </a:prstGeom>
          <a:solidFill>
            <a:srgbClr val="F0F0F0"/>
          </a:solidFill>
          <a:ln>
            <a:solidFill>
              <a:srgbClr val="C1002A"/>
            </a:solidFill>
          </a:ln>
        </p:spPr>
        <p:txBody>
          <a:bodyPr wrap="square" rtlCol="0">
            <a:spAutoFit/>
          </a:bodyPr>
          <a:lstStyle/>
          <a:p>
            <a:pPr algn="ctr"/>
            <a:r>
              <a:rPr lang="de-DE" dirty="0">
                <a:solidFill>
                  <a:schemeClr val="tx2"/>
                </a:solidFill>
              </a:rPr>
              <a:t>Aufbauphase</a:t>
            </a:r>
          </a:p>
        </p:txBody>
      </p:sp>
      <p:sp>
        <p:nvSpPr>
          <p:cNvPr id="8" name="Textfeld 7"/>
          <p:cNvSpPr txBox="1"/>
          <p:nvPr/>
        </p:nvSpPr>
        <p:spPr>
          <a:xfrm>
            <a:off x="6084168" y="2132856"/>
            <a:ext cx="2736304" cy="369332"/>
          </a:xfrm>
          <a:prstGeom prst="rect">
            <a:avLst/>
          </a:prstGeom>
          <a:solidFill>
            <a:srgbClr val="F0F0F0"/>
          </a:solidFill>
          <a:ln>
            <a:solidFill>
              <a:srgbClr val="C1002A"/>
            </a:solidFill>
          </a:ln>
        </p:spPr>
        <p:txBody>
          <a:bodyPr wrap="square" rtlCol="0">
            <a:spAutoFit/>
          </a:bodyPr>
          <a:lstStyle/>
          <a:p>
            <a:pPr algn="ctr"/>
            <a:r>
              <a:rPr lang="de-DE" dirty="0">
                <a:solidFill>
                  <a:schemeClr val="tx2"/>
                </a:solidFill>
              </a:rPr>
              <a:t>Vertiefungsphase</a:t>
            </a:r>
          </a:p>
        </p:txBody>
      </p:sp>
      <p:pic>
        <p:nvPicPr>
          <p:cNvPr id="9" name="Grafik 8" descr="Bilder Aufbau Studiengänge-BED.jpg"/>
          <p:cNvPicPr>
            <a:picLocks noChangeAspect="1"/>
          </p:cNvPicPr>
          <p:nvPr/>
        </p:nvPicPr>
        <p:blipFill>
          <a:blip r:embed="rId2" cstate="print"/>
          <a:stretch>
            <a:fillRect/>
          </a:stretch>
        </p:blipFill>
        <p:spPr>
          <a:xfrm>
            <a:off x="395535" y="2564904"/>
            <a:ext cx="8424937" cy="2467741"/>
          </a:xfrm>
          <a:prstGeom prst="rect">
            <a:avLst/>
          </a:prstGeom>
        </p:spPr>
      </p:pic>
    </p:spTree>
    <p:extLst>
      <p:ext uri="{BB962C8B-B14F-4D97-AF65-F5344CB8AC3E}">
        <p14:creationId xmlns="" xmlns:p14="http://schemas.microsoft.com/office/powerpoint/2010/main" val="2411591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Aufbau der Module</a:t>
            </a:r>
          </a:p>
        </p:txBody>
      </p:sp>
      <p:sp>
        <p:nvSpPr>
          <p:cNvPr id="3" name="Textplatzhalter 2"/>
          <p:cNvSpPr>
            <a:spLocks noGrp="1"/>
          </p:cNvSpPr>
          <p:nvPr>
            <p:ph type="body" idx="1"/>
          </p:nvPr>
        </p:nvSpPr>
        <p:spPr/>
        <p:txBody>
          <a:bodyPr/>
          <a:lstStyle/>
          <a:p>
            <a:r>
              <a:rPr lang="de-DE" dirty="0"/>
              <a:t>Lehrveranstaltungstypen – Pflicht/Wahlpflicht – Semesterwochenstunde – Leistungspunkte  </a:t>
            </a:r>
          </a:p>
        </p:txBody>
      </p:sp>
      <p:pic>
        <p:nvPicPr>
          <p:cNvPr id="3074" name="Picture 2" descr="C:\Users\Sabine\AppData\Local\Microsoft\Windows\Temporary Internet Files\Content.Outlook\IT32ZK2A\00004 (2).jpg"/>
          <p:cNvPicPr>
            <a:picLocks noChangeAspect="1" noChangeArrowheads="1"/>
          </p:cNvPicPr>
          <p:nvPr/>
        </p:nvPicPr>
        <p:blipFill>
          <a:blip r:embed="rId2" cstate="print">
            <a:biLevel thresh="50000"/>
          </a:blip>
          <a:srcRect/>
          <a:stretch>
            <a:fillRect/>
          </a:stretch>
        </p:blipFill>
        <p:spPr bwMode="auto">
          <a:xfrm>
            <a:off x="6441137" y="3140968"/>
            <a:ext cx="2702863" cy="371703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51520" y="836712"/>
            <a:ext cx="8676952" cy="5710386"/>
          </a:xfrm>
          <a:prstGeom prst="rect">
            <a:avLst/>
          </a:prstGeom>
          <a:noFill/>
          <a:ln w="9525">
            <a:solidFill>
              <a:srgbClr val="C1002A"/>
            </a:solidFill>
            <a:miter lim="800000"/>
            <a:headEnd/>
            <a:tailEnd/>
          </a:ln>
        </p:spPr>
      </p:pic>
      <p:sp>
        <p:nvSpPr>
          <p:cNvPr id="3" name="Textfeld 2"/>
          <p:cNvSpPr txBox="1"/>
          <p:nvPr/>
        </p:nvSpPr>
        <p:spPr>
          <a:xfrm>
            <a:off x="251520" y="1772816"/>
            <a:ext cx="8568952" cy="1477328"/>
          </a:xfrm>
          <a:prstGeom prst="rect">
            <a:avLst/>
          </a:prstGeom>
          <a:solidFill>
            <a:srgbClr val="F0F0F0"/>
          </a:solidFill>
          <a:ln w="38100">
            <a:solidFill>
              <a:srgbClr val="C1002A"/>
            </a:solidFill>
          </a:ln>
        </p:spPr>
        <p:txBody>
          <a:bodyPr wrap="square" rtlCol="0">
            <a:spAutoFit/>
          </a:bodyPr>
          <a:lstStyle/>
          <a:p>
            <a:endParaRPr lang="de-DE" dirty="0"/>
          </a:p>
          <a:p>
            <a:pPr algn="ctr"/>
            <a:r>
              <a:rPr lang="de-DE" dirty="0"/>
              <a:t>Verlaufspläne unter:</a:t>
            </a:r>
          </a:p>
          <a:p>
            <a:pPr algn="ctr"/>
            <a:r>
              <a:rPr lang="de-DE" u="sng" dirty="0" err="1">
                <a:solidFill>
                  <a:schemeClr val="accent2"/>
                </a:solidFill>
                <a:hlinkClick r:id="rId3"/>
              </a:rPr>
              <a:t>www.germanistik.uni-mainz.de</a:t>
            </a:r>
            <a:r>
              <a:rPr lang="de-DE" dirty="0">
                <a:solidFill>
                  <a:schemeClr val="accent2"/>
                </a:solidFill>
              </a:rPr>
              <a:t> </a:t>
            </a:r>
          </a:p>
          <a:p>
            <a:pPr algn="ctr"/>
            <a:r>
              <a:rPr lang="de-DE" dirty="0"/>
              <a:t>Rubrik: </a:t>
            </a:r>
            <a:r>
              <a:rPr lang="de-DE" b="1" dirty="0"/>
              <a:t>Studium</a:t>
            </a:r>
            <a:r>
              <a:rPr lang="de-DE" dirty="0"/>
              <a:t> &gt; </a:t>
            </a:r>
            <a:r>
              <a:rPr lang="de-DE" b="1" dirty="0"/>
              <a:t>Studiengänge</a:t>
            </a:r>
          </a:p>
          <a:p>
            <a:endParaRPr lang="de-D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51520" y="836712"/>
            <a:ext cx="8676952" cy="5710386"/>
          </a:xfrm>
          <a:prstGeom prst="rect">
            <a:avLst/>
          </a:prstGeom>
          <a:noFill/>
          <a:ln w="9525">
            <a:noFill/>
            <a:miter lim="800000"/>
            <a:headEnd/>
            <a:tailEnd/>
          </a:ln>
        </p:spPr>
      </p:pic>
      <p:sp>
        <p:nvSpPr>
          <p:cNvPr id="5" name="Textfeld 4"/>
          <p:cNvSpPr txBox="1"/>
          <p:nvPr/>
        </p:nvSpPr>
        <p:spPr>
          <a:xfrm>
            <a:off x="1619672" y="1628800"/>
            <a:ext cx="7200800" cy="5078313"/>
          </a:xfrm>
          <a:prstGeom prst="rect">
            <a:avLst/>
          </a:prstGeom>
          <a:solidFill>
            <a:schemeClr val="bg1"/>
          </a:solidFill>
          <a:ln>
            <a:solidFill>
              <a:srgbClr val="C1002A"/>
            </a:solidFill>
          </a:ln>
        </p:spPr>
        <p:txBody>
          <a:bodyPr wrap="square" rtlCol="0">
            <a:spAutoFit/>
          </a:bodyPr>
          <a:lstStyle/>
          <a:p>
            <a:pPr eaLnBrk="1" hangingPunct="1"/>
            <a:r>
              <a:rPr lang="de-DE" altLang="de-DE" b="1" dirty="0">
                <a:solidFill>
                  <a:srgbClr val="C00000"/>
                </a:solidFill>
              </a:rPr>
              <a:t>Lehrveranstaltungskennung</a:t>
            </a:r>
          </a:p>
          <a:p>
            <a:pPr eaLnBrk="1" hangingPunct="1"/>
            <a:endParaRPr lang="de-DE" altLang="de-DE" b="1" dirty="0"/>
          </a:p>
          <a:p>
            <a:pPr eaLnBrk="1" hangingPunct="1"/>
            <a:r>
              <a:rPr lang="de-DE" altLang="de-DE" dirty="0"/>
              <a:t>z.B.</a:t>
            </a:r>
          </a:p>
          <a:p>
            <a:pPr eaLnBrk="1" hangingPunct="1"/>
            <a:r>
              <a:rPr lang="de-DE" altLang="de-DE" b="1" dirty="0" err="1">
                <a:solidFill>
                  <a:schemeClr val="accent3"/>
                </a:solidFill>
              </a:rPr>
              <a:t>VKUW</a:t>
            </a:r>
            <a:r>
              <a:rPr lang="de-DE" altLang="de-DE" dirty="0"/>
              <a:t> 	= Vorlesung Kulturwissenschaft</a:t>
            </a:r>
          </a:p>
          <a:p>
            <a:pPr eaLnBrk="1" hangingPunct="1"/>
            <a:r>
              <a:rPr lang="de-DE" altLang="de-DE" b="1" dirty="0" err="1">
                <a:solidFill>
                  <a:schemeClr val="accent3"/>
                </a:solidFill>
              </a:rPr>
              <a:t>VLIN</a:t>
            </a:r>
            <a:r>
              <a:rPr lang="de-DE" altLang="de-DE" b="1" dirty="0"/>
              <a:t> 	</a:t>
            </a:r>
            <a:r>
              <a:rPr lang="de-DE" altLang="de-DE" dirty="0"/>
              <a:t>= Inhalte und Methoden der Sprachwissenschaft</a:t>
            </a:r>
          </a:p>
          <a:p>
            <a:pPr eaLnBrk="1" hangingPunct="1"/>
            <a:endParaRPr lang="de-DE" altLang="de-DE" dirty="0"/>
          </a:p>
          <a:p>
            <a:pPr eaLnBrk="1" hangingPunct="1"/>
            <a:r>
              <a:rPr lang="de-DE" altLang="de-DE" b="1" dirty="0" err="1">
                <a:solidFill>
                  <a:schemeClr val="accent3"/>
                </a:solidFill>
              </a:rPr>
              <a:t>GADL</a:t>
            </a:r>
            <a:r>
              <a:rPr lang="de-DE" altLang="de-DE" b="1" dirty="0">
                <a:solidFill>
                  <a:schemeClr val="accent3"/>
                </a:solidFill>
              </a:rPr>
              <a:t>-PS/-V</a:t>
            </a:r>
            <a:r>
              <a:rPr lang="de-DE" altLang="de-DE" dirty="0"/>
              <a:t> = Grundlagen Ältere deutsche Literatur</a:t>
            </a:r>
          </a:p>
          <a:p>
            <a:pPr eaLnBrk="1" hangingPunct="1"/>
            <a:r>
              <a:rPr lang="de-DE" altLang="de-DE" b="1" dirty="0" err="1">
                <a:solidFill>
                  <a:schemeClr val="accent3"/>
                </a:solidFill>
              </a:rPr>
              <a:t>GNDL</a:t>
            </a:r>
            <a:r>
              <a:rPr lang="de-DE" altLang="de-DE" b="1" dirty="0">
                <a:solidFill>
                  <a:schemeClr val="accent3"/>
                </a:solidFill>
              </a:rPr>
              <a:t>-PS/-V</a:t>
            </a:r>
            <a:r>
              <a:rPr lang="de-DE" altLang="de-DE" dirty="0"/>
              <a:t> = Grundlagen Neuere deutsche Literatur</a:t>
            </a:r>
          </a:p>
          <a:p>
            <a:pPr eaLnBrk="1" hangingPunct="1"/>
            <a:endParaRPr lang="de-DE" altLang="de-DE" dirty="0"/>
          </a:p>
          <a:p>
            <a:pPr eaLnBrk="1" hangingPunct="1"/>
            <a:endParaRPr lang="de-DE" altLang="de-DE" dirty="0"/>
          </a:p>
          <a:p>
            <a:pPr eaLnBrk="1" hangingPunct="1"/>
            <a:endParaRPr lang="de-DE" altLang="de-DE" dirty="0"/>
          </a:p>
          <a:p>
            <a:pPr eaLnBrk="1" hangingPunct="1"/>
            <a:endParaRPr lang="de-DE" altLang="de-DE" u="sng" dirty="0"/>
          </a:p>
          <a:p>
            <a:pPr eaLnBrk="1" hangingPunct="1"/>
            <a:endParaRPr lang="de-DE" altLang="de-DE" u="sng" dirty="0"/>
          </a:p>
          <a:p>
            <a:pPr eaLnBrk="1" hangingPunct="1"/>
            <a:endParaRPr lang="de-DE" altLang="de-DE" u="sng" dirty="0"/>
          </a:p>
          <a:p>
            <a:pPr eaLnBrk="1" hangingPunct="1"/>
            <a:endParaRPr lang="de-DE" altLang="de-DE" u="sng" dirty="0"/>
          </a:p>
          <a:p>
            <a:pPr eaLnBrk="1" hangingPunct="1"/>
            <a:endParaRPr lang="de-DE" altLang="de-DE" u="sng" dirty="0"/>
          </a:p>
          <a:p>
            <a:pPr eaLnBrk="1" hangingPunct="1"/>
            <a:endParaRPr lang="de-DE" altLang="de-DE" u="sng" dirty="0"/>
          </a:p>
          <a:p>
            <a:pPr eaLnBrk="1" hangingPunct="1"/>
            <a:endParaRPr lang="de-DE" altLang="de-DE" u="sng" dirty="0"/>
          </a:p>
        </p:txBody>
      </p:sp>
      <p:pic>
        <p:nvPicPr>
          <p:cNvPr id="4100" name="Picture 4"/>
          <p:cNvPicPr>
            <a:picLocks noChangeAspect="1" noChangeArrowheads="1"/>
          </p:cNvPicPr>
          <p:nvPr/>
        </p:nvPicPr>
        <p:blipFill>
          <a:blip r:embed="rId3" cstate="print"/>
          <a:srcRect/>
          <a:stretch>
            <a:fillRect/>
          </a:stretch>
        </p:blipFill>
        <p:spPr bwMode="auto">
          <a:xfrm>
            <a:off x="395535" y="1700808"/>
            <a:ext cx="1117645" cy="2088232"/>
          </a:xfrm>
          <a:prstGeom prst="rect">
            <a:avLst/>
          </a:prstGeom>
          <a:noFill/>
          <a:ln w="76200">
            <a:solidFill>
              <a:schemeClr val="accent3"/>
            </a:solidFill>
            <a:miter lim="800000"/>
            <a:headEnd/>
            <a:tailEnd/>
          </a:ln>
        </p:spPr>
      </p:pic>
      <p:sp>
        <p:nvSpPr>
          <p:cNvPr id="6" name="Textfeld 5"/>
          <p:cNvSpPr txBox="1"/>
          <p:nvPr/>
        </p:nvSpPr>
        <p:spPr>
          <a:xfrm>
            <a:off x="3707904" y="4437112"/>
            <a:ext cx="4032448" cy="1200329"/>
          </a:xfrm>
          <a:prstGeom prst="rect">
            <a:avLst/>
          </a:prstGeom>
          <a:solidFill>
            <a:schemeClr val="bg1"/>
          </a:solidFill>
          <a:ln w="38100">
            <a:solidFill>
              <a:srgbClr val="C1002A"/>
            </a:solidFill>
          </a:ln>
        </p:spPr>
        <p:txBody>
          <a:bodyPr wrap="square" rtlCol="0">
            <a:spAutoFit/>
          </a:bodyPr>
          <a:lstStyle/>
          <a:p>
            <a:pPr algn="ctr"/>
            <a:endParaRPr lang="de-DE" b="1" dirty="0"/>
          </a:p>
          <a:p>
            <a:pPr algn="ctr"/>
            <a:r>
              <a:rPr lang="de-DE" b="1" dirty="0"/>
              <a:t>Abkürzungsverzeichnis</a:t>
            </a:r>
            <a:r>
              <a:rPr lang="de-DE" dirty="0"/>
              <a:t> </a:t>
            </a:r>
            <a:br>
              <a:rPr lang="de-DE" dirty="0"/>
            </a:br>
            <a:r>
              <a:rPr lang="de-DE" dirty="0"/>
              <a:t>am Ende der Verlaufspläne!</a:t>
            </a:r>
          </a:p>
          <a:p>
            <a:pPr algn="ct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2050"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51519" y="836712"/>
            <a:ext cx="8753313" cy="5760640"/>
          </a:xfrm>
          <a:prstGeom prst="rect">
            <a:avLst/>
          </a:prstGeom>
          <a:noFill/>
          <a:ln w="9525">
            <a:noFill/>
            <a:miter lim="800000"/>
            <a:headEnd/>
            <a:tailEnd/>
          </a:ln>
        </p:spPr>
      </p:pic>
      <p:sp>
        <p:nvSpPr>
          <p:cNvPr id="7" name="Textfeld 6"/>
          <p:cNvSpPr txBox="1"/>
          <p:nvPr/>
        </p:nvSpPr>
        <p:spPr>
          <a:xfrm>
            <a:off x="1979712" y="1628800"/>
            <a:ext cx="6984776" cy="3624069"/>
          </a:xfrm>
          <a:prstGeom prst="rect">
            <a:avLst/>
          </a:prstGeom>
          <a:solidFill>
            <a:schemeClr val="bg1"/>
          </a:solidFill>
          <a:ln>
            <a:solidFill>
              <a:srgbClr val="C1002A"/>
            </a:solidFill>
          </a:ln>
        </p:spPr>
        <p:txBody>
          <a:bodyPr wrap="square" rtlCol="0">
            <a:spAutoFit/>
          </a:bodyPr>
          <a:lstStyle/>
          <a:p>
            <a:pPr eaLnBrk="1" hangingPunct="1">
              <a:spcBef>
                <a:spcPts val="600"/>
              </a:spcBef>
            </a:pPr>
            <a:r>
              <a:rPr lang="de-DE" altLang="de-DE" b="1" dirty="0">
                <a:solidFill>
                  <a:srgbClr val="C00000"/>
                </a:solidFill>
              </a:rPr>
              <a:t>Lehrveranstaltungstypen</a:t>
            </a:r>
          </a:p>
          <a:p>
            <a:pPr eaLnBrk="1" hangingPunct="1"/>
            <a:endParaRPr lang="de-DE" altLang="de-DE" b="1" dirty="0"/>
          </a:p>
          <a:p>
            <a:pPr eaLnBrk="1" hangingPunct="1"/>
            <a:r>
              <a:rPr lang="de-DE" altLang="de-DE" b="1" dirty="0">
                <a:solidFill>
                  <a:schemeClr val="accent3"/>
                </a:solidFill>
              </a:rPr>
              <a:t>V</a:t>
            </a:r>
            <a:r>
              <a:rPr lang="de-DE" altLang="de-DE" dirty="0"/>
              <a:t> = </a:t>
            </a:r>
            <a:r>
              <a:rPr lang="de-DE" altLang="de-DE" u="sng" dirty="0"/>
              <a:t>Vorlesung</a:t>
            </a:r>
            <a:r>
              <a:rPr lang="de-DE" altLang="de-DE" dirty="0"/>
              <a:t>: Überblick durch Dozent(</a:t>
            </a:r>
            <a:r>
              <a:rPr lang="de-DE" altLang="de-DE" dirty="0" err="1"/>
              <a:t>inn</a:t>
            </a:r>
            <a:r>
              <a:rPr lang="de-DE" altLang="de-DE" dirty="0"/>
              <a:t>)en-Vortrag</a:t>
            </a:r>
          </a:p>
          <a:p>
            <a:pPr eaLnBrk="1" hangingPunct="1"/>
            <a:endParaRPr lang="de-DE" altLang="de-DE" sz="1050" u="sng" dirty="0"/>
          </a:p>
          <a:p>
            <a:pPr eaLnBrk="1" hangingPunct="1"/>
            <a:r>
              <a:rPr lang="de-DE" altLang="de-DE" b="1" dirty="0">
                <a:solidFill>
                  <a:schemeClr val="accent3"/>
                </a:solidFill>
              </a:rPr>
              <a:t>PS</a:t>
            </a:r>
            <a:r>
              <a:rPr lang="de-DE" altLang="de-DE" dirty="0"/>
              <a:t> = </a:t>
            </a:r>
            <a:r>
              <a:rPr lang="de-DE" altLang="de-DE" u="sng" dirty="0"/>
              <a:t>Proseminar</a:t>
            </a:r>
            <a:r>
              <a:rPr lang="de-DE" altLang="de-DE" dirty="0"/>
              <a:t>: ‚klassischer‘ Unterricht, Einführungsniveau </a:t>
            </a:r>
            <a:r>
              <a:rPr lang="de-DE" altLang="de-DE" dirty="0" smtClean="0"/>
              <a:t/>
            </a:r>
            <a:br>
              <a:rPr lang="de-DE" altLang="de-DE" dirty="0" smtClean="0"/>
            </a:br>
            <a:r>
              <a:rPr lang="de-DE" altLang="de-DE" dirty="0" smtClean="0"/>
              <a:t>         (</a:t>
            </a:r>
            <a:r>
              <a:rPr lang="de-DE" altLang="de-DE" dirty="0"/>
              <a:t>max. 45 Studierende)</a:t>
            </a:r>
            <a:br>
              <a:rPr lang="de-DE" altLang="de-DE" dirty="0"/>
            </a:br>
            <a:endParaRPr lang="de-DE" altLang="de-DE" sz="1050" dirty="0"/>
          </a:p>
          <a:p>
            <a:pPr eaLnBrk="1" hangingPunct="1"/>
            <a:r>
              <a:rPr lang="de-DE" altLang="de-DE" b="1" dirty="0">
                <a:solidFill>
                  <a:schemeClr val="accent3"/>
                </a:solidFill>
              </a:rPr>
              <a:t>S</a:t>
            </a:r>
            <a:r>
              <a:rPr lang="de-DE" altLang="de-DE" dirty="0"/>
              <a:t> = </a:t>
            </a:r>
            <a:r>
              <a:rPr lang="de-DE" altLang="de-DE" u="sng" dirty="0"/>
              <a:t>Seminar</a:t>
            </a:r>
            <a:r>
              <a:rPr lang="de-DE" altLang="de-DE" dirty="0"/>
              <a:t>: </a:t>
            </a:r>
            <a:r>
              <a:rPr lang="de-DE" altLang="de-DE" dirty="0" err="1"/>
              <a:t>fortgeschritteneres</a:t>
            </a:r>
            <a:r>
              <a:rPr lang="de-DE" altLang="de-DE" dirty="0"/>
              <a:t> Niveau (max. 30 Studierende)</a:t>
            </a:r>
            <a:br>
              <a:rPr lang="de-DE" altLang="de-DE" dirty="0"/>
            </a:br>
            <a:endParaRPr lang="de-DE" altLang="de-DE" sz="1050" u="sng" dirty="0"/>
          </a:p>
          <a:p>
            <a:pPr eaLnBrk="1" hangingPunct="1"/>
            <a:r>
              <a:rPr lang="de-DE" altLang="de-DE" b="1" dirty="0">
                <a:solidFill>
                  <a:schemeClr val="accent3"/>
                </a:solidFill>
              </a:rPr>
              <a:t>Ü</a:t>
            </a:r>
            <a:r>
              <a:rPr lang="de-DE" altLang="de-DE" dirty="0"/>
              <a:t> = </a:t>
            </a:r>
            <a:r>
              <a:rPr lang="de-DE" altLang="de-DE" u="sng" dirty="0"/>
              <a:t>Übung</a:t>
            </a:r>
            <a:r>
              <a:rPr lang="de-DE" altLang="de-DE" dirty="0"/>
              <a:t>: anwendungsorientiert (max. 45 Studierende)</a:t>
            </a:r>
          </a:p>
          <a:p>
            <a:pPr eaLnBrk="1" hangingPunct="1"/>
            <a:endParaRPr lang="de-DE" altLang="de-DE" dirty="0"/>
          </a:p>
          <a:p>
            <a:pPr eaLnBrk="1" hangingPunct="1"/>
            <a:r>
              <a:rPr lang="de-DE" altLang="de-DE" b="1" dirty="0">
                <a:solidFill>
                  <a:schemeClr val="accent3"/>
                </a:solidFill>
              </a:rPr>
              <a:t>Tutorium</a:t>
            </a:r>
            <a:r>
              <a:rPr lang="de-DE" altLang="de-DE" dirty="0"/>
              <a:t> = Begleitveranstaltung zum Proseminar, geleitet durch</a:t>
            </a:r>
            <a:br>
              <a:rPr lang="de-DE" altLang="de-DE" dirty="0"/>
            </a:br>
            <a:r>
              <a:rPr lang="de-DE" altLang="de-DE" dirty="0"/>
              <a:t>Studierende höheren Semesters</a:t>
            </a:r>
          </a:p>
          <a:p>
            <a:pPr eaLnBrk="1" hangingPunct="1"/>
            <a:endParaRPr lang="de-DE" altLang="de-DE" u="sng" dirty="0"/>
          </a:p>
        </p:txBody>
      </p:sp>
      <p:sp>
        <p:nvSpPr>
          <p:cNvPr id="5" name="Rechteck 4"/>
          <p:cNvSpPr/>
          <p:nvPr/>
        </p:nvSpPr>
        <p:spPr>
          <a:xfrm>
            <a:off x="1475656" y="1628800"/>
            <a:ext cx="360040" cy="230425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Picture 2"/>
          <p:cNvPicPr>
            <a:picLocks noChangeAspect="1" noChangeArrowheads="1"/>
          </p:cNvPicPr>
          <p:nvPr/>
        </p:nvPicPr>
        <p:blipFill>
          <a:blip r:embed="rId3" cstate="print"/>
          <a:srcRect r="16667"/>
          <a:stretch>
            <a:fillRect/>
          </a:stretch>
        </p:blipFill>
        <p:spPr bwMode="auto">
          <a:xfrm>
            <a:off x="1475656" y="1628800"/>
            <a:ext cx="360040" cy="2324830"/>
          </a:xfrm>
          <a:prstGeom prst="rect">
            <a:avLst/>
          </a:prstGeom>
          <a:noFill/>
          <a:ln w="76200">
            <a:solidFill>
              <a:schemeClr val="accent3"/>
            </a:solidFill>
            <a:miter lim="800000"/>
            <a:headEnd/>
            <a:tailEnd/>
          </a:ln>
        </p:spPr>
      </p:pic>
      <p:pic>
        <p:nvPicPr>
          <p:cNvPr id="10" name="Picture 3"/>
          <p:cNvPicPr>
            <a:picLocks noChangeAspect="1" noChangeArrowheads="1"/>
          </p:cNvPicPr>
          <p:nvPr/>
        </p:nvPicPr>
        <p:blipFill>
          <a:blip r:embed="rId4" cstate="print"/>
          <a:srcRect t="81667"/>
          <a:stretch>
            <a:fillRect/>
          </a:stretch>
        </p:blipFill>
        <p:spPr bwMode="auto">
          <a:xfrm>
            <a:off x="5436096" y="5301208"/>
            <a:ext cx="419076" cy="792088"/>
          </a:xfrm>
          <a:prstGeom prst="rect">
            <a:avLst/>
          </a:prstGeom>
          <a:noFill/>
          <a:ln w="76200">
            <a:solidFill>
              <a:schemeClr val="accent3"/>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2050"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51520" y="836712"/>
            <a:ext cx="8676952" cy="5710386"/>
          </a:xfrm>
          <a:prstGeom prst="rect">
            <a:avLst/>
          </a:prstGeom>
          <a:noFill/>
          <a:ln w="9525">
            <a:noFill/>
            <a:miter lim="800000"/>
            <a:headEnd/>
            <a:tailEnd/>
          </a:ln>
        </p:spPr>
      </p:pic>
      <p:sp>
        <p:nvSpPr>
          <p:cNvPr id="7" name="Textfeld 6"/>
          <p:cNvSpPr txBox="1"/>
          <p:nvPr/>
        </p:nvSpPr>
        <p:spPr>
          <a:xfrm>
            <a:off x="3275856" y="1556792"/>
            <a:ext cx="5328592" cy="3046988"/>
          </a:xfrm>
          <a:prstGeom prst="rect">
            <a:avLst/>
          </a:prstGeom>
          <a:solidFill>
            <a:schemeClr val="bg1"/>
          </a:solidFill>
          <a:ln>
            <a:solidFill>
              <a:srgbClr val="C1002A"/>
            </a:solidFill>
          </a:ln>
        </p:spPr>
        <p:txBody>
          <a:bodyPr wrap="square" rtlCol="0">
            <a:spAutoFit/>
          </a:bodyPr>
          <a:lstStyle/>
          <a:p>
            <a:pPr eaLnBrk="1" hangingPunct="1">
              <a:spcBef>
                <a:spcPts val="600"/>
              </a:spcBef>
            </a:pPr>
            <a:r>
              <a:rPr lang="de-DE" altLang="de-DE" b="1" dirty="0">
                <a:solidFill>
                  <a:srgbClr val="C00000"/>
                </a:solidFill>
              </a:rPr>
              <a:t>Verpflichtungsgrad</a:t>
            </a:r>
          </a:p>
          <a:p>
            <a:pPr eaLnBrk="1" hangingPunct="1">
              <a:spcBef>
                <a:spcPts val="600"/>
              </a:spcBef>
            </a:pPr>
            <a:endParaRPr lang="de-DE" altLang="de-DE" b="1" dirty="0">
              <a:solidFill>
                <a:schemeClr val="accent6">
                  <a:lumMod val="50000"/>
                </a:schemeClr>
              </a:solidFill>
            </a:endParaRPr>
          </a:p>
          <a:p>
            <a:pPr eaLnBrk="1" hangingPunct="1">
              <a:spcBef>
                <a:spcPts val="600"/>
              </a:spcBef>
            </a:pPr>
            <a:r>
              <a:rPr lang="de-DE" altLang="de-DE" b="1" dirty="0">
                <a:solidFill>
                  <a:schemeClr val="accent3"/>
                </a:solidFill>
              </a:rPr>
              <a:t>P</a:t>
            </a:r>
            <a:r>
              <a:rPr lang="de-DE" altLang="de-DE" b="1" dirty="0">
                <a:solidFill>
                  <a:schemeClr val="accent6">
                    <a:lumMod val="50000"/>
                  </a:schemeClr>
                </a:solidFill>
              </a:rPr>
              <a:t> = Pflicht</a:t>
            </a:r>
          </a:p>
          <a:p>
            <a:pPr eaLnBrk="1" hangingPunct="1">
              <a:spcBef>
                <a:spcPts val="600"/>
              </a:spcBef>
            </a:pPr>
            <a:r>
              <a:rPr lang="de-DE" altLang="de-DE" dirty="0"/>
              <a:t>Diese Lehrveranstaltung </a:t>
            </a:r>
            <a:r>
              <a:rPr lang="de-DE" altLang="de-DE" u="sng" dirty="0"/>
              <a:t>muss</a:t>
            </a:r>
            <a:r>
              <a:rPr lang="de-DE" altLang="de-DE" dirty="0"/>
              <a:t> besucht werden.</a:t>
            </a:r>
            <a:endParaRPr lang="de-DE" altLang="de-DE" b="1" dirty="0">
              <a:solidFill>
                <a:schemeClr val="accent6">
                  <a:lumMod val="50000"/>
                </a:schemeClr>
              </a:solidFill>
            </a:endParaRPr>
          </a:p>
          <a:p>
            <a:pPr eaLnBrk="1" hangingPunct="1">
              <a:spcBef>
                <a:spcPts val="600"/>
              </a:spcBef>
            </a:pPr>
            <a:endParaRPr lang="de-DE" altLang="de-DE" b="1" dirty="0">
              <a:solidFill>
                <a:schemeClr val="accent6">
                  <a:lumMod val="50000"/>
                </a:schemeClr>
              </a:solidFill>
            </a:endParaRPr>
          </a:p>
          <a:p>
            <a:pPr eaLnBrk="1" hangingPunct="1">
              <a:spcBef>
                <a:spcPts val="600"/>
              </a:spcBef>
            </a:pPr>
            <a:r>
              <a:rPr lang="de-DE" altLang="de-DE" b="1" dirty="0">
                <a:solidFill>
                  <a:schemeClr val="accent3"/>
                </a:solidFill>
              </a:rPr>
              <a:t>WP</a:t>
            </a:r>
            <a:r>
              <a:rPr lang="de-DE" altLang="de-DE" b="1" dirty="0">
                <a:solidFill>
                  <a:schemeClr val="accent6">
                    <a:lumMod val="50000"/>
                  </a:schemeClr>
                </a:solidFill>
              </a:rPr>
              <a:t> = Wahlpflicht</a:t>
            </a:r>
          </a:p>
          <a:p>
            <a:pPr eaLnBrk="1" hangingPunct="1">
              <a:spcBef>
                <a:spcPts val="600"/>
              </a:spcBef>
            </a:pPr>
            <a:r>
              <a:rPr lang="de-DE" altLang="de-DE" dirty="0"/>
              <a:t>Es besteht </a:t>
            </a:r>
            <a:r>
              <a:rPr lang="de-DE" altLang="de-DE" u="sng" dirty="0"/>
              <a:t>Auswahlmöglichkeit</a:t>
            </a:r>
            <a:r>
              <a:rPr lang="de-DE" altLang="de-DE" dirty="0"/>
              <a:t> zwischen verschiedenen Lehr-</a:t>
            </a:r>
            <a:r>
              <a:rPr lang="de-DE" altLang="de-DE" dirty="0" err="1"/>
              <a:t>veranstaltungen</a:t>
            </a:r>
            <a:r>
              <a:rPr lang="de-DE" altLang="de-DE" dirty="0"/>
              <a:t>.</a:t>
            </a:r>
          </a:p>
          <a:p>
            <a:pPr eaLnBrk="1" hangingPunct="1"/>
            <a:endParaRPr lang="de-DE" altLang="de-DE" u="sng" dirty="0"/>
          </a:p>
        </p:txBody>
      </p:sp>
      <p:pic>
        <p:nvPicPr>
          <p:cNvPr id="6146" name="Picture 2"/>
          <p:cNvPicPr>
            <a:picLocks noChangeAspect="1" noChangeArrowheads="1"/>
          </p:cNvPicPr>
          <p:nvPr/>
        </p:nvPicPr>
        <p:blipFill>
          <a:blip r:embed="rId3" cstate="print"/>
          <a:srcRect r="3267"/>
          <a:stretch>
            <a:fillRect/>
          </a:stretch>
        </p:blipFill>
        <p:spPr bwMode="auto">
          <a:xfrm>
            <a:off x="2483768" y="1700808"/>
            <a:ext cx="648072" cy="2304256"/>
          </a:xfrm>
          <a:prstGeom prst="rect">
            <a:avLst/>
          </a:prstGeom>
          <a:noFill/>
          <a:ln w="76200">
            <a:solidFill>
              <a:schemeClr val="accent3"/>
            </a:solidFill>
            <a:miter lim="800000"/>
            <a:headEnd/>
            <a:tailEnd/>
          </a:ln>
        </p:spPr>
      </p:pic>
      <p:pic>
        <p:nvPicPr>
          <p:cNvPr id="6148" name="Picture 4"/>
          <p:cNvPicPr>
            <a:picLocks noChangeAspect="1" noChangeArrowheads="1"/>
          </p:cNvPicPr>
          <p:nvPr/>
        </p:nvPicPr>
        <p:blipFill>
          <a:blip r:embed="rId4" cstate="print"/>
          <a:srcRect r="5965" b="-10000"/>
          <a:stretch>
            <a:fillRect/>
          </a:stretch>
        </p:blipFill>
        <p:spPr bwMode="auto">
          <a:xfrm>
            <a:off x="6516216" y="5229200"/>
            <a:ext cx="576064" cy="792088"/>
          </a:xfrm>
          <a:prstGeom prst="rect">
            <a:avLst/>
          </a:prstGeom>
          <a:noFill/>
          <a:ln w="76200">
            <a:solidFill>
              <a:schemeClr val="accent3"/>
            </a:solidFill>
            <a:miter lim="800000"/>
            <a:headEnd/>
            <a:tailEnd/>
          </a:ln>
        </p:spPr>
      </p:pic>
      <p:sp>
        <p:nvSpPr>
          <p:cNvPr id="8" name="Rechteck 7"/>
          <p:cNvSpPr/>
          <p:nvPr/>
        </p:nvSpPr>
        <p:spPr>
          <a:xfrm>
            <a:off x="3275856" y="5229200"/>
            <a:ext cx="5472608" cy="122413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2"/>
          <p:cNvPicPr>
            <a:picLocks noChangeAspect="1" noChangeArrowheads="1"/>
          </p:cNvPicPr>
          <p:nvPr/>
        </p:nvPicPr>
        <p:blipFill>
          <a:blip r:embed="rId5" cstate="print"/>
          <a:srcRect t="3448"/>
          <a:stretch>
            <a:fillRect/>
          </a:stretch>
        </p:blipFill>
        <p:spPr bwMode="auto">
          <a:xfrm>
            <a:off x="3095836" y="5229200"/>
            <a:ext cx="5638226" cy="1296144"/>
          </a:xfrm>
          <a:prstGeom prst="rect">
            <a:avLst/>
          </a:prstGeom>
          <a:noFill/>
          <a:ln w="38100">
            <a:solidFill>
              <a:schemeClr val="accent3"/>
            </a:solidFill>
            <a:miter lim="800000"/>
            <a:headEnd/>
            <a:tailEnd/>
          </a:ln>
        </p:spPr>
      </p:pic>
      <p:sp>
        <p:nvSpPr>
          <p:cNvPr id="10" name="Textfeld 9"/>
          <p:cNvSpPr txBox="1"/>
          <p:nvPr/>
        </p:nvSpPr>
        <p:spPr>
          <a:xfrm>
            <a:off x="277192" y="6021288"/>
            <a:ext cx="4896544" cy="646331"/>
          </a:xfrm>
          <a:prstGeom prst="rect">
            <a:avLst/>
          </a:prstGeom>
          <a:solidFill>
            <a:schemeClr val="bg1"/>
          </a:solidFill>
          <a:ln w="38100">
            <a:solidFill>
              <a:srgbClr val="C1002A"/>
            </a:solidFill>
          </a:ln>
        </p:spPr>
        <p:txBody>
          <a:bodyPr wrap="square" rtlCol="0">
            <a:spAutoFit/>
          </a:bodyPr>
          <a:lstStyle/>
          <a:p>
            <a:r>
              <a:rPr lang="de-DE" b="1" dirty="0">
                <a:solidFill>
                  <a:schemeClr val="accent1">
                    <a:lumMod val="75000"/>
                  </a:schemeClr>
                </a:solidFill>
              </a:rPr>
              <a:t>Achtung bei Wahlpflicht!  -  hier:</a:t>
            </a:r>
          </a:p>
          <a:p>
            <a:r>
              <a:rPr lang="de-DE" b="1" dirty="0">
                <a:solidFill>
                  <a:schemeClr val="accent1">
                    <a:lumMod val="75000"/>
                  </a:schemeClr>
                </a:solidFill>
              </a:rPr>
              <a:t>1</a:t>
            </a:r>
            <a:r>
              <a:rPr lang="de-DE" dirty="0"/>
              <a:t> V(</a:t>
            </a:r>
            <a:r>
              <a:rPr lang="de-DE" dirty="0" err="1"/>
              <a:t>orlesung</a:t>
            </a:r>
            <a:r>
              <a:rPr lang="de-DE" dirty="0"/>
              <a:t>) und </a:t>
            </a:r>
            <a:r>
              <a:rPr lang="de-DE" b="1" dirty="0">
                <a:solidFill>
                  <a:schemeClr val="accent1">
                    <a:lumMod val="75000"/>
                  </a:schemeClr>
                </a:solidFill>
              </a:rPr>
              <a:t>1 </a:t>
            </a:r>
            <a:r>
              <a:rPr lang="de-DE" dirty="0"/>
              <a:t>S(</a:t>
            </a:r>
            <a:r>
              <a:rPr lang="de-DE" dirty="0" err="1"/>
              <a:t>eminar</a:t>
            </a:r>
            <a:r>
              <a:rPr lang="de-DE" dirty="0"/>
              <a:t>) sind gefordert.</a:t>
            </a:r>
            <a:endParaRPr lang="de-DE"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par>
                                <p:cTn id="12" presetID="6" presetClass="emph" presetSubtype="0" fill="hold" nodeType="withEffect">
                                  <p:stCondLst>
                                    <p:cond delay="0"/>
                                  </p:stCondLst>
                                  <p:childTnLst>
                                    <p:animScale>
                                      <p:cBhvr>
                                        <p:cTn id="13" dur="2000" fill="hold"/>
                                        <p:tgtEl>
                                          <p:spTgt spid="9"/>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2050"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51520" y="836712"/>
            <a:ext cx="8676952" cy="5710386"/>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21599" t="13793" r="11899"/>
          <a:stretch>
            <a:fillRect/>
          </a:stretch>
        </p:blipFill>
        <p:spPr bwMode="auto">
          <a:xfrm>
            <a:off x="323528" y="4725144"/>
            <a:ext cx="5832648" cy="1800200"/>
          </a:xfrm>
          <a:prstGeom prst="rect">
            <a:avLst/>
          </a:prstGeom>
          <a:noFill/>
          <a:ln w="76200">
            <a:solidFill>
              <a:schemeClr val="accent3"/>
            </a:solidFill>
            <a:miter lim="800000"/>
            <a:headEnd/>
            <a:tailEnd/>
          </a:ln>
        </p:spPr>
      </p:pic>
      <p:sp>
        <p:nvSpPr>
          <p:cNvPr id="9" name="Rechteck 8"/>
          <p:cNvSpPr/>
          <p:nvPr/>
        </p:nvSpPr>
        <p:spPr>
          <a:xfrm>
            <a:off x="4427984" y="6165304"/>
            <a:ext cx="288032" cy="296416"/>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3458012" y="1628800"/>
            <a:ext cx="3672408" cy="2739211"/>
          </a:xfrm>
          <a:prstGeom prst="rect">
            <a:avLst/>
          </a:prstGeom>
          <a:solidFill>
            <a:schemeClr val="bg1"/>
          </a:solidFill>
          <a:ln>
            <a:solidFill>
              <a:srgbClr val="C1002A"/>
            </a:solidFill>
          </a:ln>
        </p:spPr>
        <p:txBody>
          <a:bodyPr wrap="square" rtlCol="0">
            <a:spAutoFit/>
          </a:bodyPr>
          <a:lstStyle/>
          <a:p>
            <a:pPr eaLnBrk="1" hangingPunct="1">
              <a:spcBef>
                <a:spcPts val="600"/>
              </a:spcBef>
            </a:pPr>
            <a:r>
              <a:rPr lang="de-DE" b="1" dirty="0" err="1">
                <a:solidFill>
                  <a:schemeClr val="accent3"/>
                </a:solidFill>
              </a:rPr>
              <a:t>SWS</a:t>
            </a:r>
            <a:r>
              <a:rPr lang="de-DE" dirty="0"/>
              <a:t> = </a:t>
            </a:r>
            <a:r>
              <a:rPr lang="de-DE" altLang="de-DE" b="1" dirty="0">
                <a:solidFill>
                  <a:schemeClr val="accent6">
                    <a:lumMod val="50000"/>
                  </a:schemeClr>
                </a:solidFill>
              </a:rPr>
              <a:t>Semesterwochenstunde </a:t>
            </a:r>
            <a:r>
              <a:rPr lang="de-DE" dirty="0"/>
              <a:t>Semesterwochenstunde: Stunde pro Woche pro Semester</a:t>
            </a:r>
          </a:p>
          <a:p>
            <a:pPr eaLnBrk="1" hangingPunct="1">
              <a:spcBef>
                <a:spcPts val="600"/>
              </a:spcBef>
            </a:pPr>
            <a:r>
              <a:rPr lang="de-DE" u="sng" dirty="0">
                <a:solidFill>
                  <a:schemeClr val="accent2"/>
                </a:solidFill>
                <a:latin typeface="+mj-lt"/>
              </a:rPr>
              <a:t>Beispiel</a:t>
            </a:r>
            <a:r>
              <a:rPr lang="de-DE" dirty="0">
                <a:solidFill>
                  <a:schemeClr val="accent2"/>
                </a:solidFill>
                <a:latin typeface="+mj-lt"/>
              </a:rPr>
              <a:t>: Besuch eines 2-std. Seminars (= 90 min) das ganze Semester hindurch (d.h. für</a:t>
            </a:r>
            <a:br>
              <a:rPr lang="de-DE" dirty="0">
                <a:solidFill>
                  <a:schemeClr val="accent2"/>
                </a:solidFill>
                <a:latin typeface="+mj-lt"/>
              </a:rPr>
            </a:br>
            <a:r>
              <a:rPr lang="de-DE" dirty="0">
                <a:solidFill>
                  <a:schemeClr val="accent2"/>
                </a:solidFill>
                <a:latin typeface="+mj-lt"/>
              </a:rPr>
              <a:t>ca. 14 Wochen) = </a:t>
            </a:r>
            <a:r>
              <a:rPr lang="de-DE" b="1" dirty="0">
                <a:solidFill>
                  <a:schemeClr val="accent2"/>
                </a:solidFill>
                <a:latin typeface="+mj-lt"/>
              </a:rPr>
              <a:t>2 SWS</a:t>
            </a:r>
            <a:endParaRPr lang="de-DE" altLang="de-DE" b="1" dirty="0">
              <a:solidFill>
                <a:schemeClr val="accent2"/>
              </a:solidFill>
              <a:latin typeface="+mj-lt"/>
            </a:endParaRPr>
          </a:p>
          <a:p>
            <a:pPr eaLnBrk="1" hangingPunct="1">
              <a:spcBef>
                <a:spcPts val="600"/>
              </a:spcBef>
            </a:pPr>
            <a:endParaRPr lang="de-DE" altLang="de-DE" b="1" dirty="0">
              <a:solidFill>
                <a:schemeClr val="accent6">
                  <a:lumMod val="50000"/>
                </a:schemeClr>
              </a:solidFill>
            </a:endParaRPr>
          </a:p>
          <a:p>
            <a:pPr eaLnBrk="1" hangingPunct="1"/>
            <a:endParaRPr lang="de-DE" altLang="de-DE" u="sng" dirty="0"/>
          </a:p>
        </p:txBody>
      </p:sp>
      <p:pic>
        <p:nvPicPr>
          <p:cNvPr id="32769" name="Picture 1"/>
          <p:cNvPicPr>
            <a:picLocks noChangeAspect="1" noChangeArrowheads="1"/>
          </p:cNvPicPr>
          <p:nvPr/>
        </p:nvPicPr>
        <p:blipFill>
          <a:blip r:embed="rId4" cstate="print"/>
          <a:srcRect r="40001"/>
          <a:stretch>
            <a:fillRect/>
          </a:stretch>
        </p:blipFill>
        <p:spPr bwMode="auto">
          <a:xfrm>
            <a:off x="3059832" y="1700808"/>
            <a:ext cx="360040" cy="2232248"/>
          </a:xfrm>
          <a:prstGeom prst="rect">
            <a:avLst/>
          </a:prstGeom>
          <a:noFill/>
          <a:ln w="38100">
            <a:solidFill>
              <a:schemeClr val="accent3"/>
            </a:solidFill>
            <a:miter lim="800000"/>
            <a:headEnd/>
            <a:tailEnd/>
          </a:ln>
        </p:spPr>
      </p:pic>
      <p:pic>
        <p:nvPicPr>
          <p:cNvPr id="32770" name="Picture 2"/>
          <p:cNvPicPr>
            <a:picLocks noChangeAspect="1" noChangeArrowheads="1"/>
          </p:cNvPicPr>
          <p:nvPr/>
        </p:nvPicPr>
        <p:blipFill>
          <a:blip r:embed="rId5" cstate="print"/>
          <a:srcRect/>
          <a:stretch>
            <a:fillRect/>
          </a:stretch>
        </p:blipFill>
        <p:spPr bwMode="auto">
          <a:xfrm>
            <a:off x="7092280" y="1700808"/>
            <a:ext cx="352425" cy="4752528"/>
          </a:xfrm>
          <a:prstGeom prst="rect">
            <a:avLst/>
          </a:prstGeom>
          <a:noFill/>
          <a:ln w="38100">
            <a:solidFill>
              <a:schemeClr val="accent3"/>
            </a:solidFill>
            <a:miter lim="800000"/>
            <a:headEnd/>
            <a:tailEnd/>
          </a:ln>
        </p:spPr>
      </p:pic>
      <p:sp>
        <p:nvSpPr>
          <p:cNvPr id="10" name="Textfeld 9"/>
          <p:cNvSpPr txBox="1"/>
          <p:nvPr/>
        </p:nvSpPr>
        <p:spPr>
          <a:xfrm>
            <a:off x="5243425" y="5990346"/>
            <a:ext cx="3144999" cy="646331"/>
          </a:xfrm>
          <a:prstGeom prst="rect">
            <a:avLst/>
          </a:prstGeom>
          <a:solidFill>
            <a:schemeClr val="bg1"/>
          </a:solidFill>
          <a:ln w="38100">
            <a:solidFill>
              <a:srgbClr val="C1002A"/>
            </a:solidFill>
          </a:ln>
        </p:spPr>
        <p:txBody>
          <a:bodyPr wrap="square" rtlCol="0">
            <a:spAutoFit/>
          </a:bodyPr>
          <a:lstStyle/>
          <a:p>
            <a:r>
              <a:rPr lang="de-DE" b="1" dirty="0">
                <a:solidFill>
                  <a:schemeClr val="accent1">
                    <a:lumMod val="75000"/>
                  </a:schemeClr>
                </a:solidFill>
              </a:rPr>
              <a:t>Achtung bei Wahlpflicht!</a:t>
            </a:r>
          </a:p>
          <a:p>
            <a:r>
              <a:rPr lang="de-DE" dirty="0"/>
              <a:t>Summe der SWS beachten!</a:t>
            </a:r>
            <a:endParaRPr lang="de-DE"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2050"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51520" y="836712"/>
            <a:ext cx="8676952" cy="5710386"/>
          </a:xfrm>
          <a:prstGeom prst="rect">
            <a:avLst/>
          </a:prstGeom>
          <a:noFill/>
          <a:ln w="9525">
            <a:noFill/>
            <a:miter lim="800000"/>
            <a:headEnd/>
            <a:tailEnd/>
          </a:ln>
        </p:spPr>
      </p:pic>
      <p:sp>
        <p:nvSpPr>
          <p:cNvPr id="7" name="Textfeld 6"/>
          <p:cNvSpPr txBox="1"/>
          <p:nvPr/>
        </p:nvSpPr>
        <p:spPr>
          <a:xfrm>
            <a:off x="4499992" y="1628801"/>
            <a:ext cx="3672408" cy="5186035"/>
          </a:xfrm>
          <a:prstGeom prst="rect">
            <a:avLst/>
          </a:prstGeom>
          <a:solidFill>
            <a:schemeClr val="bg1"/>
          </a:solidFill>
          <a:ln>
            <a:solidFill>
              <a:srgbClr val="C1002A"/>
            </a:solidFill>
          </a:ln>
        </p:spPr>
        <p:txBody>
          <a:bodyPr wrap="square" rtlCol="0">
            <a:spAutoFit/>
          </a:bodyPr>
          <a:lstStyle/>
          <a:p>
            <a:pPr eaLnBrk="1" hangingPunct="1">
              <a:spcBef>
                <a:spcPts val="600"/>
              </a:spcBef>
            </a:pPr>
            <a:r>
              <a:rPr lang="de-DE" altLang="de-DE" b="1" dirty="0">
                <a:solidFill>
                  <a:srgbClr val="C00000"/>
                </a:solidFill>
              </a:rPr>
              <a:t>Leistungspunkte</a:t>
            </a:r>
          </a:p>
          <a:p>
            <a:pPr eaLnBrk="1" hangingPunct="1">
              <a:spcBef>
                <a:spcPts val="600"/>
              </a:spcBef>
            </a:pPr>
            <a:endParaRPr lang="de-DE" altLang="de-DE" b="1" dirty="0">
              <a:solidFill>
                <a:schemeClr val="accent6">
                  <a:lumMod val="50000"/>
                </a:schemeClr>
              </a:solidFill>
            </a:endParaRPr>
          </a:p>
          <a:p>
            <a:pPr eaLnBrk="1" hangingPunct="1">
              <a:spcBef>
                <a:spcPts val="600"/>
              </a:spcBef>
            </a:pPr>
            <a:r>
              <a:rPr lang="de-DE" dirty="0"/>
              <a:t>orientiert am </a:t>
            </a:r>
            <a:r>
              <a:rPr lang="de-DE" u="sng" dirty="0"/>
              <a:t>E</a:t>
            </a:r>
            <a:r>
              <a:rPr lang="de-DE" dirty="0"/>
              <a:t>uropean </a:t>
            </a:r>
            <a:r>
              <a:rPr lang="de-DE" u="sng" dirty="0" err="1"/>
              <a:t>C</a:t>
            </a:r>
            <a:r>
              <a:rPr lang="de-DE" dirty="0" err="1"/>
              <a:t>redit</a:t>
            </a:r>
            <a:r>
              <a:rPr lang="de-DE" dirty="0"/>
              <a:t> </a:t>
            </a:r>
            <a:r>
              <a:rPr lang="de-DE" u="sng" dirty="0"/>
              <a:t>T</a:t>
            </a:r>
            <a:r>
              <a:rPr lang="de-DE" dirty="0"/>
              <a:t>ransfer </a:t>
            </a:r>
            <a:r>
              <a:rPr lang="de-DE" u="sng" dirty="0"/>
              <a:t>S</a:t>
            </a:r>
            <a:r>
              <a:rPr lang="de-DE" dirty="0"/>
              <a:t>ystem (</a:t>
            </a:r>
            <a:r>
              <a:rPr lang="de-DE" dirty="0" err="1"/>
              <a:t>ECTS</a:t>
            </a:r>
            <a:r>
              <a:rPr lang="de-DE" dirty="0"/>
              <a:t>): berechnet nach dem Aufwand, </a:t>
            </a:r>
            <a:br>
              <a:rPr lang="de-DE" dirty="0"/>
            </a:br>
            <a:r>
              <a:rPr lang="de-DE" dirty="0"/>
              <a:t>der für eine Lehrveranstaltung oder Prüfungsleistung erbracht werden muss</a:t>
            </a:r>
          </a:p>
          <a:p>
            <a:pPr eaLnBrk="1" hangingPunct="1">
              <a:spcBef>
                <a:spcPts val="600"/>
              </a:spcBef>
            </a:pPr>
            <a:endParaRPr lang="de-DE" dirty="0">
              <a:solidFill>
                <a:schemeClr val="accent2"/>
              </a:solidFill>
              <a:latin typeface="+mn-lt"/>
            </a:endParaRPr>
          </a:p>
          <a:p>
            <a:pPr eaLnBrk="1" hangingPunct="1">
              <a:spcBef>
                <a:spcPts val="600"/>
              </a:spcBef>
            </a:pPr>
            <a:r>
              <a:rPr lang="de-DE" u="sng" dirty="0">
                <a:solidFill>
                  <a:schemeClr val="accent2"/>
                </a:solidFill>
                <a:latin typeface="+mj-lt"/>
              </a:rPr>
              <a:t>Beispiele</a:t>
            </a:r>
            <a:r>
              <a:rPr lang="de-DE" dirty="0">
                <a:solidFill>
                  <a:schemeClr val="accent2"/>
                </a:solidFill>
                <a:latin typeface="+mj-lt"/>
              </a:rPr>
              <a:t>:</a:t>
            </a:r>
          </a:p>
          <a:p>
            <a:pPr eaLnBrk="1" hangingPunct="1">
              <a:spcBef>
                <a:spcPts val="600"/>
              </a:spcBef>
              <a:buFont typeface="Arial" pitchFamily="34" charset="0"/>
              <a:buChar char="•"/>
            </a:pPr>
            <a:r>
              <a:rPr lang="de-DE" dirty="0">
                <a:solidFill>
                  <a:schemeClr val="accent2"/>
                </a:solidFill>
                <a:latin typeface="+mj-lt"/>
              </a:rPr>
              <a:t> Vorlesung ohne </a:t>
            </a:r>
            <a:r>
              <a:rPr lang="de-DE" dirty="0" smtClean="0">
                <a:solidFill>
                  <a:schemeClr val="accent2"/>
                </a:solidFill>
                <a:latin typeface="+mj-lt"/>
              </a:rPr>
              <a:t>Leistungs-</a:t>
            </a:r>
            <a:br>
              <a:rPr lang="de-DE" dirty="0" smtClean="0">
                <a:solidFill>
                  <a:schemeClr val="accent2"/>
                </a:solidFill>
                <a:latin typeface="+mj-lt"/>
              </a:rPr>
            </a:br>
            <a:r>
              <a:rPr lang="de-DE" dirty="0" smtClean="0">
                <a:solidFill>
                  <a:schemeClr val="accent2"/>
                </a:solidFill>
                <a:latin typeface="+mj-lt"/>
              </a:rPr>
              <a:t>  nachweis</a:t>
            </a:r>
            <a:r>
              <a:rPr lang="de-DE" dirty="0">
                <a:solidFill>
                  <a:schemeClr val="accent2"/>
                </a:solidFill>
                <a:latin typeface="+mj-lt"/>
              </a:rPr>
              <a:t>: </a:t>
            </a:r>
            <a:r>
              <a:rPr lang="de-DE" b="1" dirty="0">
                <a:solidFill>
                  <a:schemeClr val="accent2"/>
                </a:solidFill>
                <a:latin typeface="+mj-lt"/>
              </a:rPr>
              <a:t>1 LP</a:t>
            </a:r>
          </a:p>
          <a:p>
            <a:pPr eaLnBrk="1" hangingPunct="1">
              <a:spcBef>
                <a:spcPts val="600"/>
              </a:spcBef>
              <a:buFont typeface="Arial" pitchFamily="34" charset="0"/>
              <a:buChar char="•"/>
            </a:pPr>
            <a:r>
              <a:rPr lang="de-DE" dirty="0">
                <a:solidFill>
                  <a:schemeClr val="accent2"/>
                </a:solidFill>
                <a:latin typeface="+mj-lt"/>
              </a:rPr>
              <a:t> (Pro-)Seminar: je nach </a:t>
            </a:r>
            <a:r>
              <a:rPr lang="de-DE" dirty="0" smtClean="0">
                <a:solidFill>
                  <a:schemeClr val="accent2"/>
                </a:solidFill>
                <a:latin typeface="+mj-lt"/>
              </a:rPr>
              <a:t/>
            </a:r>
            <a:br>
              <a:rPr lang="de-DE" dirty="0" smtClean="0">
                <a:solidFill>
                  <a:schemeClr val="accent2"/>
                </a:solidFill>
                <a:latin typeface="+mj-lt"/>
              </a:rPr>
            </a:br>
            <a:r>
              <a:rPr lang="de-DE" dirty="0" smtClean="0">
                <a:solidFill>
                  <a:schemeClr val="accent2"/>
                </a:solidFill>
                <a:latin typeface="+mj-lt"/>
              </a:rPr>
              <a:t>   Anforderungen </a:t>
            </a:r>
            <a:r>
              <a:rPr lang="de-DE" b="1" dirty="0">
                <a:solidFill>
                  <a:schemeClr val="accent2"/>
                </a:solidFill>
                <a:latin typeface="+mj-lt"/>
              </a:rPr>
              <a:t>2-3 LP</a:t>
            </a:r>
          </a:p>
          <a:p>
            <a:pPr eaLnBrk="1" hangingPunct="1">
              <a:spcBef>
                <a:spcPts val="600"/>
              </a:spcBef>
              <a:buFont typeface="Arial" pitchFamily="34" charset="0"/>
              <a:buChar char="•"/>
            </a:pPr>
            <a:endParaRPr lang="de-DE" altLang="de-DE" b="1" dirty="0">
              <a:solidFill>
                <a:schemeClr val="accent6">
                  <a:lumMod val="50000"/>
                </a:schemeClr>
              </a:solidFill>
            </a:endParaRPr>
          </a:p>
          <a:p>
            <a:pPr eaLnBrk="1" hangingPunct="1"/>
            <a:endParaRPr lang="de-DE" altLang="de-DE" u="sng" dirty="0"/>
          </a:p>
        </p:txBody>
      </p:sp>
      <p:pic>
        <p:nvPicPr>
          <p:cNvPr id="31745" name="Picture 1"/>
          <p:cNvPicPr>
            <a:picLocks noChangeAspect="1" noChangeArrowheads="1"/>
          </p:cNvPicPr>
          <p:nvPr/>
        </p:nvPicPr>
        <p:blipFill>
          <a:blip r:embed="rId3" cstate="print"/>
          <a:srcRect l="10315"/>
          <a:stretch>
            <a:fillRect/>
          </a:stretch>
        </p:blipFill>
        <p:spPr bwMode="auto">
          <a:xfrm>
            <a:off x="3779912" y="1628800"/>
            <a:ext cx="626053" cy="2520280"/>
          </a:xfrm>
          <a:prstGeom prst="rect">
            <a:avLst/>
          </a:prstGeom>
          <a:noFill/>
          <a:ln w="38100">
            <a:solidFill>
              <a:schemeClr val="accent3"/>
            </a:solidFill>
            <a:miter lim="800000"/>
            <a:headEnd/>
            <a:tailEnd/>
          </a:ln>
        </p:spPr>
      </p:pic>
      <p:pic>
        <p:nvPicPr>
          <p:cNvPr id="31746" name="Picture 2"/>
          <p:cNvPicPr>
            <a:picLocks noChangeAspect="1" noChangeArrowheads="1"/>
          </p:cNvPicPr>
          <p:nvPr/>
        </p:nvPicPr>
        <p:blipFill>
          <a:blip r:embed="rId4" cstate="print"/>
          <a:srcRect/>
          <a:stretch>
            <a:fillRect/>
          </a:stretch>
        </p:blipFill>
        <p:spPr bwMode="auto">
          <a:xfrm>
            <a:off x="8172400" y="1700808"/>
            <a:ext cx="533400" cy="4824536"/>
          </a:xfrm>
          <a:prstGeom prst="rect">
            <a:avLst/>
          </a:prstGeom>
          <a:noFill/>
          <a:ln w="38100">
            <a:solidFill>
              <a:schemeClr val="accent3"/>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2050"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51520" y="836712"/>
            <a:ext cx="8676952" cy="5710386"/>
          </a:xfrm>
          <a:prstGeom prst="rect">
            <a:avLst/>
          </a:prstGeom>
          <a:noFill/>
          <a:ln w="9525">
            <a:noFill/>
            <a:miter lim="800000"/>
            <a:headEnd/>
            <a:tailEnd/>
          </a:ln>
        </p:spPr>
      </p:pic>
      <p:pic>
        <p:nvPicPr>
          <p:cNvPr id="77827" name="Picture 3"/>
          <p:cNvPicPr>
            <a:picLocks noChangeAspect="1" noChangeArrowheads="1"/>
          </p:cNvPicPr>
          <p:nvPr/>
        </p:nvPicPr>
        <p:blipFill>
          <a:blip r:embed="rId3" cstate="print"/>
          <a:srcRect/>
          <a:stretch>
            <a:fillRect/>
          </a:stretch>
        </p:blipFill>
        <p:spPr bwMode="auto">
          <a:xfrm>
            <a:off x="323528" y="1916832"/>
            <a:ext cx="8424936" cy="1190625"/>
          </a:xfrm>
          <a:prstGeom prst="rect">
            <a:avLst/>
          </a:prstGeom>
          <a:noFill/>
          <a:ln w="9525">
            <a:noFill/>
            <a:miter lim="800000"/>
            <a:headEnd/>
            <a:tailEnd/>
          </a:ln>
        </p:spPr>
      </p:pic>
      <p:sp>
        <p:nvSpPr>
          <p:cNvPr id="17" name="Rechteck 16"/>
          <p:cNvSpPr/>
          <p:nvPr/>
        </p:nvSpPr>
        <p:spPr>
          <a:xfrm>
            <a:off x="1979712" y="3212976"/>
            <a:ext cx="6840760" cy="3528392"/>
          </a:xfrm>
          <a:prstGeom prst="rect">
            <a:avLst/>
          </a:prstGeom>
          <a:solidFill>
            <a:schemeClr val="bg1"/>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2123728" y="3861048"/>
            <a:ext cx="6552728" cy="923330"/>
          </a:xfrm>
          <a:prstGeom prst="rect">
            <a:avLst/>
          </a:prstGeom>
          <a:solidFill>
            <a:schemeClr val="accent3">
              <a:lumMod val="20000"/>
              <a:lumOff val="80000"/>
            </a:schemeClr>
          </a:solidFill>
          <a:ln>
            <a:solidFill>
              <a:schemeClr val="accent1"/>
            </a:solidFill>
          </a:ln>
        </p:spPr>
        <p:txBody>
          <a:bodyPr wrap="square" rtlCol="0">
            <a:spAutoFit/>
          </a:bodyPr>
          <a:lstStyle/>
          <a:p>
            <a:pPr eaLnBrk="1" hangingPunct="1"/>
            <a:r>
              <a:rPr lang="de-DE" b="1" dirty="0">
                <a:solidFill>
                  <a:srgbClr val="C00000"/>
                </a:solidFill>
              </a:rPr>
              <a:t>Studienleistung = Aktive Teilnahme</a:t>
            </a:r>
            <a:r>
              <a:rPr lang="de-DE" dirty="0"/>
              <a:t>: </a:t>
            </a:r>
          </a:p>
          <a:p>
            <a:pPr marL="0" indent="0" eaLnBrk="1" hangingPunct="1">
              <a:spcBef>
                <a:spcPts val="0"/>
              </a:spcBef>
              <a:spcAft>
                <a:spcPts val="0"/>
              </a:spcAft>
              <a:buNone/>
            </a:pPr>
            <a:r>
              <a:rPr lang="de-DE" dirty="0"/>
              <a:t>     eine Leistung, die im Rahmen einer Lehrveranstaltung     </a:t>
            </a:r>
          </a:p>
          <a:p>
            <a:pPr marL="0" indent="0" eaLnBrk="1" hangingPunct="1">
              <a:spcBef>
                <a:spcPts val="0"/>
              </a:spcBef>
              <a:spcAft>
                <a:spcPts val="0"/>
              </a:spcAft>
              <a:buNone/>
            </a:pPr>
            <a:r>
              <a:rPr lang="de-DE" dirty="0"/>
              <a:t>     erbracht wird (Referat, Klausur, Übungsaufgabe...)</a:t>
            </a:r>
          </a:p>
        </p:txBody>
      </p:sp>
      <p:sp>
        <p:nvSpPr>
          <p:cNvPr id="12" name="Rechteck 11"/>
          <p:cNvSpPr/>
          <p:nvPr/>
        </p:nvSpPr>
        <p:spPr>
          <a:xfrm>
            <a:off x="3707904" y="1700808"/>
            <a:ext cx="648072" cy="864096"/>
          </a:xfrm>
          <a:prstGeom prst="rect">
            <a:avLst/>
          </a:prstGeom>
          <a:solidFill>
            <a:schemeClr val="accent3">
              <a:lumMod val="10000"/>
              <a:lumOff val="90000"/>
              <a:alpha val="5019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8100392" y="1700808"/>
            <a:ext cx="576064" cy="864096"/>
          </a:xfrm>
          <a:prstGeom prst="rect">
            <a:avLst/>
          </a:prstGeom>
          <a:solidFill>
            <a:schemeClr val="accent1">
              <a:lumMod val="10000"/>
              <a:lumOff val="90000"/>
              <a:alpha val="5019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2123728" y="5746030"/>
            <a:ext cx="6552728" cy="923330"/>
          </a:xfrm>
          <a:prstGeom prst="rect">
            <a:avLst/>
          </a:prstGeom>
          <a:solidFill>
            <a:srgbClr val="FFDDE4"/>
          </a:solidFill>
          <a:ln>
            <a:solidFill>
              <a:srgbClr val="C1002A"/>
            </a:solidFill>
          </a:ln>
        </p:spPr>
        <p:txBody>
          <a:bodyPr wrap="square" rtlCol="0">
            <a:spAutoFit/>
          </a:bodyPr>
          <a:lstStyle/>
          <a:p>
            <a:pPr eaLnBrk="1" hangingPunct="1"/>
            <a:r>
              <a:rPr lang="de-DE" b="1" dirty="0">
                <a:solidFill>
                  <a:srgbClr val="C00000"/>
                </a:solidFill>
              </a:rPr>
              <a:t>Prüfungsleistung</a:t>
            </a:r>
            <a:r>
              <a:rPr lang="de-DE" dirty="0">
                <a:solidFill>
                  <a:srgbClr val="C00000"/>
                </a:solidFill>
              </a:rPr>
              <a:t>:</a:t>
            </a:r>
            <a:r>
              <a:rPr lang="de-DE" dirty="0">
                <a:solidFill>
                  <a:srgbClr val="C1002A"/>
                </a:solidFill>
              </a:rPr>
              <a:t> </a:t>
            </a:r>
          </a:p>
          <a:p>
            <a:pPr marL="0" indent="0" eaLnBrk="1" hangingPunct="1">
              <a:spcBef>
                <a:spcPts val="0"/>
              </a:spcBef>
              <a:buNone/>
            </a:pPr>
            <a:r>
              <a:rPr lang="de-DE" dirty="0"/>
              <a:t>     eine Leistung, die im Rahmen der Modul- oder Abschluss-    </a:t>
            </a:r>
            <a:br>
              <a:rPr lang="de-DE" dirty="0"/>
            </a:br>
            <a:r>
              <a:rPr lang="de-DE" dirty="0"/>
              <a:t>     </a:t>
            </a:r>
            <a:r>
              <a:rPr lang="de-DE" dirty="0" err="1"/>
              <a:t>prüfung</a:t>
            </a:r>
            <a:r>
              <a:rPr lang="de-DE" dirty="0"/>
              <a:t> erbracht wird (z.B. Klausur oder Hausarbeit)</a:t>
            </a:r>
            <a:endParaRPr lang="de-DE" b="1" dirty="0"/>
          </a:p>
        </p:txBody>
      </p:sp>
      <p:sp>
        <p:nvSpPr>
          <p:cNvPr id="15" name="Rechteck 14"/>
          <p:cNvSpPr/>
          <p:nvPr/>
        </p:nvSpPr>
        <p:spPr>
          <a:xfrm>
            <a:off x="395536" y="2564904"/>
            <a:ext cx="3960440" cy="360040"/>
          </a:xfrm>
          <a:prstGeom prst="rect">
            <a:avLst/>
          </a:prstGeom>
          <a:solidFill>
            <a:srgbClr val="FFDDE4">
              <a:alpha val="50196"/>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2123728" y="3429000"/>
            <a:ext cx="2736304" cy="369332"/>
          </a:xfrm>
          <a:prstGeom prst="rect">
            <a:avLst/>
          </a:prstGeom>
          <a:noFill/>
        </p:spPr>
        <p:txBody>
          <a:bodyPr wrap="square" rtlCol="0">
            <a:spAutoFit/>
          </a:bodyPr>
          <a:lstStyle/>
          <a:p>
            <a:r>
              <a:rPr lang="de-DE" dirty="0"/>
              <a:t>zu unterscheiden:</a:t>
            </a:r>
          </a:p>
        </p:txBody>
      </p:sp>
      <p:sp>
        <p:nvSpPr>
          <p:cNvPr id="19" name="Textfeld 18"/>
          <p:cNvSpPr txBox="1"/>
          <p:nvPr/>
        </p:nvSpPr>
        <p:spPr>
          <a:xfrm>
            <a:off x="4355976" y="4869160"/>
            <a:ext cx="3816424" cy="646331"/>
          </a:xfrm>
          <a:prstGeom prst="rect">
            <a:avLst/>
          </a:prstGeom>
          <a:solidFill>
            <a:schemeClr val="bg1"/>
          </a:solidFill>
          <a:ln w="38100">
            <a:solidFill>
              <a:schemeClr val="accent3"/>
            </a:solidFill>
          </a:ln>
        </p:spPr>
        <p:txBody>
          <a:bodyPr wrap="square" rtlCol="0">
            <a:spAutoFit/>
          </a:bodyPr>
          <a:lstStyle/>
          <a:p>
            <a:r>
              <a:rPr lang="de-DE" u="sng" dirty="0"/>
              <a:t>Wichtig</a:t>
            </a:r>
            <a:r>
              <a:rPr lang="de-DE" dirty="0"/>
              <a:t>: bei </a:t>
            </a:r>
            <a:r>
              <a:rPr lang="de-DE" b="1" dirty="0"/>
              <a:t>Inaktivität</a:t>
            </a:r>
            <a:r>
              <a:rPr lang="de-DE" dirty="0"/>
              <a:t> =&gt; </a:t>
            </a:r>
            <a:r>
              <a:rPr lang="de-DE" b="1" u="sng" dirty="0"/>
              <a:t>keine </a:t>
            </a:r>
            <a:r>
              <a:rPr lang="de-DE" b="1" dirty="0"/>
              <a:t>Zulassung zur Modulprüfung!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12" grpId="0" animBg="1"/>
      <p:bldP spid="13" grpId="0" animBg="1"/>
      <p:bldP spid="14" grpId="0" animBg="1"/>
      <p:bldP spid="15" grpId="0" animBg="1"/>
      <p:bldP spid="18"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abine\AppData\Local\Microsoft\Windows\Temporary Internet Files\Content.Outlook\IT32ZK2A\002 (3).jpg"/>
          <p:cNvPicPr>
            <a:picLocks noChangeAspect="1" noChangeArrowheads="1"/>
          </p:cNvPicPr>
          <p:nvPr/>
        </p:nvPicPr>
        <p:blipFill>
          <a:blip r:embed="rId2" cstate="print">
            <a:clrChange>
              <a:clrFrom>
                <a:srgbClr val="EFEFEF"/>
              </a:clrFrom>
              <a:clrTo>
                <a:srgbClr val="EFEFEF">
                  <a:alpha val="0"/>
                </a:srgbClr>
              </a:clrTo>
            </a:clrChange>
          </a:blip>
          <a:srcRect l="9667" t="6716" r="4454"/>
          <a:stretch>
            <a:fillRect/>
          </a:stretch>
        </p:blipFill>
        <p:spPr bwMode="auto">
          <a:xfrm>
            <a:off x="1331640" y="1556792"/>
            <a:ext cx="2808312" cy="4195270"/>
          </a:xfrm>
          <a:prstGeom prst="rect">
            <a:avLst/>
          </a:prstGeom>
          <a:noFill/>
          <a:ln cmpd="sng">
            <a:noFill/>
          </a:ln>
        </p:spPr>
      </p:pic>
      <p:sp>
        <p:nvSpPr>
          <p:cNvPr id="65538" name="Rectangle 2"/>
          <p:cNvSpPr>
            <a:spLocks noGrp="1" noChangeArrowheads="1"/>
          </p:cNvSpPr>
          <p:nvPr>
            <p:ph type="title"/>
          </p:nvPr>
        </p:nvSpPr>
        <p:spPr/>
        <p:txBody>
          <a:bodyPr/>
          <a:lstStyle/>
          <a:p>
            <a:pPr eaLnBrk="1" hangingPunct="1"/>
            <a:r>
              <a:rPr lang="de-DE" dirty="0"/>
              <a:t>Fühlen Sie sich vielleicht so?</a:t>
            </a:r>
          </a:p>
        </p:txBody>
      </p:sp>
      <p:sp>
        <p:nvSpPr>
          <p:cNvPr id="65539" name="Rectangle 3"/>
          <p:cNvSpPr>
            <a:spLocks noGrp="1" noChangeArrowheads="1"/>
          </p:cNvSpPr>
          <p:nvPr>
            <p:ph idx="1"/>
          </p:nvPr>
        </p:nvSpPr>
        <p:spPr>
          <a:xfrm>
            <a:off x="4644008" y="4437112"/>
            <a:ext cx="4248472" cy="2160216"/>
          </a:xfrm>
        </p:spPr>
        <p:txBody>
          <a:bodyPr/>
          <a:lstStyle/>
          <a:p>
            <a:pPr eaLnBrk="1" hangingPunct="1">
              <a:buFont typeface="Wingdings" pitchFamily="2" charset="2"/>
              <a:buNone/>
            </a:pPr>
            <a:r>
              <a:rPr lang="de-DE" dirty="0"/>
              <a:t>	Wir wollen, dass Sie </a:t>
            </a:r>
            <a:r>
              <a:rPr lang="de-DE" i="1" u="sng" dirty="0"/>
              <a:t>so</a:t>
            </a:r>
            <a:r>
              <a:rPr lang="de-DE" dirty="0"/>
              <a:t> </a:t>
            </a:r>
          </a:p>
          <a:p>
            <a:pPr eaLnBrk="1" hangingPunct="1">
              <a:buFont typeface="Wingdings" pitchFamily="2" charset="2"/>
              <a:buNone/>
            </a:pPr>
            <a:r>
              <a:rPr lang="de-DE" dirty="0"/>
              <a:t>	diese </a:t>
            </a:r>
            <a:r>
              <a:rPr lang="de-DE" b="1" dirty="0"/>
              <a:t>Einführungs-</a:t>
            </a:r>
            <a:r>
              <a:rPr lang="de-DE" b="1" dirty="0" err="1"/>
              <a:t>veranstaltung</a:t>
            </a:r>
            <a:r>
              <a:rPr lang="de-DE" b="1" dirty="0"/>
              <a:t> </a:t>
            </a:r>
            <a:r>
              <a:rPr lang="de-DE" dirty="0"/>
              <a:t>wieder verlassen!</a:t>
            </a:r>
          </a:p>
        </p:txBody>
      </p:sp>
      <p:pic>
        <p:nvPicPr>
          <p:cNvPr id="1026" name="Picture 2" descr="C:\Users\Sabine\AppData\Local\Microsoft\Windows\Temporary Internet Files\Content.Outlook\IT32ZK2A\Anfang (2).jpg"/>
          <p:cNvPicPr>
            <a:picLocks noChangeAspect="1" noChangeArrowheads="1"/>
          </p:cNvPicPr>
          <p:nvPr/>
        </p:nvPicPr>
        <p:blipFill>
          <a:blip r:embed="rId3" cstate="print">
            <a:biLevel thresh="50000"/>
          </a:blip>
          <a:srcRect/>
          <a:stretch>
            <a:fillRect/>
          </a:stretch>
        </p:blipFill>
        <p:spPr bwMode="auto">
          <a:xfrm>
            <a:off x="3275856" y="2276872"/>
            <a:ext cx="2736304" cy="37642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53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553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6" presetClass="emph" presetSubtype="0" fill="hold" nodeType="withEffect">
                                  <p:stCondLst>
                                    <p:cond delay="0"/>
                                  </p:stCondLst>
                                  <p:childTnLst>
                                    <p:animScale>
                                      <p:cBhvr>
                                        <p:cTn id="14" dur="2000" fill="hold"/>
                                        <p:tgtEl>
                                          <p:spTgt spid="1027"/>
                                        </p:tgtEl>
                                      </p:cBhvr>
                                      <p:by x="150000" y="150000"/>
                                    </p:animScale>
                                  </p:childTnLst>
                                </p:cTn>
                              </p:par>
                              <p:par>
                                <p:cTn id="15" presetID="10" presetClass="exit" presetSubtype="0" fill="hold" nodeType="withEffect">
                                  <p:stCondLst>
                                    <p:cond delay="0"/>
                                  </p:stCondLst>
                                  <p:childTnLst>
                                    <p:animEffect transition="out" filter="fade">
                                      <p:cBhvr>
                                        <p:cTn id="16" dur="1000"/>
                                        <p:tgtEl>
                                          <p:spTgt spid="1026"/>
                                        </p:tgtEl>
                                      </p:cBhvr>
                                    </p:animEffect>
                                    <p:set>
                                      <p:cBhvr>
                                        <p:cTn id="17"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557213" y="1538288"/>
            <a:ext cx="8029575" cy="3781425"/>
          </a:xfrm>
          <a:prstGeom prst="rect">
            <a:avLst/>
          </a:prstGeom>
          <a:noFill/>
          <a:ln w="9525">
            <a:solidFill>
              <a:srgbClr val="C1002A"/>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cstate="print"/>
          <a:srcRect/>
          <a:stretch>
            <a:fillRect/>
          </a:stretch>
        </p:blipFill>
        <p:spPr bwMode="auto">
          <a:xfrm>
            <a:off x="609600" y="785813"/>
            <a:ext cx="7924800" cy="5286375"/>
          </a:xfrm>
          <a:prstGeom prst="rect">
            <a:avLst/>
          </a:prstGeom>
          <a:noFill/>
          <a:ln w="9525">
            <a:solidFill>
              <a:srgbClr val="C1002A"/>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de-DE" dirty="0"/>
              <a:t>Ihre Eigenverantwortung:</a:t>
            </a:r>
          </a:p>
        </p:txBody>
      </p:sp>
      <p:sp>
        <p:nvSpPr>
          <p:cNvPr id="4" name="Textfeld 3"/>
          <p:cNvSpPr txBox="1"/>
          <p:nvPr/>
        </p:nvSpPr>
        <p:spPr>
          <a:xfrm>
            <a:off x="251520" y="2348880"/>
            <a:ext cx="8568952" cy="2308324"/>
          </a:xfrm>
          <a:prstGeom prst="rect">
            <a:avLst/>
          </a:prstGeom>
          <a:solidFill>
            <a:schemeClr val="bg1"/>
          </a:solidFill>
          <a:ln w="76200">
            <a:solidFill>
              <a:srgbClr val="C1002A"/>
            </a:solidFill>
          </a:ln>
        </p:spPr>
        <p:txBody>
          <a:bodyPr wrap="square" rtlCol="0">
            <a:spAutoFit/>
          </a:bodyPr>
          <a:lstStyle/>
          <a:p>
            <a:pPr marL="400050" lvl="1">
              <a:defRPr/>
            </a:pPr>
            <a:endParaRPr lang="de-DE" sz="1400" dirty="0">
              <a:solidFill>
                <a:srgbClr val="000000"/>
              </a:solidFill>
            </a:endParaRPr>
          </a:p>
          <a:p>
            <a:pPr marL="400050" lvl="1">
              <a:defRPr/>
            </a:pPr>
            <a:r>
              <a:rPr lang="de-DE" sz="2800" dirty="0">
                <a:solidFill>
                  <a:srgbClr val="000000"/>
                </a:solidFill>
              </a:rPr>
              <a:t>Bitte achten Sie darauf, dass Sie </a:t>
            </a:r>
            <a:r>
              <a:rPr lang="de-DE" sz="2800" b="1" dirty="0">
                <a:solidFill>
                  <a:srgbClr val="000000"/>
                </a:solidFill>
              </a:rPr>
              <a:t>genau</a:t>
            </a:r>
            <a:r>
              <a:rPr lang="de-DE" sz="2800" dirty="0">
                <a:solidFill>
                  <a:srgbClr val="000000"/>
                </a:solidFill>
              </a:rPr>
              <a:t> die </a:t>
            </a:r>
            <a:r>
              <a:rPr lang="de-DE" sz="2800" b="1" dirty="0">
                <a:solidFill>
                  <a:srgbClr val="000000"/>
                </a:solidFill>
              </a:rPr>
              <a:t>von Ihrer Prüfungsordnung geforderten Leistungen </a:t>
            </a:r>
            <a:r>
              <a:rPr lang="de-DE" sz="2800" dirty="0">
                <a:solidFill>
                  <a:srgbClr val="000000"/>
                </a:solidFill>
              </a:rPr>
              <a:t>erbringen; in den Lehrveranstaltungen sitzen Teil-</a:t>
            </a:r>
            <a:r>
              <a:rPr lang="de-DE" sz="2800" dirty="0" err="1">
                <a:solidFill>
                  <a:srgbClr val="000000"/>
                </a:solidFill>
              </a:rPr>
              <a:t>nehmer</a:t>
            </a:r>
            <a:r>
              <a:rPr lang="de-DE" sz="2800" dirty="0">
                <a:solidFill>
                  <a:srgbClr val="000000"/>
                </a:solidFill>
              </a:rPr>
              <a:t>/innen aus verschiedenen Studiengängen!</a:t>
            </a:r>
          </a:p>
          <a:p>
            <a:endParaRPr lang="de-DE" dirty="0">
              <a:solidFill>
                <a:srgbClr val="000000"/>
              </a:solidFill>
            </a:endParaRPr>
          </a:p>
        </p:txBody>
      </p:sp>
    </p:spTree>
    <p:extLst>
      <p:ext uri="{BB962C8B-B14F-4D97-AF65-F5344CB8AC3E}">
        <p14:creationId xmlns="" xmlns:p14="http://schemas.microsoft.com/office/powerpoint/2010/main" val="587116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bine\AppData\Local\Microsoft\Windows\Temporary Internet Files\Content.Outlook\IT32ZK2A\0005 (2).jpg"/>
          <p:cNvPicPr>
            <a:picLocks noChangeAspect="1" noChangeArrowheads="1"/>
          </p:cNvPicPr>
          <p:nvPr/>
        </p:nvPicPr>
        <p:blipFill>
          <a:blip r:embed="rId2" cstate="print">
            <a:biLevel thresh="50000"/>
          </a:blip>
          <a:srcRect l="1482"/>
          <a:stretch>
            <a:fillRect/>
          </a:stretch>
        </p:blipFill>
        <p:spPr bwMode="auto">
          <a:xfrm>
            <a:off x="5360065" y="980728"/>
            <a:ext cx="3783935" cy="4293096"/>
          </a:xfrm>
          <a:prstGeom prst="rect">
            <a:avLst/>
          </a:prstGeom>
          <a:noFill/>
        </p:spPr>
      </p:pic>
      <p:sp>
        <p:nvSpPr>
          <p:cNvPr id="16386" name="Rectangle 2"/>
          <p:cNvSpPr>
            <a:spLocks noGrp="1" noChangeArrowheads="1"/>
          </p:cNvSpPr>
          <p:nvPr>
            <p:ph type="title"/>
          </p:nvPr>
        </p:nvSpPr>
        <p:spPr/>
        <p:txBody>
          <a:bodyPr/>
          <a:lstStyle/>
          <a:p>
            <a:pPr eaLnBrk="1" hangingPunct="1"/>
            <a:r>
              <a:rPr lang="de-DE" altLang="de-DE" dirty="0"/>
              <a:t>Erste Schritte</a:t>
            </a:r>
          </a:p>
        </p:txBody>
      </p:sp>
      <p:sp>
        <p:nvSpPr>
          <p:cNvPr id="4" name="Textplatzhalter 3"/>
          <p:cNvSpPr>
            <a:spLocks noGrp="1"/>
          </p:cNvSpPr>
          <p:nvPr>
            <p:ph type="body" idx="1"/>
          </p:nvPr>
        </p:nvSpPr>
        <p:spPr/>
        <p:txBody>
          <a:bodyPr/>
          <a:lstStyle/>
          <a:p>
            <a:r>
              <a:rPr lang="de-DE" dirty="0"/>
              <a:t>Was muss ich im ersten Semester belegen?</a:t>
            </a:r>
          </a:p>
        </p:txBody>
      </p:sp>
    </p:spTree>
    <p:extLst>
      <p:ext uri="{BB962C8B-B14F-4D97-AF65-F5344CB8AC3E}">
        <p14:creationId xmlns="" xmlns:p14="http://schemas.microsoft.com/office/powerpoint/2010/main" val="18355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a:t>
            </a:r>
            <a:r>
              <a:rPr lang="de-DE" b="1" dirty="0"/>
              <a:t>Programm für 1. Jahr</a:t>
            </a:r>
          </a:p>
        </p:txBody>
      </p:sp>
      <p:sp>
        <p:nvSpPr>
          <p:cNvPr id="3" name="Inhaltsplatzhalter 2"/>
          <p:cNvSpPr>
            <a:spLocks noGrp="1"/>
          </p:cNvSpPr>
          <p:nvPr>
            <p:ph idx="1"/>
          </p:nvPr>
        </p:nvSpPr>
        <p:spPr/>
        <p:txBody>
          <a:bodyPr/>
          <a:lstStyle/>
          <a:p>
            <a:pPr>
              <a:buNone/>
            </a:pPr>
            <a:r>
              <a:rPr lang="de-DE" sz="1800" dirty="0"/>
              <a:t>BA Kernfach (</a:t>
            </a:r>
            <a:r>
              <a:rPr lang="de-DE" sz="1800" dirty="0" err="1"/>
              <a:t>KF</a:t>
            </a:r>
            <a:r>
              <a:rPr lang="de-DE" sz="1800" dirty="0"/>
              <a:t>)	      BA </a:t>
            </a:r>
            <a:r>
              <a:rPr lang="de-DE" sz="1800" dirty="0" err="1"/>
              <a:t>Beifach</a:t>
            </a:r>
            <a:r>
              <a:rPr lang="de-DE" sz="1800" dirty="0"/>
              <a:t> (</a:t>
            </a:r>
            <a:r>
              <a:rPr lang="de-DE" sz="1800" dirty="0" err="1"/>
              <a:t>BF</a:t>
            </a:r>
            <a:r>
              <a:rPr lang="de-DE" sz="1800" dirty="0"/>
              <a:t>)	      </a:t>
            </a:r>
            <a:r>
              <a:rPr lang="de-DE" sz="1800" dirty="0" err="1"/>
              <a:t>BEd</a:t>
            </a:r>
            <a:r>
              <a:rPr lang="de-DE" sz="1800" dirty="0"/>
              <a:t>/</a:t>
            </a:r>
            <a:r>
              <a:rPr lang="de-DE" sz="1800" dirty="0" err="1"/>
              <a:t>BSc</a:t>
            </a:r>
            <a:r>
              <a:rPr lang="de-DE" sz="1800" dirty="0"/>
              <a:t> </a:t>
            </a:r>
            <a:r>
              <a:rPr lang="de-DE" sz="1800" dirty="0" err="1"/>
              <a:t>Wipäd</a:t>
            </a:r>
            <a:endParaRPr lang="de-DE" sz="1800" dirty="0"/>
          </a:p>
        </p:txBody>
      </p:sp>
      <p:pic>
        <p:nvPicPr>
          <p:cNvPr id="8" name="Grafik 7" descr="Bilder Aufbau Studiengänge-BAKF.jpg"/>
          <p:cNvPicPr>
            <a:picLocks noChangeAspect="1"/>
          </p:cNvPicPr>
          <p:nvPr/>
        </p:nvPicPr>
        <p:blipFill>
          <a:blip r:embed="rId2" cstate="print"/>
          <a:srcRect r="66197"/>
          <a:stretch>
            <a:fillRect/>
          </a:stretch>
        </p:blipFill>
        <p:spPr>
          <a:xfrm>
            <a:off x="143508" y="2636912"/>
            <a:ext cx="2736304" cy="2667897"/>
          </a:xfrm>
          <a:prstGeom prst="rect">
            <a:avLst/>
          </a:prstGeom>
        </p:spPr>
      </p:pic>
      <p:pic>
        <p:nvPicPr>
          <p:cNvPr id="9" name="Grafik 8" descr="Bilder Aufbau Studiengänge-BABF.jpg"/>
          <p:cNvPicPr>
            <a:picLocks noChangeAspect="1"/>
          </p:cNvPicPr>
          <p:nvPr/>
        </p:nvPicPr>
        <p:blipFill>
          <a:blip r:embed="rId3" cstate="print"/>
          <a:srcRect r="66102"/>
          <a:stretch>
            <a:fillRect/>
          </a:stretch>
        </p:blipFill>
        <p:spPr>
          <a:xfrm>
            <a:off x="2987824" y="2636912"/>
            <a:ext cx="2808312" cy="1410482"/>
          </a:xfrm>
          <a:prstGeom prst="rect">
            <a:avLst/>
          </a:prstGeom>
        </p:spPr>
      </p:pic>
      <p:pic>
        <p:nvPicPr>
          <p:cNvPr id="10" name="Grafik 9" descr="Bilder Aufbau Studiengänge-BED.jpg"/>
          <p:cNvPicPr>
            <a:picLocks noChangeAspect="1"/>
          </p:cNvPicPr>
          <p:nvPr/>
        </p:nvPicPr>
        <p:blipFill rotWithShape="1">
          <a:blip r:embed="rId4" cstate="print"/>
          <a:srcRect r="66185"/>
          <a:stretch/>
        </p:blipFill>
        <p:spPr>
          <a:xfrm>
            <a:off x="5868144" y="2636912"/>
            <a:ext cx="3026474" cy="2621539"/>
          </a:xfrm>
          <a:prstGeom prst="rect">
            <a:avLst/>
          </a:prstGeom>
        </p:spPr>
      </p:pic>
      <p:cxnSp>
        <p:nvCxnSpPr>
          <p:cNvPr id="5" name="Gerader Verbinder 4"/>
          <p:cNvCxnSpPr/>
          <p:nvPr/>
        </p:nvCxnSpPr>
        <p:spPr>
          <a:xfrm>
            <a:off x="2915816" y="2249424"/>
            <a:ext cx="0" cy="4203912"/>
          </a:xfrm>
          <a:prstGeom prst="line">
            <a:avLst/>
          </a:prstGeom>
          <a:ln w="12700">
            <a:solidFill>
              <a:srgbClr val="636363"/>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5836377" y="2209800"/>
            <a:ext cx="0" cy="4203912"/>
          </a:xfrm>
          <a:prstGeom prst="line">
            <a:avLst/>
          </a:prstGeom>
          <a:ln w="12700">
            <a:solidFill>
              <a:srgbClr val="636363"/>
            </a:solidFill>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8460432" y="4172036"/>
            <a:ext cx="504056" cy="1086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normAutofit fontScale="90000"/>
          </a:bodyPr>
          <a:lstStyle/>
          <a:p>
            <a:r>
              <a:rPr lang="de-DE" altLang="de-DE" dirty="0" err="1"/>
              <a:t>B.A.</a:t>
            </a:r>
            <a:r>
              <a:rPr lang="de-DE" altLang="de-DE" dirty="0"/>
              <a:t> Kernfach / </a:t>
            </a:r>
            <a:r>
              <a:rPr lang="de-DE" altLang="de-DE" dirty="0" err="1"/>
              <a:t>B.Ed</a:t>
            </a:r>
            <a:r>
              <a:rPr lang="de-DE" altLang="de-DE" dirty="0"/>
              <a:t>. / </a:t>
            </a:r>
            <a:r>
              <a:rPr lang="de-DE" altLang="de-DE" dirty="0" err="1"/>
              <a:t>B.Sc</a:t>
            </a:r>
            <a:r>
              <a:rPr lang="de-DE" altLang="de-DE" dirty="0"/>
              <a:t>. </a:t>
            </a:r>
            <a:r>
              <a:rPr lang="de-DE" altLang="de-DE" dirty="0" err="1"/>
              <a:t>WiPäd</a:t>
            </a:r>
            <a:r>
              <a:rPr lang="de-DE" altLang="de-DE" dirty="0"/>
              <a:t>:</a:t>
            </a:r>
            <a:br>
              <a:rPr lang="de-DE" altLang="de-DE" dirty="0"/>
            </a:br>
            <a:r>
              <a:rPr lang="de-DE" altLang="de-DE" b="1" dirty="0"/>
              <a:t>Programm für das 1. Semester</a:t>
            </a:r>
          </a:p>
        </p:txBody>
      </p:sp>
      <p:sp>
        <p:nvSpPr>
          <p:cNvPr id="4" name="Inhaltsplatzhalter 3"/>
          <p:cNvSpPr>
            <a:spLocks noGrp="1"/>
          </p:cNvSpPr>
          <p:nvPr>
            <p:ph idx="1"/>
          </p:nvPr>
        </p:nvSpPr>
        <p:spPr>
          <a:xfrm>
            <a:off x="457200" y="2348880"/>
            <a:ext cx="8229600" cy="4225656"/>
          </a:xfrm>
          <a:ln>
            <a:solidFill>
              <a:schemeClr val="accent2"/>
            </a:solidFill>
          </a:ln>
        </p:spPr>
        <p:txBody>
          <a:bodyPr>
            <a:normAutofit fontScale="92500" lnSpcReduction="10000"/>
          </a:bodyPr>
          <a:lstStyle/>
          <a:p>
            <a:pPr>
              <a:buNone/>
            </a:pPr>
            <a:endParaRPr lang="de-DE" sz="1300" b="1" dirty="0">
              <a:solidFill>
                <a:schemeClr val="accent2"/>
              </a:solidFill>
            </a:endParaRPr>
          </a:p>
          <a:p>
            <a:pPr>
              <a:buNone/>
            </a:pPr>
            <a:r>
              <a:rPr lang="de-DE" sz="2600" b="1" dirty="0">
                <a:solidFill>
                  <a:schemeClr val="accent2"/>
                </a:solidFill>
              </a:rPr>
              <a:t>Modul „Das Fach im Überblick“</a:t>
            </a:r>
            <a:r>
              <a:rPr lang="de-DE" b="1" dirty="0">
                <a:solidFill>
                  <a:schemeClr val="accent2"/>
                </a:solidFill>
              </a:rPr>
              <a:t/>
            </a:r>
            <a:br>
              <a:rPr lang="de-DE" b="1" dirty="0">
                <a:solidFill>
                  <a:schemeClr val="accent2"/>
                </a:solidFill>
              </a:rPr>
            </a:br>
            <a:endParaRPr lang="de-DE" sz="1200" b="1" dirty="0">
              <a:solidFill>
                <a:schemeClr val="accent2"/>
              </a:solidFill>
            </a:endParaRPr>
          </a:p>
          <a:p>
            <a:r>
              <a:rPr lang="de-DE" sz="2000" b="1" dirty="0" err="1"/>
              <a:t>VKUW</a:t>
            </a:r>
            <a:r>
              <a:rPr lang="de-DE" sz="2000" dirty="0"/>
              <a:t>  - </a:t>
            </a:r>
            <a:r>
              <a:rPr lang="de-DE" sz="2000" dirty="0">
                <a:solidFill>
                  <a:schemeClr val="accent2"/>
                </a:solidFill>
              </a:rPr>
              <a:t>V:  </a:t>
            </a:r>
            <a:r>
              <a:rPr lang="de-DE" sz="2000" b="1" dirty="0">
                <a:solidFill>
                  <a:schemeClr val="accent2"/>
                </a:solidFill>
              </a:rPr>
              <a:t>Vorlesung Kulturwissenschaft</a:t>
            </a:r>
            <a:r>
              <a:rPr lang="de-DE" sz="2000" b="1" dirty="0"/>
              <a:t/>
            </a:r>
            <a:br>
              <a:rPr lang="de-DE" sz="2000" b="1" dirty="0"/>
            </a:br>
            <a:r>
              <a:rPr lang="de-DE" sz="2000" dirty="0"/>
              <a:t>(2 </a:t>
            </a:r>
            <a:r>
              <a:rPr lang="de-DE" sz="2000" dirty="0" err="1"/>
              <a:t>SWS</a:t>
            </a:r>
            <a:r>
              <a:rPr lang="de-DE" sz="2000" dirty="0"/>
              <a:t>, 1 LP; Pflicht) </a:t>
            </a:r>
            <a:br>
              <a:rPr lang="de-DE" sz="2000" dirty="0"/>
            </a:br>
            <a:endParaRPr lang="de-DE" sz="2000" dirty="0"/>
          </a:p>
          <a:p>
            <a:r>
              <a:rPr lang="de-DE" sz="2000" b="1" dirty="0" err="1"/>
              <a:t>VLIN</a:t>
            </a:r>
            <a:r>
              <a:rPr lang="de-DE" sz="2000" b="1" dirty="0"/>
              <a:t> - </a:t>
            </a:r>
            <a:r>
              <a:rPr lang="de-DE" sz="2000" dirty="0">
                <a:solidFill>
                  <a:schemeClr val="accent2"/>
                </a:solidFill>
              </a:rPr>
              <a:t>V: </a:t>
            </a:r>
            <a:r>
              <a:rPr lang="de-DE" sz="2000" b="1" dirty="0">
                <a:solidFill>
                  <a:schemeClr val="accent2"/>
                </a:solidFill>
              </a:rPr>
              <a:t>Inhalte und Methoden der Sprachwissenschaft</a:t>
            </a:r>
            <a:r>
              <a:rPr lang="de-DE" sz="2000" b="1" dirty="0"/>
              <a:t> </a:t>
            </a:r>
            <a:br>
              <a:rPr lang="de-DE" sz="2000" b="1" dirty="0"/>
            </a:br>
            <a:r>
              <a:rPr lang="de-DE" sz="2000" dirty="0"/>
              <a:t>(2 </a:t>
            </a:r>
            <a:r>
              <a:rPr lang="de-DE" sz="2000" dirty="0" err="1"/>
              <a:t>SWS</a:t>
            </a:r>
            <a:r>
              <a:rPr lang="de-DE" sz="2000" dirty="0"/>
              <a:t>, 1 LP; Pflicht) </a:t>
            </a:r>
            <a:br>
              <a:rPr lang="de-DE" sz="2000" dirty="0"/>
            </a:br>
            <a:endParaRPr lang="de-DE" sz="2000" dirty="0"/>
          </a:p>
          <a:p>
            <a:r>
              <a:rPr lang="de-DE" sz="2000" b="1" dirty="0" err="1"/>
              <a:t>PROP</a:t>
            </a:r>
            <a:r>
              <a:rPr lang="de-DE" sz="2000" dirty="0"/>
              <a:t> - </a:t>
            </a:r>
            <a:r>
              <a:rPr lang="de-DE" sz="2000" dirty="0">
                <a:solidFill>
                  <a:schemeClr val="accent2"/>
                </a:solidFill>
              </a:rPr>
              <a:t>V: </a:t>
            </a:r>
            <a:r>
              <a:rPr lang="de-DE" sz="2000" b="1" dirty="0" err="1">
                <a:solidFill>
                  <a:schemeClr val="accent2"/>
                </a:solidFill>
              </a:rPr>
              <a:t>Propädeutikum</a:t>
            </a:r>
            <a:r>
              <a:rPr lang="de-DE" sz="2000" dirty="0"/>
              <a:t> (2 </a:t>
            </a:r>
            <a:r>
              <a:rPr lang="de-DE" sz="2000" dirty="0" err="1"/>
              <a:t>SWS</a:t>
            </a:r>
            <a:r>
              <a:rPr lang="de-DE" sz="2000" dirty="0"/>
              <a:t>, 1 LP; Pflicht) </a:t>
            </a:r>
            <a:r>
              <a:rPr lang="de-DE" sz="2000" dirty="0">
                <a:solidFill>
                  <a:schemeClr val="accent3"/>
                </a:solidFill>
              </a:rPr>
              <a:t>- wird nur im </a:t>
            </a:r>
            <a:r>
              <a:rPr lang="de-DE" sz="2000" dirty="0" err="1">
                <a:solidFill>
                  <a:schemeClr val="accent3"/>
                </a:solidFill>
              </a:rPr>
              <a:t>SoSe</a:t>
            </a:r>
            <a:r>
              <a:rPr lang="de-DE" sz="2000" dirty="0">
                <a:solidFill>
                  <a:schemeClr val="accent3"/>
                </a:solidFill>
              </a:rPr>
              <a:t> angeboten =&gt; im 1. oder 2. Semester zu besuchen!</a:t>
            </a:r>
          </a:p>
          <a:p>
            <a:endParaRPr lang="de-DE" sz="2000" dirty="0">
              <a:solidFill>
                <a:schemeClr val="accent3"/>
              </a:solidFill>
            </a:endParaRPr>
          </a:p>
          <a:p>
            <a:pPr>
              <a:buNone/>
            </a:pPr>
            <a:r>
              <a:rPr lang="de-DE" sz="2000" b="1" dirty="0"/>
              <a:t>	</a:t>
            </a:r>
            <a:r>
              <a:rPr lang="de-DE" sz="2000" b="1" u="sng" dirty="0"/>
              <a:t>Modulprüfung</a:t>
            </a:r>
            <a:r>
              <a:rPr lang="de-DE" sz="2000" b="1" dirty="0"/>
              <a:t>: </a:t>
            </a:r>
            <a:r>
              <a:rPr lang="de-DE" sz="2000" dirty="0" err="1"/>
              <a:t>unbenotete</a:t>
            </a:r>
            <a:r>
              <a:rPr lang="de-DE" sz="2000" dirty="0"/>
              <a:t> Klausur (30 Min.) oder </a:t>
            </a:r>
            <a:r>
              <a:rPr lang="de-DE" sz="2000" dirty="0" err="1"/>
              <a:t>unbenotete</a:t>
            </a:r>
            <a:r>
              <a:rPr lang="de-DE" sz="2000" dirty="0"/>
              <a:t> Hausaufgaben in sprachwissenschaftlicher Vorlesung </a:t>
            </a:r>
            <a:r>
              <a:rPr lang="de-DE" sz="2000" dirty="0" err="1"/>
              <a:t>VLIN</a:t>
            </a:r>
            <a:r>
              <a:rPr lang="de-DE" sz="2000" dirty="0"/>
              <a:t> im ersten Semester (1 LP, </a:t>
            </a:r>
            <a:r>
              <a:rPr lang="de-DE" sz="2000" dirty="0" err="1"/>
              <a:t>unbenotet</a:t>
            </a:r>
            <a:r>
              <a:rPr lang="de-DE" sz="2000" dirty="0"/>
              <a:t>) </a:t>
            </a:r>
          </a:p>
          <a:p>
            <a:pPr>
              <a:buNone/>
            </a:pPr>
            <a:endParaRPr lang="de-DE" sz="2000" b="1" dirty="0"/>
          </a:p>
          <a:p>
            <a:pPr>
              <a:buNone/>
            </a:pPr>
            <a:endParaRPr lang="de-DE" b="1" dirty="0"/>
          </a:p>
        </p:txBody>
      </p:sp>
    </p:spTree>
    <p:extLst>
      <p:ext uri="{BB962C8B-B14F-4D97-AF65-F5344CB8AC3E}">
        <p14:creationId xmlns="" xmlns:p14="http://schemas.microsoft.com/office/powerpoint/2010/main" val="3727608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ltLang="de-DE" dirty="0" err="1"/>
              <a:t>B.A.</a:t>
            </a:r>
            <a:r>
              <a:rPr lang="de-DE" altLang="de-DE" dirty="0"/>
              <a:t> </a:t>
            </a:r>
            <a:r>
              <a:rPr lang="de-DE" altLang="de-DE" dirty="0" err="1"/>
              <a:t>KF</a:t>
            </a:r>
            <a:r>
              <a:rPr lang="de-DE" altLang="de-DE" dirty="0"/>
              <a:t> + </a:t>
            </a:r>
            <a:r>
              <a:rPr lang="de-DE" altLang="de-DE" dirty="0" err="1"/>
              <a:t>BF</a:t>
            </a:r>
            <a:r>
              <a:rPr lang="de-DE" altLang="de-DE" dirty="0"/>
              <a:t> / </a:t>
            </a:r>
            <a:r>
              <a:rPr lang="de-DE" altLang="de-DE" dirty="0" err="1"/>
              <a:t>B.Ed</a:t>
            </a:r>
            <a:r>
              <a:rPr lang="de-DE" altLang="de-DE" dirty="0"/>
              <a:t>. / </a:t>
            </a:r>
            <a:r>
              <a:rPr lang="de-DE" altLang="de-DE" dirty="0" err="1"/>
              <a:t>B.Sc</a:t>
            </a:r>
            <a:r>
              <a:rPr lang="de-DE" altLang="de-DE" dirty="0"/>
              <a:t>. </a:t>
            </a:r>
            <a:r>
              <a:rPr lang="de-DE" altLang="de-DE" dirty="0" err="1"/>
              <a:t>WiPäd</a:t>
            </a:r>
            <a:r>
              <a:rPr lang="de-DE" altLang="de-DE" dirty="0"/>
              <a:t>:</a:t>
            </a:r>
            <a:br>
              <a:rPr lang="de-DE" altLang="de-DE" dirty="0"/>
            </a:br>
            <a:r>
              <a:rPr lang="de-DE" altLang="de-DE" b="1" dirty="0"/>
              <a:t>Programm für das 1. Semester</a:t>
            </a:r>
            <a:endParaRPr lang="de-DE" b="1" dirty="0"/>
          </a:p>
        </p:txBody>
      </p:sp>
      <p:sp>
        <p:nvSpPr>
          <p:cNvPr id="3" name="Inhaltsplatzhalter 2"/>
          <p:cNvSpPr>
            <a:spLocks noGrp="1"/>
          </p:cNvSpPr>
          <p:nvPr>
            <p:ph idx="1"/>
          </p:nvPr>
        </p:nvSpPr>
        <p:spPr>
          <a:xfrm>
            <a:off x="457200" y="2348880"/>
            <a:ext cx="8435280" cy="4225656"/>
          </a:xfrm>
          <a:ln>
            <a:solidFill>
              <a:schemeClr val="accent2"/>
            </a:solidFill>
          </a:ln>
        </p:spPr>
        <p:txBody>
          <a:bodyPr>
            <a:normAutofit fontScale="92500" lnSpcReduction="10000"/>
          </a:bodyPr>
          <a:lstStyle/>
          <a:p>
            <a:pPr>
              <a:spcBef>
                <a:spcPts val="0"/>
              </a:spcBef>
              <a:buNone/>
            </a:pPr>
            <a:endParaRPr lang="de-DE" sz="1300" b="1" dirty="0">
              <a:solidFill>
                <a:schemeClr val="accent2"/>
              </a:solidFill>
            </a:endParaRPr>
          </a:p>
          <a:p>
            <a:pPr>
              <a:buNone/>
            </a:pPr>
            <a:r>
              <a:rPr lang="de-DE" sz="2600" b="1" dirty="0">
                <a:solidFill>
                  <a:schemeClr val="accent2"/>
                </a:solidFill>
              </a:rPr>
              <a:t>Modul „Grundlagen Literaturwissenschaft“</a:t>
            </a:r>
          </a:p>
          <a:p>
            <a:pPr>
              <a:buNone/>
            </a:pPr>
            <a:endParaRPr lang="de-DE" sz="1200" b="1" dirty="0"/>
          </a:p>
          <a:p>
            <a:r>
              <a:rPr lang="de-DE" sz="2000" b="1" dirty="0" err="1">
                <a:solidFill>
                  <a:schemeClr val="accent3"/>
                </a:solidFill>
              </a:rPr>
              <a:t>GADL</a:t>
            </a:r>
            <a:r>
              <a:rPr lang="de-DE" sz="2000" b="1" dirty="0">
                <a:solidFill>
                  <a:schemeClr val="accent3"/>
                </a:solidFill>
              </a:rPr>
              <a:t>-PS</a:t>
            </a:r>
            <a:r>
              <a:rPr lang="de-DE" sz="2000" dirty="0"/>
              <a:t> – </a:t>
            </a:r>
            <a:r>
              <a:rPr lang="de-DE" sz="2000" dirty="0">
                <a:solidFill>
                  <a:schemeClr val="accent2"/>
                </a:solidFill>
              </a:rPr>
              <a:t>PS: </a:t>
            </a:r>
            <a:r>
              <a:rPr lang="de-DE" sz="2000" b="1" dirty="0">
                <a:solidFill>
                  <a:schemeClr val="accent2"/>
                </a:solidFill>
              </a:rPr>
              <a:t>Grundlagen Ältere deutsche Literatur</a:t>
            </a:r>
            <a:r>
              <a:rPr lang="de-DE" sz="2000" b="1" dirty="0"/>
              <a:t> </a:t>
            </a:r>
            <a:br>
              <a:rPr lang="de-DE" sz="2000" b="1" dirty="0"/>
            </a:br>
            <a:r>
              <a:rPr lang="de-DE" sz="2000" dirty="0"/>
              <a:t>(2 </a:t>
            </a:r>
            <a:r>
              <a:rPr lang="de-DE" sz="2000" dirty="0" err="1"/>
              <a:t>SWS</a:t>
            </a:r>
            <a:r>
              <a:rPr lang="de-DE" sz="2000" dirty="0"/>
              <a:t>, 2 LP; Pflicht)</a:t>
            </a:r>
            <a:br>
              <a:rPr lang="de-DE" sz="2000" dirty="0"/>
            </a:br>
            <a:endParaRPr lang="de-DE" sz="800" dirty="0">
              <a:solidFill>
                <a:schemeClr val="accent2"/>
              </a:solidFill>
            </a:endParaRPr>
          </a:p>
          <a:p>
            <a:r>
              <a:rPr lang="de-DE" sz="2000" b="1" dirty="0" err="1">
                <a:solidFill>
                  <a:schemeClr val="accent3"/>
                </a:solidFill>
              </a:rPr>
              <a:t>GADL</a:t>
            </a:r>
            <a:r>
              <a:rPr lang="de-DE" sz="2000" b="1" dirty="0">
                <a:solidFill>
                  <a:schemeClr val="accent3"/>
                </a:solidFill>
              </a:rPr>
              <a:t>-V</a:t>
            </a:r>
            <a:r>
              <a:rPr lang="de-DE" sz="2000" dirty="0"/>
              <a:t> – </a:t>
            </a:r>
            <a:r>
              <a:rPr lang="de-DE" sz="2000" dirty="0">
                <a:solidFill>
                  <a:schemeClr val="accent2"/>
                </a:solidFill>
              </a:rPr>
              <a:t>V: </a:t>
            </a:r>
            <a:r>
              <a:rPr lang="de-DE" sz="2000" b="1" dirty="0">
                <a:solidFill>
                  <a:schemeClr val="accent2"/>
                </a:solidFill>
              </a:rPr>
              <a:t>Grundlagen Ältere deutsche Literatur</a:t>
            </a:r>
            <a:r>
              <a:rPr lang="de-DE" sz="2000" b="1" dirty="0"/>
              <a:t> </a:t>
            </a:r>
            <a:br>
              <a:rPr lang="de-DE" sz="2000" b="1" dirty="0"/>
            </a:br>
            <a:r>
              <a:rPr lang="de-DE" sz="2000" dirty="0"/>
              <a:t>(1 </a:t>
            </a:r>
            <a:r>
              <a:rPr lang="de-DE" sz="2000" dirty="0" err="1"/>
              <a:t>SWS</a:t>
            </a:r>
            <a:r>
              <a:rPr lang="de-DE" sz="2000" dirty="0"/>
              <a:t>, 1 LP; Pflicht)</a:t>
            </a:r>
            <a:br>
              <a:rPr lang="de-DE" sz="2000" dirty="0"/>
            </a:br>
            <a:endParaRPr lang="de-DE" sz="800" dirty="0"/>
          </a:p>
          <a:p>
            <a:r>
              <a:rPr lang="de-DE" sz="2000" b="1" dirty="0" err="1">
                <a:solidFill>
                  <a:schemeClr val="accent3"/>
                </a:solidFill>
              </a:rPr>
              <a:t>GNDL</a:t>
            </a:r>
            <a:r>
              <a:rPr lang="de-DE" sz="2000" b="1" dirty="0">
                <a:solidFill>
                  <a:schemeClr val="accent3"/>
                </a:solidFill>
              </a:rPr>
              <a:t>-PS</a:t>
            </a:r>
            <a:r>
              <a:rPr lang="de-DE" sz="2000" dirty="0"/>
              <a:t> – </a:t>
            </a:r>
            <a:r>
              <a:rPr lang="de-DE" sz="2000" dirty="0">
                <a:solidFill>
                  <a:schemeClr val="accent2"/>
                </a:solidFill>
              </a:rPr>
              <a:t>PS: </a:t>
            </a:r>
            <a:r>
              <a:rPr lang="de-DE" sz="2000" b="1" dirty="0">
                <a:solidFill>
                  <a:schemeClr val="accent2"/>
                </a:solidFill>
              </a:rPr>
              <a:t>Grundlagen Neuere deutsche Literatur</a:t>
            </a:r>
            <a:r>
              <a:rPr lang="de-DE" sz="2000" b="1" dirty="0"/>
              <a:t> </a:t>
            </a:r>
            <a:br>
              <a:rPr lang="de-DE" sz="2000" b="1" dirty="0"/>
            </a:br>
            <a:r>
              <a:rPr lang="de-DE" sz="2000" dirty="0"/>
              <a:t>(2 </a:t>
            </a:r>
            <a:r>
              <a:rPr lang="de-DE" sz="2000" dirty="0" err="1"/>
              <a:t>SWS</a:t>
            </a:r>
            <a:r>
              <a:rPr lang="de-DE" sz="2000" dirty="0"/>
              <a:t>, 2 LP; Pflicht)</a:t>
            </a:r>
            <a:br>
              <a:rPr lang="de-DE" sz="2000" dirty="0"/>
            </a:br>
            <a:endParaRPr lang="de-DE" sz="800" b="1" dirty="0">
              <a:solidFill>
                <a:schemeClr val="accent3"/>
              </a:solidFill>
            </a:endParaRPr>
          </a:p>
          <a:p>
            <a:r>
              <a:rPr lang="de-DE" sz="2000" b="1" dirty="0" err="1">
                <a:solidFill>
                  <a:schemeClr val="accent3"/>
                </a:solidFill>
              </a:rPr>
              <a:t>GNDL</a:t>
            </a:r>
            <a:r>
              <a:rPr lang="de-DE" sz="2000" b="1" dirty="0">
                <a:solidFill>
                  <a:schemeClr val="accent3"/>
                </a:solidFill>
              </a:rPr>
              <a:t>-V</a:t>
            </a:r>
            <a:r>
              <a:rPr lang="de-DE" sz="2000" dirty="0"/>
              <a:t> – </a:t>
            </a:r>
            <a:r>
              <a:rPr lang="de-DE" sz="2000" dirty="0">
                <a:solidFill>
                  <a:schemeClr val="accent2"/>
                </a:solidFill>
              </a:rPr>
              <a:t>V: </a:t>
            </a:r>
            <a:r>
              <a:rPr lang="de-DE" sz="2000" b="1" dirty="0">
                <a:solidFill>
                  <a:schemeClr val="accent2"/>
                </a:solidFill>
              </a:rPr>
              <a:t>Grundlagen Neuere deutsche Literatur</a:t>
            </a:r>
            <a:r>
              <a:rPr lang="de-DE" sz="2000" b="1" dirty="0"/>
              <a:t/>
            </a:r>
            <a:br>
              <a:rPr lang="de-DE" sz="2000" b="1" dirty="0"/>
            </a:br>
            <a:r>
              <a:rPr lang="de-DE" sz="2000" dirty="0"/>
              <a:t>(1 </a:t>
            </a:r>
            <a:r>
              <a:rPr lang="de-DE" sz="2000" dirty="0" err="1"/>
              <a:t>SWS</a:t>
            </a:r>
            <a:r>
              <a:rPr lang="de-DE" sz="2000" dirty="0"/>
              <a:t>, 1 LP; Pflicht)</a:t>
            </a:r>
          </a:p>
          <a:p>
            <a:endParaRPr lang="de-DE" sz="2000" b="1" dirty="0">
              <a:solidFill>
                <a:schemeClr val="accent3"/>
              </a:solidFill>
            </a:endParaRPr>
          </a:p>
          <a:p>
            <a:pPr>
              <a:buNone/>
            </a:pPr>
            <a:r>
              <a:rPr lang="de-DE" sz="2000" b="1" dirty="0"/>
              <a:t>	</a:t>
            </a:r>
            <a:r>
              <a:rPr lang="de-DE" sz="2000" b="1" u="sng" dirty="0"/>
              <a:t>Modulprüfung</a:t>
            </a:r>
            <a:r>
              <a:rPr lang="de-DE" sz="2000" dirty="0"/>
              <a:t>: Klausur (90 Min.) über </a:t>
            </a:r>
            <a:r>
              <a:rPr lang="de-DE" sz="2000" dirty="0" err="1"/>
              <a:t>GADL</a:t>
            </a:r>
            <a:r>
              <a:rPr lang="de-DE" sz="2000" dirty="0"/>
              <a:t> und </a:t>
            </a:r>
            <a:r>
              <a:rPr lang="de-DE" sz="2000" dirty="0" err="1"/>
              <a:t>GNDL</a:t>
            </a:r>
            <a:r>
              <a:rPr lang="de-DE" sz="2000" dirty="0"/>
              <a:t> (4 LP, benotet)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67544" y="3573016"/>
            <a:ext cx="8504112" cy="2160240"/>
          </a:xfrm>
          <a:prstGeom prst="rect">
            <a:avLst/>
          </a:prstGeom>
          <a:noFill/>
          <a:ln w="9525">
            <a:noFill/>
            <a:miter lim="800000"/>
            <a:headEnd/>
            <a:tailEnd/>
          </a:ln>
        </p:spPr>
      </p:pic>
      <p:sp>
        <p:nvSpPr>
          <p:cNvPr id="31746" name="Titel 1"/>
          <p:cNvSpPr>
            <a:spLocks noGrp="1"/>
          </p:cNvSpPr>
          <p:nvPr>
            <p:ph type="title"/>
          </p:nvPr>
        </p:nvSpPr>
        <p:spPr/>
        <p:txBody>
          <a:bodyPr/>
          <a:lstStyle/>
          <a:p>
            <a:r>
              <a:rPr lang="de-DE" altLang="de-DE" dirty="0"/>
              <a:t>Wie und wann melde ich mich an?</a:t>
            </a:r>
          </a:p>
        </p:txBody>
      </p:sp>
      <p:sp>
        <p:nvSpPr>
          <p:cNvPr id="3" name="Inhaltsplatzhalter 2"/>
          <p:cNvSpPr>
            <a:spLocks noGrp="1"/>
          </p:cNvSpPr>
          <p:nvPr>
            <p:ph idx="1"/>
          </p:nvPr>
        </p:nvSpPr>
        <p:spPr>
          <a:noFill/>
        </p:spPr>
        <p:txBody>
          <a:bodyPr>
            <a:normAutofit/>
          </a:bodyPr>
          <a:lstStyle/>
          <a:p>
            <a:pPr>
              <a:defRPr/>
            </a:pPr>
            <a:r>
              <a:rPr lang="de-DE" sz="2400" b="1" dirty="0"/>
              <a:t>Anmeldung für die Lehrveranstaltungen in </a:t>
            </a:r>
          </a:p>
          <a:p>
            <a:pPr marL="400050" lvl="1" indent="0">
              <a:buFont typeface="Wingdings" pitchFamily="2" charset="2"/>
              <a:buNone/>
              <a:defRPr/>
            </a:pPr>
            <a:r>
              <a:rPr lang="de-DE" sz="2400" b="1" dirty="0">
                <a:solidFill>
                  <a:schemeClr val="tx1"/>
                </a:solidFill>
              </a:rPr>
              <a:t>JOGU-</a:t>
            </a:r>
            <a:r>
              <a:rPr lang="de-DE" sz="2400" b="1" dirty="0" err="1">
                <a:solidFill>
                  <a:schemeClr val="tx1"/>
                </a:solidFill>
              </a:rPr>
              <a:t>StINe</a:t>
            </a:r>
            <a:r>
              <a:rPr lang="de-DE" sz="2400" b="1" dirty="0">
                <a:solidFill>
                  <a:schemeClr val="tx1"/>
                </a:solidFill>
              </a:rPr>
              <a:t> (Studieninformationsnetz)</a:t>
            </a:r>
          </a:p>
          <a:p>
            <a:pPr marL="400050" lvl="1" indent="0">
              <a:buFont typeface="Wingdings" pitchFamily="2" charset="2"/>
              <a:buNone/>
              <a:defRPr/>
            </a:pPr>
            <a:r>
              <a:rPr lang="de-DE" sz="2400" u="sng" dirty="0" err="1">
                <a:hlinkClick r:id="rId3"/>
              </a:rPr>
              <a:t>https://jogustine.uni-mainz.de/</a:t>
            </a:r>
            <a:r>
              <a:rPr lang="de-DE" sz="2400" dirty="0"/>
              <a:t> </a:t>
            </a:r>
          </a:p>
          <a:p>
            <a:pPr marL="400050" lvl="1" indent="0">
              <a:buFont typeface="Wingdings" pitchFamily="2" charset="2"/>
              <a:buNone/>
              <a:defRPr/>
            </a:pPr>
            <a:endParaRPr lang="de-DE" sz="2400" u="sng" dirty="0">
              <a:solidFill>
                <a:schemeClr val="hlink"/>
              </a:solidFill>
            </a:endParaRPr>
          </a:p>
          <a:p>
            <a:pPr marL="469900" indent="-469900">
              <a:lnSpc>
                <a:spcPct val="90000"/>
              </a:lnSpc>
              <a:buNone/>
            </a:pPr>
            <a:endParaRPr lang="en-US" altLang="de-DE" sz="2000" dirty="0"/>
          </a:p>
          <a:p>
            <a:pPr marL="400050" lvl="1" indent="0">
              <a:buFont typeface="Wingdings" pitchFamily="2" charset="2"/>
              <a:buNone/>
              <a:defRPr/>
            </a:pPr>
            <a:endParaRPr lang="en-US" sz="2400" u="sng" dirty="0">
              <a:solidFill>
                <a:schemeClr val="hlink"/>
              </a:solidFill>
            </a:endParaRPr>
          </a:p>
          <a:p>
            <a:pPr marL="400050" lvl="1" indent="0">
              <a:buFont typeface="Wingdings" pitchFamily="2" charset="2"/>
              <a:buNone/>
              <a:defRPr/>
            </a:pPr>
            <a:endParaRPr lang="de-DE" sz="1000" b="1" dirty="0">
              <a:solidFill>
                <a:schemeClr val="bg2"/>
              </a:solidFill>
            </a:endParaRPr>
          </a:p>
          <a:p>
            <a:pPr marL="0" indent="0">
              <a:buFont typeface="Wingdings" pitchFamily="2" charset="2"/>
              <a:buNone/>
              <a:defRPr/>
            </a:pPr>
            <a:endParaRPr lang="de-DE" sz="2200" dirty="0"/>
          </a:p>
          <a:p>
            <a:pPr marL="0" indent="0">
              <a:buFont typeface="Wingdings" pitchFamily="2" charset="2"/>
              <a:buNone/>
              <a:defRPr/>
            </a:pPr>
            <a:endParaRPr lang="de-DE" b="1" dirty="0">
              <a:solidFill>
                <a:schemeClr val="bg2"/>
              </a:solidFill>
            </a:endParaRPr>
          </a:p>
        </p:txBody>
      </p:sp>
      <p:sp>
        <p:nvSpPr>
          <p:cNvPr id="6" name="Ellipse 5"/>
          <p:cNvSpPr/>
          <p:nvPr/>
        </p:nvSpPr>
        <p:spPr>
          <a:xfrm>
            <a:off x="5076056" y="4725144"/>
            <a:ext cx="1440160" cy="50405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4499992" y="4797152"/>
            <a:ext cx="648072" cy="36004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latin typeface="+mj-lt"/>
              </a:rPr>
              <a:t>bis</a:t>
            </a:r>
            <a:r>
              <a:rPr lang="de-DE" sz="1200" b="1" dirty="0" smtClean="0">
                <a:latin typeface="+mj-lt"/>
              </a:rPr>
              <a:t> Do</a:t>
            </a:r>
            <a:endParaRPr lang="de-DE" sz="12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Achtung! Unterschied:</a:t>
            </a:r>
          </a:p>
        </p:txBody>
      </p:sp>
      <p:sp>
        <p:nvSpPr>
          <p:cNvPr id="3" name="Inhaltsplatzhalter 2"/>
          <p:cNvSpPr>
            <a:spLocks noGrp="1"/>
          </p:cNvSpPr>
          <p:nvPr>
            <p:ph idx="1"/>
          </p:nvPr>
        </p:nvSpPr>
        <p:spPr/>
        <p:txBody>
          <a:bodyPr>
            <a:normAutofit/>
          </a:bodyPr>
          <a:lstStyle/>
          <a:p>
            <a:pPr>
              <a:buNone/>
            </a:pPr>
            <a:r>
              <a:rPr lang="de-DE" b="1" dirty="0"/>
              <a:t>Lehrveranstaltungsanmeldung</a:t>
            </a:r>
            <a:r>
              <a:rPr lang="de-DE" dirty="0"/>
              <a:t/>
            </a:r>
            <a:br>
              <a:rPr lang="de-DE" dirty="0"/>
            </a:br>
            <a:r>
              <a:rPr lang="de-DE" dirty="0"/>
              <a:t>≠ </a:t>
            </a:r>
            <a:r>
              <a:rPr lang="de-DE" b="1" dirty="0"/>
              <a:t>Prüfungsanmeldung</a:t>
            </a:r>
          </a:p>
          <a:p>
            <a:pPr>
              <a:buNone/>
            </a:pPr>
            <a:endParaRPr lang="de-DE" sz="2400" dirty="0"/>
          </a:p>
          <a:p>
            <a:r>
              <a:rPr lang="de-DE" sz="2400" dirty="0"/>
              <a:t>Die Anmeldung zu den </a:t>
            </a:r>
            <a:r>
              <a:rPr lang="de-DE" sz="2400" b="1" u="sng" dirty="0"/>
              <a:t>Modulprüfungen</a:t>
            </a:r>
            <a:r>
              <a:rPr lang="de-DE" sz="2400" dirty="0"/>
              <a:t> erfolgt erst mehrere Wochen nach Vorlesungsbeginn. </a:t>
            </a:r>
            <a:br>
              <a:rPr lang="de-DE" sz="2400" dirty="0"/>
            </a:br>
            <a:r>
              <a:rPr lang="de-DE" sz="2400" b="1" dirty="0">
                <a:solidFill>
                  <a:schemeClr val="accent3"/>
                </a:solidFill>
              </a:rPr>
              <a:t>Bitte Aushänge beachten!</a:t>
            </a:r>
            <a:endParaRPr lang="de-DE" sz="2400" dirty="0">
              <a:solidFill>
                <a:schemeClr val="accent3"/>
              </a:solidFill>
            </a:endParaRPr>
          </a:p>
          <a:p>
            <a:r>
              <a:rPr lang="de-DE" sz="2400" dirty="0"/>
              <a:t>Die </a:t>
            </a:r>
            <a:r>
              <a:rPr lang="de-DE" sz="2400" b="1" u="sng" dirty="0"/>
              <a:t>Prüfungsanmeldephasen</a:t>
            </a:r>
            <a:r>
              <a:rPr lang="de-DE" sz="2400" dirty="0"/>
              <a:t> sind </a:t>
            </a:r>
            <a:r>
              <a:rPr lang="de-DE" sz="2400" b="1" u="sng" dirty="0"/>
              <a:t>verbindlich</a:t>
            </a:r>
            <a:r>
              <a:rPr lang="de-DE" sz="2400" dirty="0"/>
              <a:t>: Wenn Sie sich innerhalb der Phase nicht anmelden, können Sie an den Prüfungen nicht teilnehmen. (Trotzdem erbrachte Prüfungsleistungen sind ungültig.)</a:t>
            </a:r>
          </a:p>
          <a:p>
            <a:pPr>
              <a:buNone/>
            </a:pPr>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3"/>
          <p:cNvSpPr>
            <a:spLocks noGrp="1"/>
          </p:cNvSpPr>
          <p:nvPr>
            <p:ph type="title"/>
          </p:nvPr>
        </p:nvSpPr>
        <p:spPr/>
        <p:txBody>
          <a:bodyPr/>
          <a:lstStyle/>
          <a:p>
            <a:r>
              <a:rPr lang="de-DE" altLang="de-DE" dirty="0"/>
              <a:t>Helfer in der Not</a:t>
            </a:r>
          </a:p>
        </p:txBody>
      </p:sp>
      <p:sp>
        <p:nvSpPr>
          <p:cNvPr id="3" name="Textplatzhalter 2"/>
          <p:cNvSpPr>
            <a:spLocks noGrp="1"/>
          </p:cNvSpPr>
          <p:nvPr>
            <p:ph type="body" idx="1"/>
          </p:nvPr>
        </p:nvSpPr>
        <p:spPr>
          <a:xfrm>
            <a:off x="722313" y="3356992"/>
            <a:ext cx="7772400" cy="1509712"/>
          </a:xfrm>
        </p:spPr>
        <p:txBody>
          <a:bodyPr/>
          <a:lstStyle/>
          <a:p>
            <a:r>
              <a:rPr lang="de-DE" dirty="0">
                <a:solidFill>
                  <a:schemeClr val="tx1"/>
                </a:solidFill>
              </a:rPr>
              <a:t>Wo gibt es weitere Informationen?</a:t>
            </a:r>
          </a:p>
        </p:txBody>
      </p:sp>
      <p:pic>
        <p:nvPicPr>
          <p:cNvPr id="5122" name="Picture 2" descr="C:\Users\Sabine\AppData\Local\Microsoft\Windows\Temporary Internet Files\Content.Outlook\IT32ZK2A\006 (2).jpg"/>
          <p:cNvPicPr>
            <a:picLocks noChangeAspect="1" noChangeArrowheads="1"/>
          </p:cNvPicPr>
          <p:nvPr/>
        </p:nvPicPr>
        <p:blipFill>
          <a:blip r:embed="rId2" cstate="print">
            <a:biLevel thresh="50000"/>
          </a:blip>
          <a:srcRect/>
          <a:stretch>
            <a:fillRect/>
          </a:stretch>
        </p:blipFill>
        <p:spPr bwMode="auto">
          <a:xfrm>
            <a:off x="5364088" y="1412776"/>
            <a:ext cx="3592596" cy="4941168"/>
          </a:xfrm>
          <a:prstGeom prst="rect">
            <a:avLst/>
          </a:prstGeom>
          <a:noFill/>
        </p:spPr>
      </p:pic>
    </p:spTree>
    <p:extLst>
      <p:ext uri="{BB962C8B-B14F-4D97-AF65-F5344CB8AC3E}">
        <p14:creationId xmlns="" xmlns:p14="http://schemas.microsoft.com/office/powerpoint/2010/main" val="2280845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51520" y="5445224"/>
            <a:ext cx="3595856" cy="646331"/>
          </a:xfrm>
          <a:prstGeom prst="rect">
            <a:avLst/>
          </a:prstGeom>
        </p:spPr>
        <p:txBody>
          <a:bodyPr wrap="none">
            <a:spAutoFit/>
          </a:bodyPr>
          <a:lstStyle/>
          <a:p>
            <a:r>
              <a:rPr lang="de-DE" b="1" dirty="0"/>
              <a:t>JGU zum Umgang mit Corona</a:t>
            </a:r>
            <a:r>
              <a:rPr lang="de-DE" b="1" dirty="0" smtClean="0"/>
              <a:t>: </a:t>
            </a:r>
            <a:br>
              <a:rPr lang="de-DE" b="1" dirty="0" smtClean="0"/>
            </a:br>
            <a:r>
              <a:rPr lang="de-DE" b="1" dirty="0" err="1" smtClean="0">
                <a:hlinkClick r:id="rId3"/>
              </a:rPr>
              <a:t>https://corona.uni-mainz.de/</a:t>
            </a:r>
            <a:r>
              <a:rPr lang="de-DE" b="1" dirty="0" smtClean="0"/>
              <a:t> </a:t>
            </a:r>
            <a:r>
              <a:rPr lang="de-DE" dirty="0" smtClean="0"/>
              <a:t> </a:t>
            </a:r>
            <a:endParaRPr lang="de-DE" dirty="0"/>
          </a:p>
        </p:txBody>
      </p:sp>
      <p:pic>
        <p:nvPicPr>
          <p:cNvPr id="2" name="Picture 2"/>
          <p:cNvPicPr>
            <a:picLocks noChangeAspect="1" noChangeArrowheads="1"/>
          </p:cNvPicPr>
          <p:nvPr/>
        </p:nvPicPr>
        <p:blipFill>
          <a:blip r:embed="rId4" cstate="print"/>
          <a:srcRect/>
          <a:stretch>
            <a:fillRect/>
          </a:stretch>
        </p:blipFill>
        <p:spPr bwMode="auto">
          <a:xfrm>
            <a:off x="323208" y="908720"/>
            <a:ext cx="4608832" cy="2206749"/>
          </a:xfrm>
          <a:prstGeom prst="rect">
            <a:avLst/>
          </a:prstGeom>
          <a:noFill/>
          <a:ln w="9525">
            <a:noFill/>
            <a:miter lim="800000"/>
            <a:headEnd/>
            <a:tailEnd/>
          </a:ln>
        </p:spPr>
      </p:pic>
      <p:sp>
        <p:nvSpPr>
          <p:cNvPr id="8" name="Rechteck 7"/>
          <p:cNvSpPr/>
          <p:nvPr/>
        </p:nvSpPr>
        <p:spPr>
          <a:xfrm>
            <a:off x="216024" y="3068960"/>
            <a:ext cx="4716016" cy="646331"/>
          </a:xfrm>
          <a:prstGeom prst="rect">
            <a:avLst/>
          </a:prstGeom>
        </p:spPr>
        <p:txBody>
          <a:bodyPr wrap="square">
            <a:spAutoFit/>
          </a:bodyPr>
          <a:lstStyle/>
          <a:p>
            <a:r>
              <a:rPr lang="nn-NO" b="1" dirty="0" smtClean="0"/>
              <a:t>Nr. 34 | 24-05-2022 | NEWSLETTER </a:t>
            </a:r>
            <a:br>
              <a:rPr lang="nn-NO" b="1" dirty="0" smtClean="0"/>
            </a:br>
            <a:r>
              <a:rPr lang="nn-NO" b="1" dirty="0" smtClean="0"/>
              <a:t>corona@uni-mainz</a:t>
            </a:r>
            <a:endParaRPr lang="de-DE" dirty="0"/>
          </a:p>
        </p:txBody>
      </p:sp>
      <p:pic>
        <p:nvPicPr>
          <p:cNvPr id="3" name="Picture 3"/>
          <p:cNvPicPr>
            <a:picLocks noChangeAspect="1" noChangeArrowheads="1"/>
          </p:cNvPicPr>
          <p:nvPr/>
        </p:nvPicPr>
        <p:blipFill>
          <a:blip r:embed="rId5" cstate="print"/>
          <a:srcRect/>
          <a:stretch>
            <a:fillRect/>
          </a:stretch>
        </p:blipFill>
        <p:spPr bwMode="auto">
          <a:xfrm>
            <a:off x="5016500" y="808310"/>
            <a:ext cx="4127500" cy="5861050"/>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1554237127"/>
      </p:ext>
    </p:extLst>
  </p:cSld>
  <p:clrMapOvr>
    <a:masterClrMapping/>
  </p:clrMapOvr>
  <mc:AlternateContent xmlns:mc="http://schemas.openxmlformats.org/markup-compatibility/2006">
    <mc:Choice xmlns="" xmlns:p14="http://schemas.microsoft.com/office/powerpoint/2010/main" Requires="p14">
      <p:transition spd="slow" p14:dur="2000" advTm="43724"/>
    </mc:Choice>
    <mc:Fallback>
      <p:transition spd="slow" advTm="43724"/>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275856" y="908720"/>
            <a:ext cx="5616624" cy="1200329"/>
          </a:xfrm>
          <a:prstGeom prst="rect">
            <a:avLst/>
          </a:prstGeom>
        </p:spPr>
        <p:txBody>
          <a:bodyPr wrap="square">
            <a:spAutoFit/>
          </a:bodyPr>
          <a:lstStyle/>
          <a:p>
            <a:r>
              <a:rPr lang="de-DE" sz="1600" dirty="0" smtClean="0">
                <a:solidFill>
                  <a:schemeClr val="bg2"/>
                </a:solidFill>
              </a:rPr>
              <a:t>Dieses hilfreiche Blatt finden Sie unter: </a:t>
            </a:r>
          </a:p>
          <a:p>
            <a:r>
              <a:rPr lang="de-DE" sz="1600" dirty="0" err="1" smtClean="0">
                <a:solidFill>
                  <a:schemeClr val="accent2"/>
                </a:solidFill>
              </a:rPr>
              <a:t>https://www.germanistik.uni-mainz.de/studienfachberatung/</a:t>
            </a:r>
            <a:r>
              <a:rPr lang="de-DE" sz="1600" dirty="0" smtClean="0">
                <a:solidFill>
                  <a:schemeClr val="accent2"/>
                </a:solidFill>
              </a:rPr>
              <a:t/>
            </a:r>
            <a:br>
              <a:rPr lang="de-DE" sz="1600" dirty="0" smtClean="0">
                <a:solidFill>
                  <a:schemeClr val="accent2"/>
                </a:solidFill>
              </a:rPr>
            </a:br>
            <a:r>
              <a:rPr lang="de-DE" sz="1600" dirty="0" err="1" smtClean="0">
                <a:solidFill>
                  <a:schemeClr val="accent2"/>
                </a:solidFill>
              </a:rPr>
              <a:t>studienfachberatung</a:t>
            </a:r>
            <a:r>
              <a:rPr lang="de-DE" sz="1600" dirty="0" smtClean="0">
                <a:solidFill>
                  <a:schemeClr val="accent2"/>
                </a:solidFill>
              </a:rPr>
              <a:t>-deutsch-</a:t>
            </a:r>
            <a:r>
              <a:rPr lang="de-DE" sz="1600" dirty="0" err="1" smtClean="0">
                <a:solidFill>
                  <a:schemeClr val="accent2"/>
                </a:solidFill>
              </a:rPr>
              <a:t>germanistik</a:t>
            </a:r>
            <a:r>
              <a:rPr lang="de-DE" sz="1600" dirty="0" smtClean="0">
                <a:solidFill>
                  <a:schemeClr val="accent2"/>
                </a:solidFill>
              </a:rPr>
              <a:t>/</a:t>
            </a:r>
          </a:p>
          <a:p>
            <a:endParaRPr lang="de-DE" sz="800" dirty="0" smtClean="0">
              <a:solidFill>
                <a:schemeClr val="accent2"/>
              </a:solidFill>
            </a:endParaRPr>
          </a:p>
          <a:p>
            <a:r>
              <a:rPr lang="de-DE" sz="1600" b="1" dirty="0" smtClean="0">
                <a:solidFill>
                  <a:schemeClr val="bg2"/>
                </a:solidFill>
              </a:rPr>
              <a:t>Orientierung für Erstsemester: Orientierungshilfen</a:t>
            </a:r>
            <a:endParaRPr lang="de-DE" sz="1600" b="1" dirty="0">
              <a:solidFill>
                <a:schemeClr val="bg2"/>
              </a:solidFill>
            </a:endParaRPr>
          </a:p>
        </p:txBody>
      </p:sp>
      <p:pic>
        <p:nvPicPr>
          <p:cNvPr id="2050" name="Picture 2"/>
          <p:cNvPicPr>
            <a:picLocks noChangeAspect="1" noChangeArrowheads="1"/>
          </p:cNvPicPr>
          <p:nvPr/>
        </p:nvPicPr>
        <p:blipFill>
          <a:blip r:embed="rId2" cstate="print"/>
          <a:srcRect b="-4655"/>
          <a:stretch>
            <a:fillRect/>
          </a:stretch>
        </p:blipFill>
        <p:spPr bwMode="auto">
          <a:xfrm>
            <a:off x="257110" y="2180150"/>
            <a:ext cx="8779386" cy="4849250"/>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7504" y="104775"/>
            <a:ext cx="8639175" cy="6753225"/>
          </a:xfrm>
          <a:prstGeom prst="rect">
            <a:avLst/>
          </a:prstGeom>
          <a:noFill/>
          <a:ln w="9525">
            <a:solidFill>
              <a:schemeClr val="accent2"/>
            </a:solidFill>
            <a:miter lim="800000"/>
            <a:headEnd/>
            <a:tailEnd/>
          </a:ln>
        </p:spPr>
      </p:pic>
      <p:sp>
        <p:nvSpPr>
          <p:cNvPr id="6" name="Pfeil nach rechts 5"/>
          <p:cNvSpPr/>
          <p:nvPr/>
        </p:nvSpPr>
        <p:spPr>
          <a:xfrm>
            <a:off x="467544" y="692696"/>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p:cNvSpPr/>
          <p:nvPr/>
        </p:nvSpPr>
        <p:spPr>
          <a:xfrm>
            <a:off x="467544" y="2708920"/>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p:cNvSpPr/>
          <p:nvPr/>
        </p:nvSpPr>
        <p:spPr>
          <a:xfrm>
            <a:off x="467544" y="4581128"/>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p:cNvSpPr/>
          <p:nvPr/>
        </p:nvSpPr>
        <p:spPr>
          <a:xfrm>
            <a:off x="467544" y="5589240"/>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p:cNvSpPr/>
          <p:nvPr/>
        </p:nvSpPr>
        <p:spPr>
          <a:xfrm>
            <a:off x="467544" y="6309320"/>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090700" y="579498"/>
            <a:ext cx="4641288" cy="6228568"/>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Checkliste</a:t>
            </a:r>
            <a:endParaRPr lang="de-DE" dirty="0"/>
          </a:p>
        </p:txBody>
      </p:sp>
      <p:sp>
        <p:nvSpPr>
          <p:cNvPr id="4" name="Textfeld 3"/>
          <p:cNvSpPr txBox="1"/>
          <p:nvPr/>
        </p:nvSpPr>
        <p:spPr>
          <a:xfrm>
            <a:off x="4244912" y="1427809"/>
            <a:ext cx="360040" cy="369332"/>
          </a:xfrm>
          <a:prstGeom prst="rect">
            <a:avLst/>
          </a:prstGeom>
          <a:noFill/>
        </p:spPr>
        <p:txBody>
          <a:bodyPr wrap="square" rtlCol="0">
            <a:spAutoFit/>
          </a:bodyPr>
          <a:lstStyle/>
          <a:p>
            <a:r>
              <a:rPr lang="de-DE" dirty="0" smtClean="0">
                <a:solidFill>
                  <a:schemeClr val="accent2"/>
                </a:solidFill>
              </a:rPr>
              <a:t>X</a:t>
            </a:r>
            <a:endParaRPr lang="de-DE" dirty="0">
              <a:solidFill>
                <a:schemeClr val="accent2"/>
              </a:solidFill>
            </a:endParaRPr>
          </a:p>
        </p:txBody>
      </p:sp>
      <p:sp>
        <p:nvSpPr>
          <p:cNvPr id="5" name="Textfeld 4"/>
          <p:cNvSpPr txBox="1"/>
          <p:nvPr/>
        </p:nvSpPr>
        <p:spPr>
          <a:xfrm>
            <a:off x="4244912" y="2069086"/>
            <a:ext cx="360040" cy="369332"/>
          </a:xfrm>
          <a:prstGeom prst="rect">
            <a:avLst/>
          </a:prstGeom>
          <a:noFill/>
        </p:spPr>
        <p:txBody>
          <a:bodyPr wrap="square" rtlCol="0">
            <a:spAutoFit/>
          </a:bodyPr>
          <a:lstStyle/>
          <a:p>
            <a:r>
              <a:rPr lang="de-DE" dirty="0" smtClean="0">
                <a:solidFill>
                  <a:schemeClr val="accent2"/>
                </a:solidFill>
              </a:rPr>
              <a:t>X</a:t>
            </a:r>
            <a:endParaRPr lang="de-DE" dirty="0">
              <a:solidFill>
                <a:schemeClr val="accent2"/>
              </a:solidFill>
            </a:endParaRPr>
          </a:p>
        </p:txBody>
      </p:sp>
      <p:sp>
        <p:nvSpPr>
          <p:cNvPr id="6" name="Ellipse 5"/>
          <p:cNvSpPr/>
          <p:nvPr/>
        </p:nvSpPr>
        <p:spPr>
          <a:xfrm>
            <a:off x="3600400" y="3068960"/>
            <a:ext cx="5508104" cy="21602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72008" y="2132856"/>
            <a:ext cx="4572000" cy="1323439"/>
          </a:xfrm>
          <a:prstGeom prst="rect">
            <a:avLst/>
          </a:prstGeom>
        </p:spPr>
        <p:txBody>
          <a:bodyPr>
            <a:spAutoFit/>
          </a:bodyPr>
          <a:lstStyle/>
          <a:p>
            <a:r>
              <a:rPr lang="de-DE" sz="1600" dirty="0" smtClean="0">
                <a:solidFill>
                  <a:schemeClr val="bg2"/>
                </a:solidFill>
              </a:rPr>
              <a:t>Diese hilfreiche Checkliste finden </a:t>
            </a:r>
            <a:br>
              <a:rPr lang="de-DE" sz="1600" dirty="0" smtClean="0">
                <a:solidFill>
                  <a:schemeClr val="bg2"/>
                </a:solidFill>
              </a:rPr>
            </a:br>
            <a:r>
              <a:rPr lang="de-DE" sz="1600" dirty="0" smtClean="0">
                <a:solidFill>
                  <a:schemeClr val="bg2"/>
                </a:solidFill>
              </a:rPr>
              <a:t>Sie ebenfalls unter: </a:t>
            </a:r>
          </a:p>
          <a:p>
            <a:r>
              <a:rPr lang="de-DE" sz="1600" dirty="0" err="1" smtClean="0">
                <a:solidFill>
                  <a:schemeClr val="accent2"/>
                </a:solidFill>
              </a:rPr>
              <a:t>https://www.germanistik.uni-mainz.de/</a:t>
            </a:r>
            <a:r>
              <a:rPr lang="de-DE" sz="1600" dirty="0" smtClean="0">
                <a:solidFill>
                  <a:schemeClr val="accent2"/>
                </a:solidFill>
              </a:rPr>
              <a:t/>
            </a:r>
            <a:br>
              <a:rPr lang="de-DE" sz="1600" dirty="0" smtClean="0">
                <a:solidFill>
                  <a:schemeClr val="accent2"/>
                </a:solidFill>
              </a:rPr>
            </a:br>
            <a:r>
              <a:rPr lang="de-DE" sz="1600" dirty="0" err="1" smtClean="0">
                <a:solidFill>
                  <a:schemeClr val="accent2"/>
                </a:solidFill>
              </a:rPr>
              <a:t>studienfachberatung</a:t>
            </a:r>
            <a:r>
              <a:rPr lang="de-DE" sz="1600" dirty="0" smtClean="0">
                <a:solidFill>
                  <a:schemeClr val="accent2"/>
                </a:solidFill>
              </a:rPr>
              <a:t>/</a:t>
            </a:r>
            <a:br>
              <a:rPr lang="de-DE" sz="1600" dirty="0" smtClean="0">
                <a:solidFill>
                  <a:schemeClr val="accent2"/>
                </a:solidFill>
              </a:rPr>
            </a:br>
            <a:r>
              <a:rPr lang="de-DE" sz="1600" dirty="0" err="1" smtClean="0">
                <a:solidFill>
                  <a:schemeClr val="accent2"/>
                </a:solidFill>
              </a:rPr>
              <a:t>studienfachberatung</a:t>
            </a:r>
            <a:r>
              <a:rPr lang="de-DE" sz="1600" dirty="0" smtClean="0">
                <a:solidFill>
                  <a:schemeClr val="accent2"/>
                </a:solidFill>
              </a:rPr>
              <a:t>-deutsch-</a:t>
            </a:r>
            <a:r>
              <a:rPr lang="de-DE" sz="1600" dirty="0" err="1" smtClean="0">
                <a:solidFill>
                  <a:schemeClr val="accent2"/>
                </a:solidFill>
              </a:rPr>
              <a:t>germanistik</a:t>
            </a:r>
            <a:r>
              <a:rPr lang="de-DE" sz="1600" dirty="0" smtClean="0">
                <a:solidFill>
                  <a:schemeClr val="accent2"/>
                </a:solidFill>
              </a:rPr>
              <a:t>/</a:t>
            </a:r>
            <a:endParaRPr lang="de-DE" sz="16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e-DE" dirty="0"/>
              <a:t>Alles klar?</a:t>
            </a:r>
          </a:p>
        </p:txBody>
      </p:sp>
      <p:pic>
        <p:nvPicPr>
          <p:cNvPr id="7170" name="Picture 2" descr="C:\Users\Sabine\AppData\Local\Microsoft\Windows\Temporary Internet Files\Content.Outlook\IT32ZK2A\end (2).jpg"/>
          <p:cNvPicPr>
            <a:picLocks noChangeAspect="1" noChangeArrowheads="1"/>
          </p:cNvPicPr>
          <p:nvPr/>
        </p:nvPicPr>
        <p:blipFill>
          <a:blip r:embed="rId2" cstate="print">
            <a:biLevel thresh="50000"/>
          </a:blip>
          <a:srcRect/>
          <a:stretch>
            <a:fillRect/>
          </a:stretch>
        </p:blipFill>
        <p:spPr bwMode="auto">
          <a:xfrm>
            <a:off x="6372200" y="2132856"/>
            <a:ext cx="2494093" cy="3429000"/>
          </a:xfrm>
          <a:prstGeom prst="rect">
            <a:avLst/>
          </a:prstGeom>
          <a:noFill/>
        </p:spPr>
      </p:pic>
      <p:pic>
        <p:nvPicPr>
          <p:cNvPr id="5" name="Picture 2" descr="C:\Users\Sabine\AppData\Local\Microsoft\Windows\Temporary Internet Files\Content.Outlook\IT32ZK2A\007 (2).jpg"/>
          <p:cNvPicPr>
            <a:picLocks noChangeAspect="1" noChangeArrowheads="1"/>
          </p:cNvPicPr>
          <p:nvPr/>
        </p:nvPicPr>
        <p:blipFill>
          <a:blip r:embed="rId3" cstate="print">
            <a:clrChange>
              <a:clrFrom>
                <a:srgbClr val="EFF4ED"/>
              </a:clrFrom>
              <a:clrTo>
                <a:srgbClr val="EFF4ED">
                  <a:alpha val="0"/>
                </a:srgbClr>
              </a:clrTo>
            </a:clrChange>
            <a:biLevel thresh="50000"/>
          </a:blip>
          <a:srcRect t="1503"/>
          <a:stretch>
            <a:fillRect/>
          </a:stretch>
        </p:blipFill>
        <p:spPr bwMode="auto">
          <a:xfrm>
            <a:off x="3563888" y="2060848"/>
            <a:ext cx="5580112" cy="3996652"/>
          </a:xfrm>
          <a:prstGeom prst="rect">
            <a:avLst/>
          </a:prstGeom>
          <a:noFill/>
        </p:spPr>
      </p:pic>
      <p:sp>
        <p:nvSpPr>
          <p:cNvPr id="7" name="Textfeld 6"/>
          <p:cNvSpPr txBox="1"/>
          <p:nvPr/>
        </p:nvSpPr>
        <p:spPr>
          <a:xfrm>
            <a:off x="5508104" y="6021288"/>
            <a:ext cx="3168352" cy="276999"/>
          </a:xfrm>
          <a:prstGeom prst="rect">
            <a:avLst/>
          </a:prstGeom>
          <a:noFill/>
        </p:spPr>
        <p:txBody>
          <a:bodyPr wrap="square" rtlCol="0">
            <a:spAutoFit/>
          </a:bodyPr>
          <a:lstStyle/>
          <a:p>
            <a:pPr algn="r"/>
            <a:r>
              <a:rPr lang="de-DE" sz="1200" dirty="0"/>
              <a:t>© Zeichnungen: Björn Schwartz</a:t>
            </a:r>
          </a:p>
        </p:txBody>
      </p:sp>
      <p:sp>
        <p:nvSpPr>
          <p:cNvPr id="6" name="Rectangle 2"/>
          <p:cNvSpPr txBox="1">
            <a:spLocks noChangeArrowheads="1"/>
          </p:cNvSpPr>
          <p:nvPr/>
        </p:nvSpPr>
        <p:spPr>
          <a:xfrm>
            <a:off x="539552" y="1124744"/>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4000" dirty="0">
                <a:solidFill>
                  <a:schemeClr val="tx2"/>
                </a:solidFill>
                <a:latin typeface="+mj-lt"/>
                <a:ea typeface="+mj-ea"/>
                <a:cs typeface="+mj-cs"/>
              </a:rPr>
              <a:t>			... na, denn mal los!</a:t>
            </a:r>
            <a:endParaRPr kumimoji="0" lang="de-DE"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5" presetClass="path" presetSubtype="0" accel="50000" decel="50000" fill="hold" nodeType="withEffect">
                                  <p:stCondLst>
                                    <p:cond delay="0"/>
                                  </p:stCondLst>
                                  <p:childTnLst>
                                    <p:animMotion origin="layout" path="M -0.02153 0.00277 L -0.73819 0.003 " pathEditMode="relative" rAng="0" ptsTypes="AA">
                                      <p:cBhvr>
                                        <p:cTn id="8" dur="1000" fill="hold"/>
                                        <p:tgtEl>
                                          <p:spTgt spid="5"/>
                                        </p:tgtEl>
                                        <p:attrNameLst>
                                          <p:attrName>ppt_x</p:attrName>
                                          <p:attrName>ppt_y</p:attrName>
                                        </p:attrNameLst>
                                      </p:cBhvr>
                                      <p:rCtr x="-358" y="0"/>
                                    </p:animMotion>
                                  </p:childTnLst>
                                </p:cTn>
                              </p:par>
                              <p:par>
                                <p:cTn id="9" presetID="1" presetClass="exit" presetSubtype="0" fill="hold" nodeType="withEffect">
                                  <p:stCondLst>
                                    <p:cond delay="0"/>
                                  </p:stCondLst>
                                  <p:childTnLst>
                                    <p:set>
                                      <p:cBhvr>
                                        <p:cTn id="10" dur="1" fill="hold">
                                          <p:stCondLst>
                                            <p:cond delay="0"/>
                                          </p:stCondLst>
                                        </p:cTn>
                                        <p:tgtEl>
                                          <p:spTgt spid="717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Themen der heutigen Einführung</a:t>
            </a:r>
          </a:p>
        </p:txBody>
      </p:sp>
      <p:sp>
        <p:nvSpPr>
          <p:cNvPr id="3" name="Inhaltsplatzhalter 2"/>
          <p:cNvSpPr>
            <a:spLocks noGrp="1"/>
          </p:cNvSpPr>
          <p:nvPr>
            <p:ph idx="1"/>
          </p:nvPr>
        </p:nvSpPr>
        <p:spPr/>
        <p:txBody>
          <a:bodyPr/>
          <a:lstStyle/>
          <a:p>
            <a:pPr marL="514350" indent="-514350">
              <a:buFont typeface="+mj-lt"/>
              <a:buAutoNum type="arabicPeriod"/>
            </a:pPr>
            <a:endParaRPr lang="de-DE" dirty="0"/>
          </a:p>
          <a:p>
            <a:pPr marL="514350" indent="-514350">
              <a:buFont typeface="+mj-lt"/>
              <a:buAutoNum type="arabicPeriod"/>
            </a:pPr>
            <a:r>
              <a:rPr lang="de-DE" dirty="0"/>
              <a:t>Infos zum Fach </a:t>
            </a:r>
            <a:r>
              <a:rPr lang="de-DE" b="1" dirty="0"/>
              <a:t>Germanistik / Deutsch</a:t>
            </a:r>
          </a:p>
          <a:p>
            <a:pPr marL="514350" indent="-514350">
              <a:buFont typeface="+mj-lt"/>
              <a:buAutoNum type="arabicPeriod"/>
            </a:pPr>
            <a:endParaRPr lang="de-DE" dirty="0"/>
          </a:p>
          <a:p>
            <a:pPr marL="514350" indent="-514350">
              <a:buFont typeface="+mj-lt"/>
              <a:buAutoNum type="arabicPeriod"/>
            </a:pPr>
            <a:r>
              <a:rPr lang="de-DE" dirty="0"/>
              <a:t>Die </a:t>
            </a:r>
            <a:r>
              <a:rPr lang="de-DE" b="1" dirty="0"/>
              <a:t>Fachschaft GeKoThe </a:t>
            </a:r>
            <a:r>
              <a:rPr lang="de-DE" dirty="0"/>
              <a:t>stellt sich vor </a:t>
            </a:r>
            <a:br>
              <a:rPr lang="de-DE" dirty="0"/>
            </a:br>
            <a:r>
              <a:rPr lang="de-DE" dirty="0" err="1">
                <a:hlinkClick r:id="rId2"/>
              </a:rPr>
              <a:t>https://www.fachschaft.gekothe.uni-mainz.de/</a:t>
            </a:r>
            <a:endParaRPr lang="de-DE" dirty="0"/>
          </a:p>
          <a:p>
            <a:pPr marL="514350" indent="-514350">
              <a:buFont typeface="+mj-lt"/>
              <a:buAutoNum type="arabicPeriod"/>
            </a:pPr>
            <a:endParaRPr lang="de-DE" dirty="0"/>
          </a:p>
          <a:p>
            <a:pPr marL="514350" indent="-514350">
              <a:buNone/>
            </a:pPr>
            <a:r>
              <a:rPr lang="de-DE" dirty="0" smtClean="0"/>
              <a:t>	</a:t>
            </a:r>
            <a:r>
              <a:rPr lang="de-DE" u="sng" dirty="0" smtClean="0"/>
              <a:t>leider ohne</a:t>
            </a:r>
            <a:r>
              <a:rPr lang="de-DE" dirty="0" smtClean="0"/>
              <a:t>: Infos </a:t>
            </a:r>
            <a:r>
              <a:rPr lang="de-DE" dirty="0"/>
              <a:t>zum </a:t>
            </a:r>
            <a:r>
              <a:rPr lang="de-DE" b="1" dirty="0"/>
              <a:t>Webportal JOGU-StINe</a:t>
            </a:r>
            <a:br>
              <a:rPr lang="de-DE" b="1" dirty="0"/>
            </a:br>
            <a:r>
              <a:rPr lang="de-DE" dirty="0" err="1">
                <a:hlinkClick r:id="rId3"/>
              </a:rPr>
              <a:t>https://info.jogustine.uni-mainz.de/</a:t>
            </a:r>
            <a:endParaRPr lang="de-DE" b="1" dirty="0"/>
          </a:p>
        </p:txBody>
      </p:sp>
    </p:spTree>
    <p:extLst>
      <p:ext uri="{BB962C8B-B14F-4D97-AF65-F5344CB8AC3E}">
        <p14:creationId xmlns="" xmlns:p14="http://schemas.microsoft.com/office/powerpoint/2010/main" val="313933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chor="b">
            <a:normAutofit/>
          </a:bodyPr>
          <a:lstStyle/>
          <a:p>
            <a:pPr eaLnBrk="1" hangingPunct="1"/>
            <a:r>
              <a:rPr lang="de-DE" altLang="de-DE" sz="3400" dirty="0"/>
              <a:t>Germanistik / Deutsch: </a:t>
            </a:r>
            <a:r>
              <a:rPr lang="de-DE" altLang="de-DE" sz="3400" b="1" dirty="0"/>
              <a:t>Fachgliederung</a:t>
            </a:r>
          </a:p>
        </p:txBody>
      </p:sp>
      <p:graphicFrame>
        <p:nvGraphicFramePr>
          <p:cNvPr id="120927" name="Group 95"/>
          <p:cNvGraphicFramePr>
            <a:graphicFrameLocks noGrp="1"/>
          </p:cNvGraphicFramePr>
          <p:nvPr>
            <p:extLst>
              <p:ext uri="{D42A27DB-BD31-4B8C-83A1-F6EECF244321}">
                <p14:modId xmlns="" xmlns:p14="http://schemas.microsoft.com/office/powerpoint/2010/main" val="2834698973"/>
              </p:ext>
            </p:extLst>
          </p:nvPr>
        </p:nvGraphicFramePr>
        <p:xfrm>
          <a:off x="395536" y="2348880"/>
          <a:ext cx="8232776" cy="4192588"/>
        </p:xfrm>
        <a:graphic>
          <a:graphicData uri="http://schemas.openxmlformats.org/drawingml/2006/table">
            <a:tbl>
              <a:tblPr/>
              <a:tblGrid>
                <a:gridCol w="208272">
                  <a:extLst>
                    <a:ext uri="{9D8B030D-6E8A-4147-A177-3AD203B41FA5}">
                      <a16:colId xmlns="" xmlns:a16="http://schemas.microsoft.com/office/drawing/2014/main" val="20000"/>
                    </a:ext>
                  </a:extLst>
                </a:gridCol>
                <a:gridCol w="3633648">
                  <a:extLst>
                    <a:ext uri="{9D8B030D-6E8A-4147-A177-3AD203B41FA5}">
                      <a16:colId xmlns="" xmlns:a16="http://schemas.microsoft.com/office/drawing/2014/main" val="20001"/>
                    </a:ext>
                  </a:extLst>
                </a:gridCol>
                <a:gridCol w="503218">
                  <a:extLst>
                    <a:ext uri="{9D8B030D-6E8A-4147-A177-3AD203B41FA5}">
                      <a16:colId xmlns="" xmlns:a16="http://schemas.microsoft.com/office/drawing/2014/main" val="20002"/>
                    </a:ext>
                  </a:extLst>
                </a:gridCol>
                <a:gridCol w="3671746">
                  <a:extLst>
                    <a:ext uri="{9D8B030D-6E8A-4147-A177-3AD203B41FA5}">
                      <a16:colId xmlns="" xmlns:a16="http://schemas.microsoft.com/office/drawing/2014/main" val="20003"/>
                    </a:ext>
                  </a:extLst>
                </a:gridCol>
                <a:gridCol w="215892">
                  <a:extLst>
                    <a:ext uri="{9D8B030D-6E8A-4147-A177-3AD203B41FA5}">
                      <a16:colId xmlns="" xmlns:a16="http://schemas.microsoft.com/office/drawing/2014/main" val="20004"/>
                    </a:ext>
                  </a:extLst>
                </a:gridCol>
              </a:tblGrid>
              <a:tr h="51815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dirty="0">
                        <a:ln>
                          <a:noFill/>
                        </a:ln>
                        <a:solidFill>
                          <a:schemeClr val="tx1"/>
                        </a:solidFill>
                        <a:effectLst/>
                        <a:latin typeface="Arial" charset="0"/>
                      </a:endParaRPr>
                    </a:p>
                  </a:txBody>
                  <a:tcPr marL="91436" marR="91436" marT="45716" marB="4571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dirty="0">
                        <a:ln>
                          <a:noFill/>
                        </a:ln>
                        <a:solidFill>
                          <a:schemeClr val="tx1"/>
                        </a:solidFill>
                        <a:effectLst/>
                        <a:latin typeface="Arial" charset="0"/>
                      </a:endParaRPr>
                    </a:p>
                  </a:txBody>
                  <a:tcPr marL="91436" marR="91436" marT="45716" marB="4571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dirty="0">
                        <a:ln>
                          <a:noFill/>
                        </a:ln>
                        <a:solidFill>
                          <a:schemeClr val="tx1"/>
                        </a:solidFill>
                        <a:effectLst/>
                        <a:latin typeface="Arial" charset="0"/>
                      </a:endParaRPr>
                    </a:p>
                  </a:txBody>
                  <a:tcPr marL="91436" marR="91436" marT="45716" marB="4571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dirty="0">
                        <a:ln>
                          <a:noFill/>
                        </a:ln>
                        <a:solidFill>
                          <a:schemeClr val="tx1"/>
                        </a:solidFill>
                        <a:effectLst/>
                        <a:latin typeface="Arial" charset="0"/>
                      </a:endParaRPr>
                    </a:p>
                  </a:txBody>
                  <a:tcPr marL="91436" marR="91436" marT="45716" marB="4571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a:ln>
                          <a:noFill/>
                        </a:ln>
                        <a:solidFill>
                          <a:schemeClr val="tx1"/>
                        </a:solidFill>
                        <a:effectLst/>
                        <a:latin typeface="Arial" charset="0"/>
                      </a:endParaRPr>
                    </a:p>
                  </a:txBody>
                  <a:tcPr marL="91436" marR="91436" marT="45716" marB="45716"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0"/>
                  </a:ext>
                </a:extLst>
              </a:tr>
              <a:tr h="132541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a:ln>
                          <a:noFill/>
                        </a:ln>
                        <a:solidFill>
                          <a:schemeClr val="tx1"/>
                        </a:solidFill>
                        <a:effectLst/>
                        <a:latin typeface="Arial" charset="0"/>
                      </a:endParaRPr>
                    </a:p>
                  </a:txBody>
                  <a:tcPr marL="91436" marR="91436" marT="45716" marB="4571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2800" b="1" i="0" u="none" strike="noStrike" cap="none" normalizeH="0" baseline="0" dirty="0">
                          <a:ln>
                            <a:noFill/>
                          </a:ln>
                          <a:solidFill>
                            <a:schemeClr val="tx1"/>
                          </a:solidFill>
                          <a:effectLst/>
                          <a:latin typeface="Arial" charset="0"/>
                        </a:rPr>
                        <a:t>Sprachwissenschaft</a:t>
                      </a:r>
                    </a:p>
                  </a:txBody>
                  <a:tcPr marL="91436" marR="91436"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hMerge="1">
                  <a:txBody>
                    <a:bodyPr/>
                    <a:lstStyle/>
                    <a:p>
                      <a:endParaRPr lang="de-DE"/>
                    </a:p>
                  </a:txBody>
                  <a:tcPr/>
                </a:tc>
                <a:tc h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a:ln>
                          <a:noFill/>
                        </a:ln>
                        <a:solidFill>
                          <a:schemeClr val="tx1"/>
                        </a:solidFill>
                        <a:effectLst/>
                        <a:latin typeface="Arial" charset="0"/>
                      </a:endParaRPr>
                    </a:p>
                  </a:txBody>
                  <a:tcPr marL="91436" marR="91436" marT="45716" marB="4571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10001"/>
                  </a:ext>
                </a:extLst>
              </a:tr>
              <a:tr h="24466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a:ln>
                          <a:noFill/>
                        </a:ln>
                        <a:solidFill>
                          <a:schemeClr val="tx1"/>
                        </a:solidFill>
                        <a:effectLst/>
                        <a:latin typeface="Arial" charset="0"/>
                      </a:endParaRPr>
                    </a:p>
                  </a:txBody>
                  <a:tcPr marL="91436" marR="91436"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1200" b="1" i="0" u="none" strike="noStrike" cap="none" normalizeH="0" baseline="0" dirty="0">
                        <a:ln>
                          <a:noFill/>
                        </a:ln>
                        <a:solidFill>
                          <a:schemeClr val="tx1"/>
                        </a:solidFill>
                        <a:effectLst/>
                        <a:latin typeface="Arial" charset="0"/>
                      </a:endParaRPr>
                    </a:p>
                  </a:txBody>
                  <a:tcPr marL="91436" marR="91436" marT="45716" marB="4571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1200" b="1" i="0" u="none" strike="noStrike" cap="none" normalizeH="0" baseline="0" dirty="0">
                        <a:ln>
                          <a:noFill/>
                        </a:ln>
                        <a:solidFill>
                          <a:schemeClr val="tx1"/>
                        </a:solidFill>
                        <a:effectLst/>
                        <a:latin typeface="Arial" charset="0"/>
                      </a:endParaRPr>
                    </a:p>
                  </a:txBody>
                  <a:tcPr marL="91436" marR="91436" marT="45716" marB="4571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1" i="0" u="none" strike="noStrike" cap="none" normalizeH="0" baseline="0" dirty="0">
                        <a:ln>
                          <a:noFill/>
                        </a:ln>
                        <a:solidFill>
                          <a:schemeClr val="tx1"/>
                        </a:solidFill>
                        <a:effectLst/>
                        <a:latin typeface="Arial" charset="0"/>
                      </a:endParaRPr>
                    </a:p>
                  </a:txBody>
                  <a:tcPr marL="91436" marR="91436" marT="45716" marB="4571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a:ln>
                          <a:noFill/>
                        </a:ln>
                        <a:solidFill>
                          <a:schemeClr val="tx1"/>
                        </a:solidFill>
                        <a:effectLst/>
                        <a:latin typeface="Arial" charset="0"/>
                      </a:endParaRPr>
                    </a:p>
                  </a:txBody>
                  <a:tcPr marL="91436" marR="91436" marT="45716" marB="45716"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2"/>
                  </a:ext>
                </a:extLst>
              </a:tr>
              <a:tr h="131271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a:ln>
                          <a:noFill/>
                        </a:ln>
                        <a:solidFill>
                          <a:schemeClr val="tx1"/>
                        </a:solidFill>
                        <a:effectLst/>
                        <a:latin typeface="Arial" charset="0"/>
                      </a:endParaRPr>
                    </a:p>
                  </a:txBody>
                  <a:tcPr marL="91436" marR="91436" marT="45716" marB="4571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2800" b="1" i="0" u="none" strike="noStrike" cap="none" normalizeH="0" baseline="0" dirty="0">
                          <a:ln>
                            <a:noFill/>
                          </a:ln>
                          <a:solidFill>
                            <a:schemeClr val="tx1"/>
                          </a:solidFill>
                          <a:effectLst/>
                          <a:latin typeface="Arial" charset="0"/>
                        </a:rPr>
                        <a:t>Literaturwissenschaft</a:t>
                      </a:r>
                    </a:p>
                  </a:txBody>
                  <a:tcPr marL="91436" marR="91436"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de-DE"/>
                    </a:p>
                  </a:txBody>
                  <a:tcPr/>
                </a:tc>
                <a:tc h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a:ln>
                          <a:noFill/>
                        </a:ln>
                        <a:solidFill>
                          <a:schemeClr val="tx1"/>
                        </a:solidFill>
                        <a:effectLst/>
                        <a:latin typeface="Arial" charset="0"/>
                      </a:endParaRPr>
                    </a:p>
                  </a:txBody>
                  <a:tcPr marL="91436" marR="91436" marT="45716" marB="4571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10003"/>
                  </a:ext>
                </a:extLst>
              </a:tr>
              <a:tr h="51815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a:ln>
                          <a:noFill/>
                        </a:ln>
                        <a:solidFill>
                          <a:schemeClr val="tx1"/>
                        </a:solidFill>
                        <a:effectLst/>
                        <a:latin typeface="Arial" charset="0"/>
                      </a:endParaRPr>
                    </a:p>
                  </a:txBody>
                  <a:tcPr marL="91436" marR="91436" marT="45716" marB="4571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dirty="0">
                        <a:ln>
                          <a:noFill/>
                        </a:ln>
                        <a:solidFill>
                          <a:schemeClr val="tx1"/>
                        </a:solidFill>
                        <a:effectLst/>
                        <a:latin typeface="Arial" charset="0"/>
                      </a:endParaRPr>
                    </a:p>
                  </a:txBody>
                  <a:tcPr marL="91436" marR="91436" marT="45716" marB="4571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a:ln>
                          <a:noFill/>
                        </a:ln>
                        <a:solidFill>
                          <a:schemeClr val="tx1"/>
                        </a:solidFill>
                        <a:effectLst/>
                        <a:latin typeface="Arial" charset="0"/>
                      </a:endParaRPr>
                    </a:p>
                  </a:txBody>
                  <a:tcPr marL="91436" marR="91436" marT="45716" marB="4571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dirty="0">
                        <a:ln>
                          <a:noFill/>
                        </a:ln>
                        <a:solidFill>
                          <a:schemeClr val="tx1"/>
                        </a:solidFill>
                        <a:effectLst/>
                        <a:latin typeface="Arial" charset="0"/>
                      </a:endParaRPr>
                    </a:p>
                  </a:txBody>
                  <a:tcPr marL="91436" marR="91436" marT="45716" marB="4571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dirty="0">
                        <a:ln>
                          <a:noFill/>
                        </a:ln>
                        <a:solidFill>
                          <a:schemeClr val="tx1"/>
                        </a:solidFill>
                        <a:effectLst/>
                        <a:latin typeface="Arial" charset="0"/>
                      </a:endParaRPr>
                    </a:p>
                  </a:txBody>
                  <a:tcPr marL="91436" marR="91436" marT="45716" marB="45716"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14" name="Textfeld 13"/>
          <p:cNvSpPr txBox="1"/>
          <p:nvPr/>
        </p:nvSpPr>
        <p:spPr>
          <a:xfrm>
            <a:off x="755576" y="2996952"/>
            <a:ext cx="1080120" cy="1107996"/>
          </a:xfrm>
          <a:prstGeom prst="rect">
            <a:avLst/>
          </a:prstGeom>
          <a:noFill/>
        </p:spPr>
        <p:txBody>
          <a:bodyPr wrap="square" rtlCol="0">
            <a:spAutoFit/>
          </a:bodyPr>
          <a:lstStyle/>
          <a:p>
            <a:r>
              <a:rPr lang="de-DE" sz="6600" dirty="0">
                <a:sym typeface="Webdings"/>
              </a:rPr>
              <a:t></a:t>
            </a:r>
            <a:endParaRPr lang="de-DE" sz="6600" dirty="0"/>
          </a:p>
        </p:txBody>
      </p:sp>
      <p:sp>
        <p:nvSpPr>
          <p:cNvPr id="15" name="Textfeld 14"/>
          <p:cNvSpPr txBox="1"/>
          <p:nvPr/>
        </p:nvSpPr>
        <p:spPr>
          <a:xfrm>
            <a:off x="683568" y="4869160"/>
            <a:ext cx="1008112" cy="1107996"/>
          </a:xfrm>
          <a:prstGeom prst="rect">
            <a:avLst/>
          </a:prstGeom>
          <a:noFill/>
        </p:spPr>
        <p:txBody>
          <a:bodyPr wrap="square" rtlCol="0">
            <a:spAutoFit/>
          </a:bodyPr>
          <a:lstStyle/>
          <a:p>
            <a:r>
              <a:rPr lang="de-DE" sz="6600" dirty="0">
                <a:sym typeface="Wingdings"/>
              </a:rPr>
              <a:t></a:t>
            </a:r>
            <a:endParaRPr lang="de-DE" sz="6600" dirty="0"/>
          </a:p>
        </p:txBody>
      </p:sp>
      <p:sp>
        <p:nvSpPr>
          <p:cNvPr id="19" name="Text Box 7"/>
          <p:cNvSpPr txBox="1">
            <a:spLocks noChangeArrowheads="1"/>
          </p:cNvSpPr>
          <p:nvPr/>
        </p:nvSpPr>
        <p:spPr bwMode="auto">
          <a:xfrm>
            <a:off x="323528" y="2852937"/>
            <a:ext cx="3888432" cy="1368152"/>
          </a:xfrm>
          <a:prstGeom prst="rect">
            <a:avLst/>
          </a:prstGeom>
          <a:solidFill>
            <a:srgbClr val="FFCCCC"/>
          </a:solidFill>
          <a:ln w="25400">
            <a:solidFill>
              <a:schemeClr val="tx1"/>
            </a:solidFill>
            <a:miter lim="800000"/>
            <a:headEnd/>
            <a:tailEnd/>
          </a:ln>
        </p:spPr>
        <p:txBody>
          <a:bodyPr anchor="ctr" anchorCtr="1"/>
          <a:lstStyle/>
          <a:p>
            <a:pPr algn="ctr">
              <a:spcBef>
                <a:spcPct val="50000"/>
              </a:spcBef>
            </a:pPr>
            <a:r>
              <a:rPr lang="de-DE" sz="2400" b="1" dirty="0"/>
              <a:t>Historische</a:t>
            </a:r>
            <a:br>
              <a:rPr lang="de-DE" sz="2400" b="1" dirty="0"/>
            </a:br>
            <a:r>
              <a:rPr lang="de-DE" sz="2400" b="1" dirty="0"/>
              <a:t>Sprachwissenschaft</a:t>
            </a:r>
          </a:p>
        </p:txBody>
      </p:sp>
      <p:sp>
        <p:nvSpPr>
          <p:cNvPr id="20" name="Text Box 6"/>
          <p:cNvSpPr txBox="1">
            <a:spLocks noChangeArrowheads="1"/>
          </p:cNvSpPr>
          <p:nvPr/>
        </p:nvSpPr>
        <p:spPr bwMode="auto">
          <a:xfrm>
            <a:off x="4644008" y="2852936"/>
            <a:ext cx="4032448" cy="1368152"/>
          </a:xfrm>
          <a:prstGeom prst="rect">
            <a:avLst/>
          </a:prstGeom>
          <a:solidFill>
            <a:srgbClr val="FFCCCC"/>
          </a:solidFill>
          <a:ln w="25400">
            <a:solidFill>
              <a:schemeClr val="tx1"/>
            </a:solidFill>
            <a:miter lim="800000"/>
            <a:headEnd/>
            <a:tailEnd/>
          </a:ln>
        </p:spPr>
        <p:txBody>
          <a:bodyPr anchor="ctr" anchorCtr="1"/>
          <a:lstStyle/>
          <a:p>
            <a:pPr algn="ctr">
              <a:spcBef>
                <a:spcPct val="50000"/>
              </a:spcBef>
            </a:pPr>
            <a:r>
              <a:rPr lang="de-DE" sz="2400" b="1" dirty="0"/>
              <a:t>Deskriptive </a:t>
            </a:r>
            <a:br>
              <a:rPr lang="de-DE" sz="2400" b="1" dirty="0"/>
            </a:br>
            <a:r>
              <a:rPr lang="de-DE" sz="2400" b="1" dirty="0"/>
              <a:t>Sprachwissenschaft</a:t>
            </a:r>
          </a:p>
        </p:txBody>
      </p:sp>
      <p:sp>
        <p:nvSpPr>
          <p:cNvPr id="21" name="Text Box 7"/>
          <p:cNvSpPr txBox="1">
            <a:spLocks noChangeArrowheads="1"/>
          </p:cNvSpPr>
          <p:nvPr/>
        </p:nvSpPr>
        <p:spPr bwMode="auto">
          <a:xfrm>
            <a:off x="323528" y="4653136"/>
            <a:ext cx="3888432" cy="1368152"/>
          </a:xfrm>
          <a:prstGeom prst="rect">
            <a:avLst/>
          </a:prstGeom>
          <a:solidFill>
            <a:srgbClr val="FFFFCC"/>
          </a:solidFill>
          <a:ln w="25400">
            <a:solidFill>
              <a:schemeClr val="tx1"/>
            </a:solidFill>
            <a:miter lim="800000"/>
            <a:headEnd/>
            <a:tailEnd/>
          </a:ln>
        </p:spPr>
        <p:txBody>
          <a:bodyPr anchor="ctr" anchorCtr="1"/>
          <a:lstStyle/>
          <a:p>
            <a:pPr algn="ctr">
              <a:spcBef>
                <a:spcPct val="50000"/>
              </a:spcBef>
            </a:pPr>
            <a:r>
              <a:rPr lang="de-DE" sz="2400" b="1" dirty="0"/>
              <a:t>Ältere deutsche</a:t>
            </a:r>
            <a:br>
              <a:rPr lang="de-DE" sz="2400" b="1" dirty="0"/>
            </a:br>
            <a:r>
              <a:rPr lang="de-DE" sz="2400" b="1" dirty="0"/>
              <a:t>Literaturgeschichte</a:t>
            </a:r>
          </a:p>
        </p:txBody>
      </p:sp>
      <p:sp>
        <p:nvSpPr>
          <p:cNvPr id="22" name="Text Box 7"/>
          <p:cNvSpPr txBox="1">
            <a:spLocks noChangeArrowheads="1"/>
          </p:cNvSpPr>
          <p:nvPr/>
        </p:nvSpPr>
        <p:spPr bwMode="auto">
          <a:xfrm>
            <a:off x="4644008" y="4653136"/>
            <a:ext cx="4032448" cy="1368153"/>
          </a:xfrm>
          <a:prstGeom prst="rect">
            <a:avLst/>
          </a:prstGeom>
          <a:solidFill>
            <a:srgbClr val="FFFFCC"/>
          </a:solidFill>
          <a:ln w="25400">
            <a:solidFill>
              <a:schemeClr val="tx1"/>
            </a:solidFill>
            <a:miter lim="800000"/>
            <a:headEnd/>
            <a:tailEnd/>
          </a:ln>
        </p:spPr>
        <p:txBody>
          <a:bodyPr anchor="ctr" anchorCtr="1"/>
          <a:lstStyle/>
          <a:p>
            <a:pPr algn="ctr">
              <a:spcBef>
                <a:spcPct val="50000"/>
              </a:spcBef>
            </a:pPr>
            <a:r>
              <a:rPr lang="de-DE" sz="2400" b="1" dirty="0"/>
              <a:t>Neuere deutsche</a:t>
            </a:r>
            <a:br>
              <a:rPr lang="de-DE" sz="2400" b="1" dirty="0"/>
            </a:br>
            <a:r>
              <a:rPr lang="de-DE" sz="2400" b="1" dirty="0"/>
              <a:t>Literaturgeschichte</a:t>
            </a:r>
          </a:p>
        </p:txBody>
      </p:sp>
      <p:sp>
        <p:nvSpPr>
          <p:cNvPr id="10" name="Ellipse 9"/>
          <p:cNvSpPr/>
          <p:nvPr/>
        </p:nvSpPr>
        <p:spPr>
          <a:xfrm>
            <a:off x="3347864" y="3933056"/>
            <a:ext cx="2232248" cy="1080120"/>
          </a:xfrm>
          <a:prstGeom prst="ellipse">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bg2"/>
                </a:solidFill>
                <a:latin typeface="+mj-lt"/>
              </a:rPr>
              <a:t>Fach-</a:t>
            </a:r>
            <a:r>
              <a:rPr lang="de-DE" sz="2400" dirty="0" err="1" smtClean="0">
                <a:solidFill>
                  <a:schemeClr val="bg2"/>
                </a:solidFill>
                <a:latin typeface="+mj-lt"/>
              </a:rPr>
              <a:t>didaktik</a:t>
            </a:r>
            <a:endParaRPr lang="de-DE" sz="2400" dirty="0">
              <a:solidFill>
                <a:schemeClr val="bg2"/>
              </a:solidFill>
              <a:latin typeface="+mj-lt"/>
            </a:endParaRPr>
          </a:p>
        </p:txBody>
      </p:sp>
      <p:sp>
        <p:nvSpPr>
          <p:cNvPr id="11" name="Ellipse 10"/>
          <p:cNvSpPr/>
          <p:nvPr/>
        </p:nvSpPr>
        <p:spPr>
          <a:xfrm>
            <a:off x="3131840" y="1484784"/>
            <a:ext cx="1728192" cy="7920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bg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6" presetClass="emph" presetSubtype="0" fill="hold" grpId="1" nodeType="withEffect">
                                  <p:stCondLst>
                                    <p:cond delay="0"/>
                                  </p:stCondLst>
                                  <p:childTnLst>
                                    <p:animScale>
                                      <p:cBhvr>
                                        <p:cTn id="8" dur="1000" fill="hold"/>
                                        <p:tgtEl>
                                          <p:spTgt spid="19"/>
                                        </p:tgtEl>
                                      </p:cBhvr>
                                      <p:by x="110000" y="110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6" presetClass="emph" presetSubtype="0" fill="hold" grpId="1" nodeType="withEffect">
                                  <p:stCondLst>
                                    <p:cond delay="0"/>
                                  </p:stCondLst>
                                  <p:childTnLst>
                                    <p:animScale>
                                      <p:cBhvr>
                                        <p:cTn id="14" dur="1000" fill="hold"/>
                                        <p:tgtEl>
                                          <p:spTgt spid="20"/>
                                        </p:tgtEl>
                                      </p:cBhvr>
                                      <p:by x="110000" y="110000"/>
                                    </p:animScale>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6" presetClass="emph" presetSubtype="0" fill="hold" grpId="1" nodeType="withEffect">
                                  <p:stCondLst>
                                    <p:cond delay="0"/>
                                  </p:stCondLst>
                                  <p:childTnLst>
                                    <p:animScale>
                                      <p:cBhvr>
                                        <p:cTn id="20" dur="1000" fill="hold"/>
                                        <p:tgtEl>
                                          <p:spTgt spid="21"/>
                                        </p:tgtEl>
                                      </p:cBhvr>
                                      <p:by x="110000" y="11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6" presetClass="emph" presetSubtype="0" fill="hold" grpId="1" nodeType="withEffect">
                                  <p:stCondLst>
                                    <p:cond delay="0"/>
                                  </p:stCondLst>
                                  <p:childTnLst>
                                    <p:animScale>
                                      <p:cBhvr>
                                        <p:cTn id="26" dur="1000" fill="hold"/>
                                        <p:tgtEl>
                                          <p:spTgt spid="22"/>
                                        </p:tgtEl>
                                      </p:cBhvr>
                                      <p:by x="110000" y="11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934431" y="4362513"/>
            <a:ext cx="1584176" cy="1892826"/>
          </a:xfrm>
          <a:prstGeom prst="rect">
            <a:avLst/>
          </a:prstGeom>
          <a:solidFill>
            <a:srgbClr val="CCECFF">
              <a:alpha val="49803"/>
            </a:srgbClr>
          </a:solidFill>
          <a:ln w="28575">
            <a:solidFill>
              <a:srgbClr val="0070C0"/>
            </a:solidFill>
            <a:miter lim="800000"/>
            <a:headEnd/>
            <a:tailEnd/>
          </a:ln>
        </p:spPr>
        <p:txBody>
          <a:bodyPr wrap="squar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endParaRPr lang="de-DE" altLang="de-DE" sz="1800" dirty="0"/>
          </a:p>
          <a:p>
            <a:pPr algn="ctr" eaLnBrk="1" hangingPunct="1">
              <a:spcBef>
                <a:spcPct val="50000"/>
              </a:spcBef>
              <a:buClrTx/>
              <a:buSzTx/>
              <a:buFontTx/>
              <a:buNone/>
            </a:pPr>
            <a:r>
              <a:rPr lang="de-DE" altLang="de-DE" sz="1800" b="1" dirty="0"/>
              <a:t>Bachelor </a:t>
            </a:r>
            <a:r>
              <a:rPr lang="de-DE" altLang="de-DE" sz="1800" b="1" dirty="0" err="1"/>
              <a:t>of</a:t>
            </a:r>
            <a:r>
              <a:rPr lang="de-DE" altLang="de-DE" sz="1800" b="1" dirty="0"/>
              <a:t> </a:t>
            </a:r>
            <a:r>
              <a:rPr lang="de-DE" altLang="de-DE" sz="1800" b="1" dirty="0" err="1"/>
              <a:t>Arts</a:t>
            </a:r>
            <a:endParaRPr lang="de-DE" altLang="de-DE" sz="1800" b="1" dirty="0"/>
          </a:p>
          <a:p>
            <a:pPr algn="ctr" eaLnBrk="1" hangingPunct="1">
              <a:spcBef>
                <a:spcPct val="50000"/>
              </a:spcBef>
              <a:buClrTx/>
              <a:buSzTx/>
              <a:buFontTx/>
              <a:buNone/>
            </a:pPr>
            <a:r>
              <a:rPr lang="de-DE" altLang="de-DE" sz="1800" dirty="0"/>
              <a:t>Germanistik</a:t>
            </a:r>
          </a:p>
          <a:p>
            <a:pPr algn="ctr" eaLnBrk="1" hangingPunct="1">
              <a:spcBef>
                <a:spcPct val="50000"/>
              </a:spcBef>
              <a:buClrTx/>
              <a:buSzTx/>
              <a:buFontTx/>
              <a:buNone/>
            </a:pPr>
            <a:endParaRPr lang="de-DE" altLang="de-DE" sz="1800" dirty="0"/>
          </a:p>
        </p:txBody>
      </p:sp>
      <p:sp>
        <p:nvSpPr>
          <p:cNvPr id="7171" name="Text Box 5"/>
          <p:cNvSpPr txBox="1">
            <a:spLocks noChangeArrowheads="1"/>
          </p:cNvSpPr>
          <p:nvPr/>
        </p:nvSpPr>
        <p:spPr bwMode="auto">
          <a:xfrm>
            <a:off x="7261088" y="4283074"/>
            <a:ext cx="1655762" cy="1892300"/>
          </a:xfrm>
          <a:prstGeom prst="rect">
            <a:avLst/>
          </a:prstGeom>
          <a:solidFill>
            <a:srgbClr val="E5FFE5"/>
          </a:solidFill>
          <a:ln w="28575">
            <a:solidFill>
              <a:srgbClr val="00B050"/>
            </a:solidFill>
            <a:miter lim="800000"/>
            <a:headEnd/>
            <a:tailEnd/>
          </a:ln>
        </p:spPr>
        <p:txBody>
          <a:bodyPr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endParaRPr lang="de-DE" altLang="de-DE" sz="1800" dirty="0"/>
          </a:p>
          <a:p>
            <a:pPr algn="ctr" eaLnBrk="1" hangingPunct="1">
              <a:spcBef>
                <a:spcPct val="50000"/>
              </a:spcBef>
              <a:buClrTx/>
              <a:buSzTx/>
              <a:buFontTx/>
              <a:buNone/>
            </a:pPr>
            <a:r>
              <a:rPr lang="de-DE" altLang="de-DE" sz="1800" b="1" dirty="0"/>
              <a:t>Bachelor </a:t>
            </a:r>
            <a:r>
              <a:rPr lang="de-DE" altLang="de-DE" sz="1800" b="1" dirty="0" err="1"/>
              <a:t>of</a:t>
            </a:r>
            <a:r>
              <a:rPr lang="de-DE" altLang="de-DE" sz="1800" b="1" dirty="0"/>
              <a:t> Education</a:t>
            </a:r>
          </a:p>
          <a:p>
            <a:pPr algn="ctr" eaLnBrk="1" hangingPunct="1">
              <a:spcBef>
                <a:spcPct val="50000"/>
              </a:spcBef>
              <a:buClrTx/>
              <a:buSzTx/>
              <a:buFontTx/>
              <a:buNone/>
            </a:pPr>
            <a:r>
              <a:rPr lang="de-DE" altLang="de-DE" sz="1800" dirty="0"/>
              <a:t>Deutsch</a:t>
            </a:r>
          </a:p>
          <a:p>
            <a:pPr algn="ctr" eaLnBrk="1" hangingPunct="1">
              <a:spcBef>
                <a:spcPct val="50000"/>
              </a:spcBef>
              <a:buClrTx/>
              <a:buSzTx/>
              <a:buFontTx/>
              <a:buNone/>
            </a:pPr>
            <a:endParaRPr lang="de-DE" altLang="de-DE" sz="1800" dirty="0"/>
          </a:p>
        </p:txBody>
      </p:sp>
      <p:sp>
        <p:nvSpPr>
          <p:cNvPr id="93197" name="Line 13"/>
          <p:cNvSpPr>
            <a:spLocks noChangeShapeType="1"/>
          </p:cNvSpPr>
          <p:nvPr/>
        </p:nvSpPr>
        <p:spPr bwMode="auto">
          <a:xfrm flipV="1">
            <a:off x="2698137" y="3673320"/>
            <a:ext cx="0" cy="647700"/>
          </a:xfrm>
          <a:prstGeom prst="line">
            <a:avLst/>
          </a:prstGeom>
          <a:noFill/>
          <a:ln w="63500">
            <a:solidFill>
              <a:srgbClr val="0070C0"/>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93200" name="Line 16"/>
          <p:cNvSpPr>
            <a:spLocks noChangeShapeType="1"/>
          </p:cNvSpPr>
          <p:nvPr/>
        </p:nvSpPr>
        <p:spPr bwMode="auto">
          <a:xfrm flipH="1">
            <a:off x="1350888" y="4075931"/>
            <a:ext cx="1332061" cy="769"/>
          </a:xfrm>
          <a:prstGeom prst="line">
            <a:avLst/>
          </a:prstGeom>
          <a:noFill/>
          <a:ln w="38100">
            <a:solidFill>
              <a:srgbClr val="0070C0"/>
            </a:solidFill>
            <a:prstDash val="sysDash"/>
            <a:round/>
            <a:headEnd/>
            <a:tailEnd/>
          </a:ln>
          <a:extLst>
            <a:ext uri="{909E8E84-426E-40DD-AFC4-6F175D3DCCD1}">
              <a14:hiddenFill xmlns="" xmlns:a14="http://schemas.microsoft.com/office/drawing/2010/main">
                <a:noFill/>
              </a14:hiddenFill>
            </a:ext>
          </a:extLst>
        </p:spPr>
        <p:txBody>
          <a:bodyPr/>
          <a:lstStyle/>
          <a:p>
            <a:endParaRPr lang="de-DE"/>
          </a:p>
        </p:txBody>
      </p:sp>
      <p:sp>
        <p:nvSpPr>
          <p:cNvPr id="93201" name="Line 17"/>
          <p:cNvSpPr>
            <a:spLocks noChangeShapeType="1"/>
          </p:cNvSpPr>
          <p:nvPr/>
        </p:nvSpPr>
        <p:spPr bwMode="auto">
          <a:xfrm flipH="1" flipV="1">
            <a:off x="1331639" y="3644898"/>
            <a:ext cx="16071" cy="429495"/>
          </a:xfrm>
          <a:prstGeom prst="line">
            <a:avLst/>
          </a:prstGeom>
          <a:noFill/>
          <a:ln w="38100">
            <a:solidFill>
              <a:srgbClr val="0070C0"/>
            </a:solidFill>
            <a:prstDash val="sysDash"/>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93202" name="Line 18"/>
          <p:cNvSpPr>
            <a:spLocks noChangeShapeType="1"/>
          </p:cNvSpPr>
          <p:nvPr/>
        </p:nvSpPr>
        <p:spPr bwMode="auto">
          <a:xfrm flipH="1">
            <a:off x="4433736" y="4074392"/>
            <a:ext cx="1871787" cy="0"/>
          </a:xfrm>
          <a:prstGeom prst="line">
            <a:avLst/>
          </a:prstGeom>
          <a:noFill/>
          <a:ln w="38100">
            <a:solidFill>
              <a:srgbClr val="0070C0"/>
            </a:solidFill>
            <a:prstDash val="sysDash"/>
            <a:round/>
            <a:headEnd/>
            <a:tailEnd/>
          </a:ln>
          <a:extLst>
            <a:ext uri="{909E8E84-426E-40DD-AFC4-6F175D3DCCD1}">
              <a14:hiddenFill xmlns="" xmlns:a14="http://schemas.microsoft.com/office/drawing/2010/main">
                <a:noFill/>
              </a14:hiddenFill>
            </a:ext>
          </a:extLst>
        </p:spPr>
        <p:txBody>
          <a:bodyPr/>
          <a:lstStyle/>
          <a:p>
            <a:endParaRPr lang="de-DE"/>
          </a:p>
        </p:txBody>
      </p:sp>
      <p:sp>
        <p:nvSpPr>
          <p:cNvPr id="93203" name="Line 19"/>
          <p:cNvSpPr>
            <a:spLocks noChangeShapeType="1"/>
          </p:cNvSpPr>
          <p:nvPr/>
        </p:nvSpPr>
        <p:spPr bwMode="auto">
          <a:xfrm flipH="1" flipV="1">
            <a:off x="6300192" y="3673320"/>
            <a:ext cx="20536" cy="403752"/>
          </a:xfrm>
          <a:prstGeom prst="line">
            <a:avLst/>
          </a:prstGeom>
          <a:noFill/>
          <a:ln w="38100">
            <a:solidFill>
              <a:srgbClr val="0070C0"/>
            </a:solidFill>
            <a:prstDash val="sysDash"/>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93207" name="Line 23"/>
          <p:cNvSpPr>
            <a:spLocks noChangeShapeType="1"/>
          </p:cNvSpPr>
          <p:nvPr/>
        </p:nvSpPr>
        <p:spPr bwMode="auto">
          <a:xfrm flipH="1" flipV="1">
            <a:off x="1619671" y="3545193"/>
            <a:ext cx="0" cy="431800"/>
          </a:xfrm>
          <a:prstGeom prst="line">
            <a:avLst/>
          </a:prstGeom>
          <a:noFill/>
          <a:ln w="38100">
            <a:solidFill>
              <a:srgbClr val="009900"/>
            </a:solidFill>
            <a:prstDash val="sysDash"/>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7184" name="Text Box 7"/>
          <p:cNvSpPr txBox="1">
            <a:spLocks noChangeArrowheads="1"/>
          </p:cNvSpPr>
          <p:nvPr/>
        </p:nvSpPr>
        <p:spPr bwMode="auto">
          <a:xfrm>
            <a:off x="8504238" y="6511925"/>
            <a:ext cx="5381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r" eaLnBrk="1" hangingPunct="1">
              <a:spcBef>
                <a:spcPct val="50000"/>
              </a:spcBef>
              <a:buClrTx/>
              <a:buSzTx/>
              <a:buFontTx/>
              <a:buNone/>
            </a:pPr>
            <a:r>
              <a:rPr lang="de-DE" altLang="de-DE" sz="1400" b="1">
                <a:solidFill>
                  <a:schemeClr val="bg1"/>
                </a:solidFill>
              </a:rPr>
              <a:t>34/38</a:t>
            </a:r>
          </a:p>
        </p:txBody>
      </p:sp>
      <p:sp>
        <p:nvSpPr>
          <p:cNvPr id="21" name="Line 23"/>
          <p:cNvSpPr>
            <a:spLocks noChangeShapeType="1"/>
          </p:cNvSpPr>
          <p:nvPr/>
        </p:nvSpPr>
        <p:spPr bwMode="auto">
          <a:xfrm flipH="1" flipV="1">
            <a:off x="2483768" y="3545193"/>
            <a:ext cx="0" cy="431800"/>
          </a:xfrm>
          <a:prstGeom prst="line">
            <a:avLst/>
          </a:prstGeom>
          <a:noFill/>
          <a:ln w="38100">
            <a:solidFill>
              <a:srgbClr val="009900"/>
            </a:solidFill>
            <a:prstDash val="sysDash"/>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22" name="Line 23"/>
          <p:cNvSpPr>
            <a:spLocks noChangeShapeType="1"/>
          </p:cNvSpPr>
          <p:nvPr/>
        </p:nvSpPr>
        <p:spPr bwMode="auto">
          <a:xfrm flipH="1" flipV="1">
            <a:off x="6430166" y="3540603"/>
            <a:ext cx="1587" cy="431800"/>
          </a:xfrm>
          <a:prstGeom prst="line">
            <a:avLst/>
          </a:prstGeom>
          <a:noFill/>
          <a:ln w="38100">
            <a:solidFill>
              <a:srgbClr val="009900"/>
            </a:solidFill>
            <a:prstDash val="sysDash"/>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23" name="Line 21"/>
          <p:cNvSpPr>
            <a:spLocks noChangeShapeType="1"/>
          </p:cNvSpPr>
          <p:nvPr/>
        </p:nvSpPr>
        <p:spPr bwMode="auto">
          <a:xfrm flipH="1" flipV="1">
            <a:off x="1619671" y="3976993"/>
            <a:ext cx="6503825" cy="770"/>
          </a:xfrm>
          <a:prstGeom prst="line">
            <a:avLst/>
          </a:prstGeom>
          <a:noFill/>
          <a:ln w="38100">
            <a:solidFill>
              <a:srgbClr val="009900"/>
            </a:solidFill>
            <a:prstDash val="sysDash"/>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188" name="Rectangle 2"/>
          <p:cNvSpPr txBox="1">
            <a:spLocks noChangeArrowheads="1"/>
          </p:cNvSpPr>
          <p:nvPr/>
        </p:nvSpPr>
        <p:spPr bwMode="auto">
          <a:xfrm>
            <a:off x="490648" y="692422"/>
            <a:ext cx="8291512" cy="73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de-DE" altLang="de-DE" sz="3600" b="1" dirty="0"/>
              <a:t>Studienabschlüsse</a:t>
            </a:r>
          </a:p>
        </p:txBody>
      </p:sp>
      <p:sp>
        <p:nvSpPr>
          <p:cNvPr id="24" name="Line 13"/>
          <p:cNvSpPr>
            <a:spLocks noChangeShapeType="1"/>
          </p:cNvSpPr>
          <p:nvPr/>
        </p:nvSpPr>
        <p:spPr bwMode="auto">
          <a:xfrm flipV="1">
            <a:off x="8092802" y="3644900"/>
            <a:ext cx="0" cy="575692"/>
          </a:xfrm>
          <a:prstGeom prst="line">
            <a:avLst/>
          </a:prstGeom>
          <a:noFill/>
          <a:ln w="63500">
            <a:solidFill>
              <a:srgbClr val="00B050"/>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2" name="Rechteck 1">
            <a:extLst>
              <a:ext uri="{FF2B5EF4-FFF2-40B4-BE49-F238E27FC236}">
                <a16:creationId xmlns="" xmlns:a16="http://schemas.microsoft.com/office/drawing/2014/main" id="{F5416C1C-FCFD-4F05-985C-7A976596FE63}"/>
              </a:ext>
            </a:extLst>
          </p:cNvPr>
          <p:cNvSpPr/>
          <p:nvPr/>
        </p:nvSpPr>
        <p:spPr>
          <a:xfrm>
            <a:off x="1839068" y="1700808"/>
            <a:ext cx="1724820" cy="1621646"/>
          </a:xfrm>
          <a:prstGeom prst="rect">
            <a:avLst/>
          </a:prstGeom>
          <a:solidFill>
            <a:srgbClr val="CCECFF"/>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Master </a:t>
            </a:r>
            <a:r>
              <a:rPr lang="de-DE" sz="1600" b="1" dirty="0" err="1">
                <a:solidFill>
                  <a:schemeClr val="tx1"/>
                </a:solidFill>
                <a:latin typeface="+mj-lt"/>
              </a:rPr>
              <a:t>of</a:t>
            </a:r>
            <a:r>
              <a:rPr lang="de-DE" sz="1600" b="1" dirty="0">
                <a:solidFill>
                  <a:schemeClr val="tx1"/>
                </a:solidFill>
                <a:latin typeface="+mj-lt"/>
              </a:rPr>
              <a:t> </a:t>
            </a:r>
            <a:r>
              <a:rPr lang="de-DE" sz="1600" b="1" dirty="0" err="1">
                <a:solidFill>
                  <a:schemeClr val="tx1"/>
                </a:solidFill>
                <a:latin typeface="+mj-lt"/>
              </a:rPr>
              <a:t>Arts</a:t>
            </a:r>
            <a:r>
              <a:rPr lang="de-DE" sz="1600" b="1" dirty="0">
                <a:solidFill>
                  <a:schemeClr val="tx1"/>
                </a:solidFill>
                <a:latin typeface="+mj-lt"/>
              </a:rPr>
              <a:t/>
            </a:r>
            <a:br>
              <a:rPr lang="de-DE" sz="1600" b="1" dirty="0">
                <a:solidFill>
                  <a:schemeClr val="tx1"/>
                </a:solidFill>
                <a:latin typeface="+mj-lt"/>
              </a:rPr>
            </a:br>
            <a:r>
              <a:rPr lang="de-DE" sz="1600" i="1" dirty="0">
                <a:solidFill>
                  <a:schemeClr val="tx1"/>
                </a:solidFill>
                <a:latin typeface="+mj-lt"/>
              </a:rPr>
              <a:t>Germanistik</a:t>
            </a:r>
          </a:p>
          <a:p>
            <a:pPr algn="ctr"/>
            <a:endParaRPr lang="de-DE" sz="1600" b="1" dirty="0">
              <a:solidFill>
                <a:schemeClr val="tx1"/>
              </a:solidFill>
              <a:latin typeface="+mj-lt"/>
            </a:endParaRPr>
          </a:p>
          <a:p>
            <a:pPr algn="ctr"/>
            <a:endParaRPr lang="de-DE" sz="1600" b="1" dirty="0">
              <a:solidFill>
                <a:schemeClr val="tx1"/>
              </a:solidFill>
              <a:latin typeface="+mj-lt"/>
            </a:endParaRPr>
          </a:p>
          <a:p>
            <a:pPr algn="ctr"/>
            <a:endParaRPr lang="de-DE" sz="1600" dirty="0">
              <a:solidFill>
                <a:schemeClr val="tx1"/>
              </a:solidFill>
              <a:latin typeface="+mj-lt"/>
            </a:endParaRPr>
          </a:p>
        </p:txBody>
      </p:sp>
      <p:sp>
        <p:nvSpPr>
          <p:cNvPr id="27" name="Rechteck 26">
            <a:extLst>
              <a:ext uri="{FF2B5EF4-FFF2-40B4-BE49-F238E27FC236}">
                <a16:creationId xmlns="" xmlns:a16="http://schemas.microsoft.com/office/drawing/2014/main" id="{8AB84D5F-7208-43FF-943B-61094325B359}"/>
              </a:ext>
            </a:extLst>
          </p:cNvPr>
          <p:cNvSpPr/>
          <p:nvPr/>
        </p:nvSpPr>
        <p:spPr>
          <a:xfrm>
            <a:off x="38868" y="1700808"/>
            <a:ext cx="1724820" cy="1623315"/>
          </a:xfrm>
          <a:prstGeom prst="rect">
            <a:avLst/>
          </a:prstGeom>
          <a:solidFill>
            <a:srgbClr val="FFCC99"/>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Joint Master</a:t>
            </a:r>
            <a:br>
              <a:rPr lang="de-DE" sz="1600" b="1" dirty="0">
                <a:solidFill>
                  <a:schemeClr val="tx1"/>
                </a:solidFill>
                <a:latin typeface="+mj-lt"/>
              </a:rPr>
            </a:br>
            <a:r>
              <a:rPr lang="de-DE" sz="1600" dirty="0"/>
              <a:t> </a:t>
            </a:r>
            <a:r>
              <a:rPr lang="de-DE" sz="1600" i="1" dirty="0">
                <a:solidFill>
                  <a:schemeClr val="tx1"/>
                </a:solidFill>
                <a:latin typeface="+mj-lt"/>
              </a:rPr>
              <a:t>Transnational German Studies</a:t>
            </a:r>
          </a:p>
          <a:p>
            <a:pPr algn="ctr"/>
            <a:r>
              <a:rPr lang="de-DE" sz="1600" dirty="0">
                <a:solidFill>
                  <a:schemeClr val="tx1"/>
                </a:solidFill>
                <a:latin typeface="+mj-lt"/>
              </a:rPr>
              <a:t>(international,</a:t>
            </a:r>
            <a:br>
              <a:rPr lang="de-DE" sz="1600" dirty="0">
                <a:solidFill>
                  <a:schemeClr val="tx1"/>
                </a:solidFill>
                <a:latin typeface="+mj-lt"/>
              </a:rPr>
            </a:br>
            <a:r>
              <a:rPr lang="de-DE" sz="1600" dirty="0">
                <a:solidFill>
                  <a:schemeClr val="tx1"/>
                </a:solidFill>
                <a:latin typeface="+mj-lt"/>
              </a:rPr>
              <a:t>berufsorientiert)</a:t>
            </a:r>
          </a:p>
        </p:txBody>
      </p:sp>
      <p:sp>
        <p:nvSpPr>
          <p:cNvPr id="28" name="Rechteck 27">
            <a:extLst>
              <a:ext uri="{FF2B5EF4-FFF2-40B4-BE49-F238E27FC236}">
                <a16:creationId xmlns="" xmlns:a16="http://schemas.microsoft.com/office/drawing/2014/main" id="{E4507E1D-956E-41A3-9564-66E5E635364C}"/>
              </a:ext>
            </a:extLst>
          </p:cNvPr>
          <p:cNvSpPr/>
          <p:nvPr/>
        </p:nvSpPr>
        <p:spPr>
          <a:xfrm>
            <a:off x="3635896" y="1700808"/>
            <a:ext cx="1724820" cy="1618725"/>
          </a:xfrm>
          <a:prstGeom prst="rect">
            <a:avLst/>
          </a:prstGeom>
          <a:solidFill>
            <a:srgbClr val="CCCCFF"/>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Master </a:t>
            </a:r>
            <a:r>
              <a:rPr lang="de-DE" sz="1600" b="1" dirty="0" err="1">
                <a:solidFill>
                  <a:schemeClr val="tx1"/>
                </a:solidFill>
                <a:latin typeface="+mj-lt"/>
              </a:rPr>
              <a:t>of</a:t>
            </a:r>
            <a:r>
              <a:rPr lang="de-DE" sz="1600" b="1" dirty="0">
                <a:solidFill>
                  <a:schemeClr val="tx1"/>
                </a:solidFill>
                <a:latin typeface="+mj-lt"/>
              </a:rPr>
              <a:t> Arts</a:t>
            </a:r>
          </a:p>
          <a:p>
            <a:pPr algn="ctr"/>
            <a:r>
              <a:rPr lang="de-DE" sz="1600" i="1" dirty="0">
                <a:solidFill>
                  <a:schemeClr val="tx1"/>
                </a:solidFill>
                <a:latin typeface="+mj-lt"/>
              </a:rPr>
              <a:t>Mittelalter- und Frühneuzeit-studien</a:t>
            </a:r>
            <a:r>
              <a:rPr lang="de-DE" sz="1600" dirty="0">
                <a:solidFill>
                  <a:schemeClr val="tx1"/>
                </a:solidFill>
                <a:latin typeface="+mj-lt"/>
              </a:rPr>
              <a:t/>
            </a:r>
            <a:br>
              <a:rPr lang="de-DE" sz="1600" dirty="0">
                <a:solidFill>
                  <a:schemeClr val="tx1"/>
                </a:solidFill>
                <a:latin typeface="+mj-lt"/>
              </a:rPr>
            </a:br>
            <a:r>
              <a:rPr lang="de-DE" sz="1600" dirty="0">
                <a:solidFill>
                  <a:schemeClr val="tx1"/>
                </a:solidFill>
                <a:latin typeface="+mj-lt"/>
              </a:rPr>
              <a:t>(interdisziplinär)</a:t>
            </a:r>
          </a:p>
        </p:txBody>
      </p:sp>
      <p:sp>
        <p:nvSpPr>
          <p:cNvPr id="29" name="Rechteck 28">
            <a:extLst>
              <a:ext uri="{FF2B5EF4-FFF2-40B4-BE49-F238E27FC236}">
                <a16:creationId xmlns="" xmlns:a16="http://schemas.microsoft.com/office/drawing/2014/main" id="{BA9084F0-73BE-4C7A-B19B-B7857E6983EB}"/>
              </a:ext>
            </a:extLst>
          </p:cNvPr>
          <p:cNvSpPr/>
          <p:nvPr/>
        </p:nvSpPr>
        <p:spPr>
          <a:xfrm>
            <a:off x="7236296" y="1700808"/>
            <a:ext cx="1724820" cy="1618723"/>
          </a:xfrm>
          <a:prstGeom prst="rect">
            <a:avLst/>
          </a:prstGeom>
          <a:solidFill>
            <a:srgbClr val="CCFFCC"/>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Master </a:t>
            </a:r>
            <a:r>
              <a:rPr lang="de-DE" sz="1600" b="1" dirty="0" err="1">
                <a:solidFill>
                  <a:schemeClr val="tx1"/>
                </a:solidFill>
                <a:latin typeface="+mj-lt"/>
              </a:rPr>
              <a:t>of</a:t>
            </a:r>
            <a:r>
              <a:rPr lang="de-DE" sz="1600" b="1" dirty="0">
                <a:solidFill>
                  <a:schemeClr val="tx1"/>
                </a:solidFill>
                <a:latin typeface="+mj-lt"/>
              </a:rPr>
              <a:t/>
            </a:r>
            <a:br>
              <a:rPr lang="de-DE" sz="1600" b="1" dirty="0">
                <a:solidFill>
                  <a:schemeClr val="tx1"/>
                </a:solidFill>
                <a:latin typeface="+mj-lt"/>
              </a:rPr>
            </a:br>
            <a:r>
              <a:rPr lang="de-DE" sz="1600" b="1" dirty="0">
                <a:solidFill>
                  <a:schemeClr val="tx1"/>
                </a:solidFill>
                <a:latin typeface="+mj-lt"/>
              </a:rPr>
              <a:t>Education</a:t>
            </a:r>
            <a:endParaRPr lang="de-DE" sz="1600" dirty="0">
              <a:solidFill>
                <a:schemeClr val="tx1"/>
              </a:solidFill>
              <a:latin typeface="+mj-lt"/>
            </a:endParaRPr>
          </a:p>
        </p:txBody>
      </p:sp>
      <p:sp>
        <p:nvSpPr>
          <p:cNvPr id="30" name="Rechteck 29">
            <a:extLst>
              <a:ext uri="{FF2B5EF4-FFF2-40B4-BE49-F238E27FC236}">
                <a16:creationId xmlns="" xmlns:a16="http://schemas.microsoft.com/office/drawing/2014/main" id="{9D3F73C6-0606-4B20-BD43-A15DEE512EEF}"/>
              </a:ext>
            </a:extLst>
          </p:cNvPr>
          <p:cNvSpPr/>
          <p:nvPr/>
        </p:nvSpPr>
        <p:spPr>
          <a:xfrm>
            <a:off x="5439468" y="1700808"/>
            <a:ext cx="1724820" cy="1618724"/>
          </a:xfrm>
          <a:prstGeom prst="rect">
            <a:avLst/>
          </a:prstGeom>
          <a:solidFill>
            <a:schemeClr val="tx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Master </a:t>
            </a:r>
            <a:r>
              <a:rPr lang="de-DE" sz="1600" b="1" dirty="0" err="1">
                <a:solidFill>
                  <a:schemeClr val="tx1"/>
                </a:solidFill>
                <a:latin typeface="+mj-lt"/>
              </a:rPr>
              <a:t>of</a:t>
            </a:r>
            <a:r>
              <a:rPr lang="de-DE" sz="1600" b="1" dirty="0">
                <a:solidFill>
                  <a:schemeClr val="tx1"/>
                </a:solidFill>
                <a:latin typeface="+mj-lt"/>
              </a:rPr>
              <a:t> Arts</a:t>
            </a:r>
          </a:p>
          <a:p>
            <a:pPr algn="ctr"/>
            <a:r>
              <a:rPr lang="de-DE" sz="1600" i="1" dirty="0">
                <a:solidFill>
                  <a:schemeClr val="tx1"/>
                </a:solidFill>
                <a:latin typeface="+mj-lt"/>
              </a:rPr>
              <a:t>Deutsch als</a:t>
            </a:r>
            <a:br>
              <a:rPr lang="de-DE" sz="1600" i="1" dirty="0">
                <a:solidFill>
                  <a:schemeClr val="tx1"/>
                </a:solidFill>
                <a:latin typeface="+mj-lt"/>
              </a:rPr>
            </a:br>
            <a:r>
              <a:rPr lang="de-DE" sz="1600" i="1" dirty="0">
                <a:solidFill>
                  <a:schemeClr val="tx1"/>
                </a:solidFill>
                <a:latin typeface="+mj-lt"/>
              </a:rPr>
              <a:t>Fremdsprache/</a:t>
            </a:r>
            <a:br>
              <a:rPr lang="de-DE" sz="1600" i="1" dirty="0">
                <a:solidFill>
                  <a:schemeClr val="tx1"/>
                </a:solidFill>
                <a:latin typeface="+mj-lt"/>
              </a:rPr>
            </a:br>
            <a:r>
              <a:rPr lang="de-DE" sz="1600" i="1" dirty="0">
                <a:solidFill>
                  <a:schemeClr val="tx1"/>
                </a:solidFill>
                <a:latin typeface="+mj-lt"/>
              </a:rPr>
              <a:t>Zweitsprache</a:t>
            </a:r>
          </a:p>
        </p:txBody>
      </p:sp>
      <p:sp>
        <p:nvSpPr>
          <p:cNvPr id="31" name="Line 16">
            <a:extLst>
              <a:ext uri="{FF2B5EF4-FFF2-40B4-BE49-F238E27FC236}">
                <a16:creationId xmlns="" xmlns:a16="http://schemas.microsoft.com/office/drawing/2014/main" id="{E1B16334-AB8E-48C2-AC77-2060E53CB795}"/>
              </a:ext>
            </a:extLst>
          </p:cNvPr>
          <p:cNvSpPr>
            <a:spLocks noChangeShapeType="1"/>
          </p:cNvSpPr>
          <p:nvPr/>
        </p:nvSpPr>
        <p:spPr bwMode="auto">
          <a:xfrm flipH="1">
            <a:off x="2721036" y="4074392"/>
            <a:ext cx="1724820" cy="1"/>
          </a:xfrm>
          <a:prstGeom prst="line">
            <a:avLst/>
          </a:prstGeom>
          <a:noFill/>
          <a:ln w="38100">
            <a:solidFill>
              <a:srgbClr val="0070C0"/>
            </a:solidFill>
            <a:prstDash val="sysDash"/>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 name="Line 17">
            <a:extLst>
              <a:ext uri="{FF2B5EF4-FFF2-40B4-BE49-F238E27FC236}">
                <a16:creationId xmlns="" xmlns:a16="http://schemas.microsoft.com/office/drawing/2014/main" id="{77C44F6E-A892-4D3B-AD1F-F54004FCC8BF}"/>
              </a:ext>
            </a:extLst>
          </p:cNvPr>
          <p:cNvSpPr>
            <a:spLocks noChangeShapeType="1"/>
          </p:cNvSpPr>
          <p:nvPr/>
        </p:nvSpPr>
        <p:spPr bwMode="auto">
          <a:xfrm flipH="1" flipV="1">
            <a:off x="4408016" y="3647577"/>
            <a:ext cx="16071" cy="429495"/>
          </a:xfrm>
          <a:prstGeom prst="line">
            <a:avLst/>
          </a:prstGeom>
          <a:noFill/>
          <a:ln w="38100">
            <a:solidFill>
              <a:srgbClr val="0070C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33" name="Line 23">
            <a:extLst>
              <a:ext uri="{FF2B5EF4-FFF2-40B4-BE49-F238E27FC236}">
                <a16:creationId xmlns="" xmlns:a16="http://schemas.microsoft.com/office/drawing/2014/main" id="{CF6EAA5F-F0F8-499A-BCB6-170FF220A0C9}"/>
              </a:ext>
            </a:extLst>
          </p:cNvPr>
          <p:cNvSpPr>
            <a:spLocks noChangeShapeType="1"/>
          </p:cNvSpPr>
          <p:nvPr/>
        </p:nvSpPr>
        <p:spPr bwMode="auto">
          <a:xfrm flipH="1" flipV="1">
            <a:off x="4552474" y="3594278"/>
            <a:ext cx="1587" cy="431800"/>
          </a:xfrm>
          <a:prstGeom prst="line">
            <a:avLst/>
          </a:prstGeom>
          <a:noFill/>
          <a:ln w="38100">
            <a:solidFill>
              <a:srgbClr val="009900"/>
            </a:solidFill>
            <a:prstDash val="sysDash"/>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25" name="Rechteck 24"/>
          <p:cNvSpPr/>
          <p:nvPr/>
        </p:nvSpPr>
        <p:spPr>
          <a:xfrm>
            <a:off x="1907704" y="2564904"/>
            <a:ext cx="720080" cy="648072"/>
          </a:xfrm>
          <a:prstGeom prst="rect">
            <a:avLst/>
          </a:prstGeom>
          <a:solidFill>
            <a:srgbClr val="FF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latin typeface="+mj-lt"/>
              </a:rPr>
              <a:t>Lit</a:t>
            </a:r>
            <a:r>
              <a:rPr lang="de-DE" sz="1600" dirty="0">
                <a:solidFill>
                  <a:schemeClr val="tx1"/>
                </a:solidFill>
                <a:latin typeface="+mj-lt"/>
              </a:rPr>
              <a:t>.</a:t>
            </a:r>
            <a:br>
              <a:rPr lang="de-DE" sz="1600" dirty="0">
                <a:solidFill>
                  <a:schemeClr val="tx1"/>
                </a:solidFill>
                <a:latin typeface="+mj-lt"/>
              </a:rPr>
            </a:br>
            <a:r>
              <a:rPr lang="de-DE" sz="1600" dirty="0">
                <a:solidFill>
                  <a:schemeClr val="tx1"/>
                </a:solidFill>
                <a:latin typeface="+mj-lt"/>
              </a:rPr>
              <a:t>wiss.</a:t>
            </a:r>
          </a:p>
        </p:txBody>
      </p:sp>
      <p:sp>
        <p:nvSpPr>
          <p:cNvPr id="26" name="Rechteck 25"/>
          <p:cNvSpPr/>
          <p:nvPr/>
        </p:nvSpPr>
        <p:spPr>
          <a:xfrm>
            <a:off x="2771800" y="2564904"/>
            <a:ext cx="720080" cy="648072"/>
          </a:xfrm>
          <a:prstGeom prst="rect">
            <a:avLst/>
          </a:prstGeom>
          <a:solidFill>
            <a:srgbClr val="FFDDE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mj-lt"/>
              </a:rPr>
              <a:t>Spr.</a:t>
            </a:r>
            <a:br>
              <a:rPr lang="de-DE" sz="1600" dirty="0">
                <a:solidFill>
                  <a:schemeClr val="tx1"/>
                </a:solidFill>
                <a:latin typeface="+mj-lt"/>
              </a:rPr>
            </a:br>
            <a:r>
              <a:rPr lang="de-DE" sz="1600" dirty="0">
                <a:solidFill>
                  <a:schemeClr val="tx1"/>
                </a:solidFill>
                <a:latin typeface="+mj-lt"/>
              </a:rPr>
              <a:t>wiss.</a:t>
            </a:r>
          </a:p>
        </p:txBody>
      </p:sp>
      <p:sp>
        <p:nvSpPr>
          <p:cNvPr id="34" name="Textfeld 33"/>
          <p:cNvSpPr txBox="1"/>
          <p:nvPr/>
        </p:nvSpPr>
        <p:spPr>
          <a:xfrm>
            <a:off x="6732240" y="3284984"/>
            <a:ext cx="648072" cy="461665"/>
          </a:xfrm>
          <a:prstGeom prst="rect">
            <a:avLst/>
          </a:prstGeom>
          <a:noFill/>
        </p:spPr>
        <p:txBody>
          <a:bodyPr wrap="square" rtlCol="0">
            <a:spAutoFit/>
          </a:bodyPr>
          <a:lstStyle/>
          <a:p>
            <a:r>
              <a:rPr lang="de-DE" sz="2400" b="1" dirty="0" smtClean="0"/>
              <a:t>...</a:t>
            </a:r>
            <a:endParaRPr lang="de-DE"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31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2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320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32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320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7" grpId="0" animBg="1"/>
      <p:bldP spid="93200" grpId="0" animBg="1"/>
      <p:bldP spid="93201" grpId="0" animBg="1"/>
      <p:bldP spid="93202" grpId="0" animBg="1"/>
      <p:bldP spid="93203" grpId="0" animBg="1"/>
      <p:bldP spid="93207" grpId="0" animBg="1"/>
      <p:bldP spid="21" grpId="0" animBg="1"/>
      <p:bldP spid="22" grpId="0" animBg="1"/>
      <p:bldP spid="23" grpId="0" animBg="1"/>
      <p:bldP spid="24" grpId="0" animBg="1"/>
      <p:bldP spid="2" grpId="0" animBg="1"/>
      <p:bldP spid="27" grpId="0" animBg="1"/>
      <p:bldP spid="28" grpId="0" animBg="1"/>
      <p:bldP spid="29" grpId="0" animBg="1"/>
      <p:bldP spid="30" grpId="0" animBg="1"/>
      <p:bldP spid="31" grpId="0" animBg="1"/>
      <p:bldP spid="32" grpId="0" animBg="1"/>
      <p:bldP spid="33" grpId="0" animBg="1"/>
      <p:bldP spid="25" grpId="0" animBg="1"/>
      <p:bldP spid="26" grpId="0" animBg="1"/>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de-DE" altLang="de-DE" dirty="0"/>
              <a:t>Wichtig!</a:t>
            </a:r>
          </a:p>
        </p:txBody>
      </p:sp>
      <p:sp>
        <p:nvSpPr>
          <p:cNvPr id="37891" name="Rectangle 3"/>
          <p:cNvSpPr>
            <a:spLocks noGrp="1" noChangeArrowheads="1"/>
          </p:cNvSpPr>
          <p:nvPr>
            <p:ph idx="1"/>
          </p:nvPr>
        </p:nvSpPr>
        <p:spPr>
          <a:xfrm>
            <a:off x="457200" y="2249424"/>
            <a:ext cx="8363272" cy="4325112"/>
          </a:xfrm>
        </p:spPr>
        <p:txBody>
          <a:bodyPr/>
          <a:lstStyle/>
          <a:p>
            <a:pPr eaLnBrk="1" hangingPunct="1">
              <a:buNone/>
            </a:pPr>
            <a:r>
              <a:rPr lang="en-US" altLang="de-DE" dirty="0" err="1"/>
              <a:t>Bei</a:t>
            </a:r>
            <a:r>
              <a:rPr lang="en-US" altLang="de-DE" dirty="0"/>
              <a:t> </a:t>
            </a:r>
            <a:r>
              <a:rPr lang="en-US" altLang="de-DE" b="1" dirty="0" err="1"/>
              <a:t>Wechsel</a:t>
            </a:r>
            <a:r>
              <a:rPr lang="en-US" altLang="de-DE" dirty="0"/>
              <a:t> von </a:t>
            </a:r>
          </a:p>
          <a:p>
            <a:r>
              <a:rPr lang="en-US" altLang="de-DE" dirty="0" err="1"/>
              <a:t>Studien</a:t>
            </a:r>
            <a:r>
              <a:rPr lang="en-US" altLang="de-DE" i="1" dirty="0" err="1"/>
              <a:t>ort</a:t>
            </a:r>
            <a:endParaRPr lang="en-US" altLang="de-DE" i="1" dirty="0"/>
          </a:p>
          <a:p>
            <a:r>
              <a:rPr lang="en-US" altLang="de-DE" dirty="0" err="1"/>
              <a:t>Studien</a:t>
            </a:r>
            <a:r>
              <a:rPr lang="en-US" altLang="de-DE" i="1" dirty="0" err="1"/>
              <a:t>fach</a:t>
            </a:r>
            <a:endParaRPr lang="en-US" altLang="de-DE" i="1" dirty="0"/>
          </a:p>
          <a:p>
            <a:r>
              <a:rPr lang="en-US" altLang="de-DE" dirty="0" err="1"/>
              <a:t>Studien</a:t>
            </a:r>
            <a:r>
              <a:rPr lang="en-US" altLang="de-DE" i="1" dirty="0" err="1"/>
              <a:t>gang</a:t>
            </a:r>
            <a:endParaRPr lang="en-US" altLang="de-DE" i="1" dirty="0"/>
          </a:p>
          <a:p>
            <a:pPr eaLnBrk="1" hangingPunct="1">
              <a:buNone/>
            </a:pPr>
            <a:endParaRPr lang="en-US" altLang="de-DE" dirty="0"/>
          </a:p>
          <a:p>
            <a:pPr eaLnBrk="1" hangingPunct="1">
              <a:buNone/>
            </a:pPr>
            <a:r>
              <a:rPr lang="en-US" altLang="de-DE" dirty="0" err="1"/>
              <a:t>Bitte</a:t>
            </a:r>
            <a:r>
              <a:rPr lang="en-US" altLang="de-DE" dirty="0"/>
              <a:t> </a:t>
            </a:r>
            <a:r>
              <a:rPr lang="en-US" altLang="de-DE" dirty="0" err="1"/>
              <a:t>zur</a:t>
            </a:r>
            <a:r>
              <a:rPr lang="en-US" altLang="de-DE" dirty="0"/>
              <a:t> </a:t>
            </a:r>
            <a:r>
              <a:rPr lang="en-US" altLang="de-DE" b="1" dirty="0" err="1"/>
              <a:t>Anerkennung</a:t>
            </a:r>
            <a:r>
              <a:rPr lang="en-US" altLang="de-DE" b="1" dirty="0"/>
              <a:t> </a:t>
            </a:r>
            <a:r>
              <a:rPr lang="en-US" altLang="de-DE" dirty="0"/>
              <a:t>der </a:t>
            </a:r>
            <a:r>
              <a:rPr lang="en-US" altLang="de-DE" dirty="0" err="1"/>
              <a:t>Studienleistungen</a:t>
            </a:r>
            <a:endParaRPr lang="en-US" altLang="de-DE" dirty="0"/>
          </a:p>
          <a:p>
            <a:pPr eaLnBrk="1" hangingPunct="1">
              <a:buNone/>
            </a:pPr>
            <a:r>
              <a:rPr lang="en-US" altLang="de-DE" dirty="0" err="1"/>
              <a:t>unbedingt</a:t>
            </a:r>
            <a:r>
              <a:rPr lang="en-US" altLang="de-DE" dirty="0"/>
              <a:t> </a:t>
            </a:r>
            <a:r>
              <a:rPr lang="en-US" altLang="de-DE" b="1" dirty="0" err="1"/>
              <a:t>Studienfachberatung</a:t>
            </a:r>
            <a:r>
              <a:rPr lang="en-US" altLang="de-DE" b="1" dirty="0"/>
              <a:t> </a:t>
            </a:r>
            <a:r>
              <a:rPr lang="en-US" altLang="de-DE" dirty="0" err="1"/>
              <a:t>aufsuchen</a:t>
            </a:r>
            <a:r>
              <a:rPr lang="en-US" altLang="de-DE" dirty="0"/>
              <a:t>!</a:t>
            </a:r>
          </a:p>
          <a:p>
            <a:pPr eaLnBrk="1" hangingPunct="1">
              <a:buNone/>
            </a:pPr>
            <a:endParaRPr lang="en-US" alt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bine\AppData\Local\Microsoft\Windows\Temporary Internet Files\Content.Outlook\IT32ZK2A\03 (2).jpg"/>
          <p:cNvPicPr>
            <a:picLocks noChangeAspect="1" noChangeArrowheads="1"/>
          </p:cNvPicPr>
          <p:nvPr/>
        </p:nvPicPr>
        <p:blipFill>
          <a:blip r:embed="rId2" cstate="print">
            <a:biLevel thresh="50000"/>
          </a:blip>
          <a:srcRect/>
          <a:stretch>
            <a:fillRect/>
          </a:stretch>
        </p:blipFill>
        <p:spPr bwMode="auto">
          <a:xfrm>
            <a:off x="5462269" y="1628800"/>
            <a:ext cx="3488706" cy="4797152"/>
          </a:xfrm>
          <a:prstGeom prst="rect">
            <a:avLst/>
          </a:prstGeom>
          <a:noFill/>
        </p:spPr>
      </p:pic>
      <p:sp>
        <p:nvSpPr>
          <p:cNvPr id="2" name="Titel 1"/>
          <p:cNvSpPr>
            <a:spLocks noGrp="1"/>
          </p:cNvSpPr>
          <p:nvPr>
            <p:ph type="title"/>
          </p:nvPr>
        </p:nvSpPr>
        <p:spPr/>
        <p:txBody>
          <a:bodyPr/>
          <a:lstStyle/>
          <a:p>
            <a:r>
              <a:rPr lang="de-DE" dirty="0"/>
              <a:t>Aufbau des Studiums</a:t>
            </a:r>
          </a:p>
        </p:txBody>
      </p:sp>
      <p:sp>
        <p:nvSpPr>
          <p:cNvPr id="3" name="Textplatzhalter 2"/>
          <p:cNvSpPr>
            <a:spLocks noGrp="1"/>
          </p:cNvSpPr>
          <p:nvPr>
            <p:ph type="body" idx="1"/>
          </p:nvPr>
        </p:nvSpPr>
        <p:spPr/>
        <p:txBody>
          <a:bodyPr/>
          <a:lstStyle/>
          <a:p>
            <a:r>
              <a:rPr lang="de-DE" dirty="0"/>
              <a:t>Studienjahre – Semester – Module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2132856"/>
            <a:ext cx="2808312" cy="369332"/>
          </a:xfrm>
          <a:prstGeom prst="rect">
            <a:avLst/>
          </a:prstGeom>
          <a:solidFill>
            <a:schemeClr val="bg1">
              <a:lumMod val="95000"/>
            </a:schemeClr>
          </a:solidFill>
          <a:ln>
            <a:solidFill>
              <a:srgbClr val="C1002A"/>
            </a:solidFill>
          </a:ln>
        </p:spPr>
        <p:txBody>
          <a:bodyPr wrap="square" rtlCol="0">
            <a:spAutoFit/>
          </a:bodyPr>
          <a:lstStyle/>
          <a:p>
            <a:pPr algn="ctr"/>
            <a:r>
              <a:rPr lang="de-DE" dirty="0">
                <a:solidFill>
                  <a:schemeClr val="tx2"/>
                </a:solidFill>
              </a:rPr>
              <a:t>Einführungsphase</a:t>
            </a:r>
          </a:p>
        </p:txBody>
      </p:sp>
      <p:sp>
        <p:nvSpPr>
          <p:cNvPr id="5" name="Textfeld 4"/>
          <p:cNvSpPr txBox="1"/>
          <p:nvPr/>
        </p:nvSpPr>
        <p:spPr>
          <a:xfrm>
            <a:off x="3275856" y="2132856"/>
            <a:ext cx="2736304" cy="369332"/>
          </a:xfrm>
          <a:prstGeom prst="rect">
            <a:avLst/>
          </a:prstGeom>
          <a:solidFill>
            <a:srgbClr val="F0F0F0"/>
          </a:solidFill>
          <a:ln>
            <a:solidFill>
              <a:srgbClr val="C1002A"/>
            </a:solidFill>
          </a:ln>
        </p:spPr>
        <p:txBody>
          <a:bodyPr wrap="square" rtlCol="0">
            <a:spAutoFit/>
          </a:bodyPr>
          <a:lstStyle/>
          <a:p>
            <a:pPr algn="ctr"/>
            <a:r>
              <a:rPr lang="de-DE" dirty="0">
                <a:solidFill>
                  <a:schemeClr val="tx2"/>
                </a:solidFill>
              </a:rPr>
              <a:t>Aufbauphase</a:t>
            </a:r>
          </a:p>
        </p:txBody>
      </p:sp>
      <p:sp>
        <p:nvSpPr>
          <p:cNvPr id="6" name="Textfeld 5"/>
          <p:cNvSpPr txBox="1"/>
          <p:nvPr/>
        </p:nvSpPr>
        <p:spPr>
          <a:xfrm>
            <a:off x="6084168" y="2132856"/>
            <a:ext cx="2736304" cy="369332"/>
          </a:xfrm>
          <a:prstGeom prst="rect">
            <a:avLst/>
          </a:prstGeom>
          <a:solidFill>
            <a:srgbClr val="F0F0F0"/>
          </a:solidFill>
          <a:ln>
            <a:solidFill>
              <a:srgbClr val="C1002A"/>
            </a:solidFill>
          </a:ln>
        </p:spPr>
        <p:txBody>
          <a:bodyPr wrap="square" rtlCol="0">
            <a:spAutoFit/>
          </a:bodyPr>
          <a:lstStyle/>
          <a:p>
            <a:pPr algn="ctr"/>
            <a:r>
              <a:rPr lang="de-DE" dirty="0">
                <a:solidFill>
                  <a:srgbClr val="636363"/>
                </a:solidFill>
              </a:rPr>
              <a:t>Vertiefungsphase</a:t>
            </a:r>
          </a:p>
        </p:txBody>
      </p:sp>
      <p:sp>
        <p:nvSpPr>
          <p:cNvPr id="9" name="Textfeld 8"/>
          <p:cNvSpPr txBox="1"/>
          <p:nvPr/>
        </p:nvSpPr>
        <p:spPr>
          <a:xfrm>
            <a:off x="827584" y="5517232"/>
            <a:ext cx="7488832" cy="923330"/>
          </a:xfrm>
          <a:prstGeom prst="rect">
            <a:avLst/>
          </a:prstGeom>
          <a:solidFill>
            <a:srgbClr val="F0F0F0"/>
          </a:solidFill>
          <a:ln w="38100">
            <a:solidFill>
              <a:srgbClr val="C1002A"/>
            </a:solidFill>
          </a:ln>
        </p:spPr>
        <p:txBody>
          <a:bodyPr wrap="square" rtlCol="0">
            <a:spAutoFit/>
          </a:bodyPr>
          <a:lstStyle/>
          <a:p>
            <a:r>
              <a:rPr lang="de-DE" dirty="0">
                <a:solidFill>
                  <a:srgbClr val="636363"/>
                </a:solidFill>
              </a:rPr>
              <a:t>Ein </a:t>
            </a:r>
            <a:r>
              <a:rPr lang="de-DE" b="1" u="sng" dirty="0">
                <a:solidFill>
                  <a:srgbClr val="636363"/>
                </a:solidFill>
              </a:rPr>
              <a:t>Modul</a:t>
            </a:r>
            <a:r>
              <a:rPr lang="de-DE" dirty="0">
                <a:solidFill>
                  <a:srgbClr val="636363"/>
                </a:solidFill>
              </a:rPr>
              <a:t> umfasst in der Regel mehrere </a:t>
            </a:r>
            <a:r>
              <a:rPr lang="de-DE" u="sng" dirty="0">
                <a:solidFill>
                  <a:srgbClr val="636363"/>
                </a:solidFill>
                <a:effectLst>
                  <a:outerShdw blurRad="38100" dist="38100" dir="2700000" algn="tl">
                    <a:srgbClr val="C0C0C0"/>
                  </a:outerShdw>
                </a:effectLst>
              </a:rPr>
              <a:t>Lehrveranstaltungen</a:t>
            </a:r>
            <a:r>
              <a:rPr lang="de-DE" dirty="0">
                <a:solidFill>
                  <a:srgbClr val="636363"/>
                </a:solidFill>
              </a:rPr>
              <a:t> (= LV)</a:t>
            </a:r>
            <a:br>
              <a:rPr lang="de-DE" dirty="0">
                <a:solidFill>
                  <a:srgbClr val="636363"/>
                </a:solidFill>
              </a:rPr>
            </a:br>
            <a:r>
              <a:rPr lang="de-DE" dirty="0">
                <a:solidFill>
                  <a:srgbClr val="636363"/>
                </a:solidFill>
              </a:rPr>
              <a:t>und schließt mit einer </a:t>
            </a:r>
            <a:r>
              <a:rPr lang="de-DE" b="1" dirty="0">
                <a:solidFill>
                  <a:srgbClr val="636363"/>
                </a:solidFill>
              </a:rPr>
              <a:t>Modulprüfung</a:t>
            </a:r>
            <a:r>
              <a:rPr lang="de-DE" dirty="0">
                <a:solidFill>
                  <a:srgbClr val="636363"/>
                </a:solidFill>
              </a:rPr>
              <a:t> ab. Ein Modul wird in der Regel </a:t>
            </a:r>
            <a:br>
              <a:rPr lang="de-DE" dirty="0">
                <a:solidFill>
                  <a:srgbClr val="636363"/>
                </a:solidFill>
              </a:rPr>
            </a:br>
            <a:r>
              <a:rPr lang="de-DE" b="1" dirty="0">
                <a:solidFill>
                  <a:srgbClr val="636363"/>
                </a:solidFill>
              </a:rPr>
              <a:t>innerhalb eines Semesters</a:t>
            </a:r>
            <a:r>
              <a:rPr lang="de-DE" dirty="0">
                <a:solidFill>
                  <a:srgbClr val="636363"/>
                </a:solidFill>
              </a:rPr>
              <a:t> abgeschlossen.</a:t>
            </a:r>
          </a:p>
        </p:txBody>
      </p:sp>
      <p:pic>
        <p:nvPicPr>
          <p:cNvPr id="8" name="Grafik 7" descr="Bilder Aufbau Studiengänge-BAKF.jpg"/>
          <p:cNvPicPr>
            <a:picLocks noChangeAspect="1"/>
          </p:cNvPicPr>
          <p:nvPr/>
        </p:nvPicPr>
        <p:blipFill>
          <a:blip r:embed="rId2" cstate="print"/>
          <a:stretch>
            <a:fillRect/>
          </a:stretch>
        </p:blipFill>
        <p:spPr>
          <a:xfrm>
            <a:off x="395536" y="2564904"/>
            <a:ext cx="8520899" cy="2808312"/>
          </a:xfrm>
          <a:prstGeom prst="rect">
            <a:avLst/>
          </a:prstGeom>
        </p:spPr>
      </p:pic>
      <p:sp>
        <p:nvSpPr>
          <p:cNvPr id="10" name="Titel 9"/>
          <p:cNvSpPr>
            <a:spLocks noGrp="1"/>
          </p:cNvSpPr>
          <p:nvPr>
            <p:ph type="title"/>
          </p:nvPr>
        </p:nvSpPr>
        <p:spPr/>
        <p:txBody>
          <a:bodyPr/>
          <a:lstStyle/>
          <a:p>
            <a:r>
              <a:rPr lang="de-DE" dirty="0" err="1"/>
              <a:t>B.A.</a:t>
            </a:r>
            <a:r>
              <a:rPr lang="de-DE" dirty="0"/>
              <a:t> Germanistik, Kernfach</a:t>
            </a:r>
          </a:p>
        </p:txBody>
      </p:sp>
    </p:spTree>
    <p:extLst>
      <p:ext uri="{BB962C8B-B14F-4D97-AF65-F5344CB8AC3E}">
        <p14:creationId xmlns="" xmlns:p14="http://schemas.microsoft.com/office/powerpoint/2010/main" val="380731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hea">
  <a:themeElements>
    <a:clrScheme name="Benutzerdefiniert 10">
      <a:dk1>
        <a:srgbClr val="636363"/>
      </a:dk1>
      <a:lt1>
        <a:srgbClr val="FFFFFF"/>
      </a:lt1>
      <a:dk2>
        <a:srgbClr val="636363"/>
      </a:dk2>
      <a:lt2>
        <a:srgbClr val="484848"/>
      </a:lt2>
      <a:accent1>
        <a:srgbClr val="636363"/>
      </a:accent1>
      <a:accent2>
        <a:srgbClr val="C1002A"/>
      </a:accent2>
      <a:accent3>
        <a:srgbClr val="636363"/>
      </a:accent3>
      <a:accent4>
        <a:srgbClr val="636363"/>
      </a:accent4>
      <a:accent5>
        <a:srgbClr val="636363"/>
      </a:accent5>
      <a:accent6>
        <a:srgbClr val="636363"/>
      </a:accent6>
      <a:hlink>
        <a:srgbClr val="C0002A"/>
      </a:hlink>
      <a:folHlink>
        <a:srgbClr val="C00000"/>
      </a:folHlink>
    </a:clrScheme>
    <a:fontScheme name="Larissa Klassisch">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579</Words>
  <Application>Microsoft Office PowerPoint</Application>
  <PresentationFormat>Bildschirmpräsentation (4:3)</PresentationFormat>
  <Paragraphs>189</Paragraphs>
  <Slides>33</Slides>
  <Notes>2</Notes>
  <HiddenSlides>0</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Rhea</vt:lpstr>
      <vt:lpstr>Einführungsveranstaltung</vt:lpstr>
      <vt:lpstr>Fühlen Sie sich vielleicht so?</vt:lpstr>
      <vt:lpstr>Folie 3</vt:lpstr>
      <vt:lpstr>Themen der heutigen Einführung</vt:lpstr>
      <vt:lpstr>Germanistik / Deutsch: Fachgliederung</vt:lpstr>
      <vt:lpstr>Folie 6</vt:lpstr>
      <vt:lpstr>Wichtig!</vt:lpstr>
      <vt:lpstr>Aufbau des Studiums</vt:lpstr>
      <vt:lpstr>B.A. Germanistik, Kernfach</vt:lpstr>
      <vt:lpstr>B.A. Germanistik, Beifach</vt:lpstr>
      <vt:lpstr>B.Ed. Deutsch / B.Sc. WiPäd </vt:lpstr>
      <vt:lpstr>Aufbau der Module</vt:lpstr>
      <vt:lpstr>Folie 13</vt:lpstr>
      <vt:lpstr>Folie 14</vt:lpstr>
      <vt:lpstr>Folie 15</vt:lpstr>
      <vt:lpstr>Folie 16</vt:lpstr>
      <vt:lpstr>Folie 17</vt:lpstr>
      <vt:lpstr>Folie 18</vt:lpstr>
      <vt:lpstr>Folie 19</vt:lpstr>
      <vt:lpstr>Folie 20</vt:lpstr>
      <vt:lpstr>Folie 21</vt:lpstr>
      <vt:lpstr>Ihre Eigenverantwortung:</vt:lpstr>
      <vt:lpstr>Erste Schritte</vt:lpstr>
      <vt:lpstr>Übersicht: Programm für 1. Jahr</vt:lpstr>
      <vt:lpstr>B.A. Kernfach / B.Ed. / B.Sc. WiPäd: Programm für das 1. Semester</vt:lpstr>
      <vt:lpstr>B.A. KF + BF / B.Ed. / B.Sc. WiPäd: Programm für das 1. Semester</vt:lpstr>
      <vt:lpstr>Wie und wann melde ich mich an?</vt:lpstr>
      <vt:lpstr>Achtung! Unterschied:</vt:lpstr>
      <vt:lpstr>Helfer in der Not</vt:lpstr>
      <vt:lpstr>Folie 30</vt:lpstr>
      <vt:lpstr>Folie 31</vt:lpstr>
      <vt:lpstr>Checkliste</vt:lpstr>
      <vt:lpstr>Alles 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Einführungs-veranstaltung</dc:title>
  <dc:creator>Obermaier</dc:creator>
  <cp:lastModifiedBy>Sabine</cp:lastModifiedBy>
  <cp:revision>442</cp:revision>
  <cp:lastPrinted>2014-10-20T08:20:40Z</cp:lastPrinted>
  <dcterms:created xsi:type="dcterms:W3CDTF">2008-08-20T15:07:17Z</dcterms:created>
  <dcterms:modified xsi:type="dcterms:W3CDTF">2022-10-17T10:11:04Z</dcterms:modified>
</cp:coreProperties>
</file>