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9144000" cy="6858000" type="screen4x3"/>
  <p:notesSz cx="9144000" cy="6858000"/>
  <p:defaultTextStyle>
    <a:defPPr>
      <a:defRPr/>
    </a:defPPr>
  </p:defaultTextStyle>
  <p:extLst>
    <p:ext uri="{EFAFB233-063F-42B5-8137-9DF3F51BA10A}">
      <p15:sldGuideLst xmlns:p15="http://schemas.microsoft.com/office/powerpoint/2012/main">
        <p15:guide id="1" orient="horz" pos="2880">
          <p15:clr>
            <a:srgbClr val="A4A3A4"/>
          </p15:clr>
        </p15:guide>
        <p15:guide id="2" pos="19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614" y="66"/>
      </p:cViewPr>
      <p:guideLst>
        <p:guide orient="horz" pos="2880"/>
        <p:guide pos="19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E28B80A-A8DF-C7D2-AD3E-FEF12F9567DC}"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11135463" name="Slide Image Placeholder 1"/>
          <p:cNvSpPr>
            <a:spLocks noGrp="1" noRot="1" noChangeAspect="1"/>
          </p:cNvSpPr>
          <p:nvPr>
            <p:ph type="sldImg"/>
          </p:nvPr>
        </p:nvSpPr>
        <p:spPr bwMode="auto"/>
      </p:sp>
      <p:sp>
        <p:nvSpPr>
          <p:cNvPr id="1302882937" name="Notes Placeholder 2"/>
          <p:cNvSpPr>
            <a:spLocks noGrp="1"/>
          </p:cNvSpPr>
          <p:nvPr>
            <p:ph type="body" idx="1"/>
          </p:nvPr>
        </p:nvSpPr>
        <p:spPr bwMode="auto"/>
        <p:txBody>
          <a:bodyPr/>
          <a:lstStyle/>
          <a:p>
            <a:pPr>
              <a:defRPr/>
            </a:pPr>
            <a:endParaRPr/>
          </a:p>
        </p:txBody>
      </p:sp>
      <p:sp>
        <p:nvSpPr>
          <p:cNvPr id="1076504159" name="Slide Number Placeholder 3"/>
          <p:cNvSpPr>
            <a:spLocks noGrp="1"/>
          </p:cNvSpPr>
          <p:nvPr>
            <p:ph type="sldNum" sz="quarter" idx="10"/>
          </p:nvPr>
        </p:nvSpPr>
        <p:spPr bwMode="auto"/>
        <p:txBody>
          <a:bodyPr/>
          <a:lstStyle/>
          <a:p>
            <a:pPr>
              <a:defRPr/>
            </a:pPr>
            <a:fld id="{B917A95E-DD7E-2F44-9FF8-9CBF2FF3E539}"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19256501" name="Slide Image Placeholder 1"/>
          <p:cNvSpPr>
            <a:spLocks noGrp="1" noRot="1" noChangeAspect="1"/>
          </p:cNvSpPr>
          <p:nvPr>
            <p:ph type="sldImg"/>
          </p:nvPr>
        </p:nvSpPr>
        <p:spPr bwMode="auto"/>
      </p:sp>
      <p:sp>
        <p:nvSpPr>
          <p:cNvPr id="1878920651" name="Notes Placeholder 2"/>
          <p:cNvSpPr>
            <a:spLocks noGrp="1"/>
          </p:cNvSpPr>
          <p:nvPr>
            <p:ph type="body" idx="1"/>
          </p:nvPr>
        </p:nvSpPr>
        <p:spPr bwMode="auto"/>
        <p:txBody>
          <a:bodyPr/>
          <a:lstStyle/>
          <a:p>
            <a:pPr>
              <a:defRPr/>
            </a:pPr>
            <a:r>
              <a:rPr lang="de-DE"/>
              <a:t>Frau Wolf: „</a:t>
            </a:r>
            <a:r>
              <a:rPr lang="de-DE" sz="1800">
                <a:solidFill>
                  <a:srgbClr val="1F497D"/>
                </a:solidFill>
                <a:latin typeface="Calibri"/>
                <a:ea typeface="Aptos"/>
              </a:rPr>
              <a:t>Es ist in diesem Semester einmal (und versuchsweise) möglich, in den Proseminaren GNDL bis zu 6 ECTS zu erwerben (das gilt für meine Proseminare, zudem wäre auch Davina Beck bereit dazu; zu den anderen beiden GNDLs kann ich nichts sagen, das müsste individuell mit Fabio D’Addona &amp; Frau Schorz geklärt werden). Dazu müssen die Studierenden zum einen als aktive Teilnahme die Moodle-Hausaufgaben zum Seminar bearbeiten und das Tutorium besuchen. Der Nachweis für den Tutoriumsbesuch geschieht über eine Mail durch die Tutorin, die mir am Ende durch eine entsprechende Liste die Teilnahme bestätigt.</a:t>
            </a:r>
            <a:endParaRPr lang="de-DE" sz="1800">
              <a:latin typeface="Calibri"/>
              <a:ea typeface="Aptos"/>
            </a:endParaRPr>
          </a:p>
          <a:p>
            <a:pPr>
              <a:defRPr/>
            </a:pPr>
            <a:r>
              <a:rPr lang="de-DE" sz="1800">
                <a:solidFill>
                  <a:srgbClr val="1F497D"/>
                </a:solidFill>
                <a:latin typeface="Calibri"/>
                <a:ea typeface="Aptos"/>
              </a:rPr>
              <a:t>Zum Tutorium: Es stehen für insgesamt 3 PS GNDL (meine beiden und das von Davina) höchstens 20 Tutoriumsplätze zur Verfügung. Ich  muss die Möglichkeit für den 6-Punkte-Erwerb daher beschränken und von den Plätzen im Tutorium abhängig machen. Die Vergabe der Plätze erfolgt für reguläre Studierende über Moodle vom 3.5. (18.00) -10.5. (18.00). Sollten danach noch Plätze frei sein, können auch in entsprechender Zahl Erasmit*innen teilnehmen (und hätten dann die Möglichkeit für 6 ECTS). „</a:t>
            </a:r>
            <a:endParaRPr lang="de-DE" sz="1800">
              <a:latin typeface="Calibri"/>
              <a:ea typeface="Aptos"/>
            </a:endParaRPr>
          </a:p>
          <a:p>
            <a:pPr>
              <a:defRPr/>
            </a:pPr>
            <a:endParaRPr/>
          </a:p>
        </p:txBody>
      </p:sp>
      <p:sp>
        <p:nvSpPr>
          <p:cNvPr id="1309616703" name="Slide Number Placeholder 3"/>
          <p:cNvSpPr>
            <a:spLocks noGrp="1"/>
          </p:cNvSpPr>
          <p:nvPr>
            <p:ph type="sldNum" sz="quarter" idx="10"/>
          </p:nvPr>
        </p:nvSpPr>
        <p:spPr bwMode="auto"/>
        <p:txBody>
          <a:bodyPr/>
          <a:lstStyle/>
          <a:p>
            <a:pPr>
              <a:defRPr/>
            </a:pPr>
            <a:fld id="{CFA0F534-56FA-7D7A-B48C-9E20E1959023}"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4436508" name="Slide Image Placeholder 1"/>
          <p:cNvSpPr>
            <a:spLocks noGrp="1" noRot="1" noChangeAspect="1"/>
          </p:cNvSpPr>
          <p:nvPr>
            <p:ph type="sldImg"/>
          </p:nvPr>
        </p:nvSpPr>
        <p:spPr bwMode="auto"/>
      </p:sp>
      <p:sp>
        <p:nvSpPr>
          <p:cNvPr id="315267787" name="Notes Placeholder 2"/>
          <p:cNvSpPr>
            <a:spLocks noGrp="1"/>
          </p:cNvSpPr>
          <p:nvPr>
            <p:ph type="body" idx="1"/>
          </p:nvPr>
        </p:nvSpPr>
        <p:spPr bwMode="auto"/>
        <p:txBody>
          <a:bodyPr/>
          <a:lstStyle/>
          <a:p>
            <a:pPr>
              <a:defRPr/>
            </a:pPr>
            <a:endParaRPr/>
          </a:p>
        </p:txBody>
      </p:sp>
      <p:sp>
        <p:nvSpPr>
          <p:cNvPr id="1873769085" name="Slide Number Placeholder 3"/>
          <p:cNvSpPr>
            <a:spLocks noGrp="1"/>
          </p:cNvSpPr>
          <p:nvPr>
            <p:ph type="sldNum" sz="quarter" idx="10"/>
          </p:nvPr>
        </p:nvSpPr>
        <p:spPr bwMode="auto"/>
        <p:txBody>
          <a:bodyPr/>
          <a:lstStyle/>
          <a:p>
            <a:pPr>
              <a:defRPr/>
            </a:pPr>
            <a:fld id="{AFC6B03B-4457-67CA-F743-2BEF6763B29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18114389" name="Slide Image Placeholder 1"/>
          <p:cNvSpPr>
            <a:spLocks noGrp="1" noRot="1" noChangeAspect="1"/>
          </p:cNvSpPr>
          <p:nvPr>
            <p:ph type="sldImg"/>
          </p:nvPr>
        </p:nvSpPr>
        <p:spPr bwMode="auto"/>
      </p:sp>
      <p:sp>
        <p:nvSpPr>
          <p:cNvPr id="402851392" name="Notes Placeholder 2"/>
          <p:cNvSpPr>
            <a:spLocks noGrp="1"/>
          </p:cNvSpPr>
          <p:nvPr>
            <p:ph type="body" idx="1"/>
          </p:nvPr>
        </p:nvSpPr>
        <p:spPr bwMode="auto"/>
        <p:txBody>
          <a:bodyPr/>
          <a:lstStyle/>
          <a:p>
            <a:pPr>
              <a:defRPr/>
            </a:pPr>
            <a:endParaRPr/>
          </a:p>
        </p:txBody>
      </p:sp>
      <p:sp>
        <p:nvSpPr>
          <p:cNvPr id="1184353781" name="Slide Number Placeholder 3"/>
          <p:cNvSpPr>
            <a:spLocks noGrp="1"/>
          </p:cNvSpPr>
          <p:nvPr>
            <p:ph type="sldNum" sz="quarter" idx="10"/>
          </p:nvPr>
        </p:nvSpPr>
        <p:spPr bwMode="auto"/>
        <p:txBody>
          <a:bodyPr/>
          <a:lstStyle/>
          <a:p>
            <a:pPr>
              <a:defRPr/>
            </a:pPr>
            <a:fld id="{456583CA-105E-488B-4A67-025FD0E3D206}"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50A8BDF-6867-0FFC-4C55-18D36A837B82}"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9A4F16C-15C6-1BB9-6DF7-CB6EAE3701A2}"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0B8A213-E2E5-1290-36E4-12FEFA288C20}"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10357798" name="Slide Image Placeholder 1"/>
          <p:cNvSpPr>
            <a:spLocks noGrp="1" noRot="1" noChangeAspect="1"/>
          </p:cNvSpPr>
          <p:nvPr>
            <p:ph type="sldImg"/>
          </p:nvPr>
        </p:nvSpPr>
        <p:spPr bwMode="auto"/>
      </p:sp>
      <p:sp>
        <p:nvSpPr>
          <p:cNvPr id="362173919" name="Notes Placeholder 2"/>
          <p:cNvSpPr>
            <a:spLocks noGrp="1"/>
          </p:cNvSpPr>
          <p:nvPr>
            <p:ph type="body" idx="1"/>
          </p:nvPr>
        </p:nvSpPr>
        <p:spPr bwMode="auto"/>
        <p:txBody>
          <a:bodyPr/>
          <a:lstStyle/>
          <a:p>
            <a:pPr>
              <a:defRPr/>
            </a:pPr>
            <a:endParaRPr/>
          </a:p>
        </p:txBody>
      </p:sp>
      <p:sp>
        <p:nvSpPr>
          <p:cNvPr id="1302766768" name="Slide Number Placeholder 3"/>
          <p:cNvSpPr>
            <a:spLocks noGrp="1"/>
          </p:cNvSpPr>
          <p:nvPr>
            <p:ph type="sldNum" sz="quarter" idx="10"/>
          </p:nvPr>
        </p:nvSpPr>
        <p:spPr bwMode="auto"/>
        <p:txBody>
          <a:bodyPr/>
          <a:lstStyle/>
          <a:p>
            <a:pPr>
              <a:defRPr/>
            </a:pPr>
            <a:fld id="{FC0886A9-1C72-16F0-EDB8-4A0EE3110CA1}"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4710C5-ACB1-1879-D41E-783020477C3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687431" name="Slide Image Placeholder 1"/>
          <p:cNvSpPr>
            <a:spLocks noGrp="1" noRot="1" noChangeAspect="1"/>
          </p:cNvSpPr>
          <p:nvPr>
            <p:ph type="sldImg"/>
          </p:nvPr>
        </p:nvSpPr>
        <p:spPr bwMode="auto"/>
      </p:sp>
      <p:sp>
        <p:nvSpPr>
          <p:cNvPr id="607406972" name="Notes Placeholder 2"/>
          <p:cNvSpPr>
            <a:spLocks noGrp="1"/>
          </p:cNvSpPr>
          <p:nvPr>
            <p:ph type="body" idx="1"/>
          </p:nvPr>
        </p:nvSpPr>
        <p:spPr bwMode="auto"/>
        <p:txBody>
          <a:bodyPr/>
          <a:lstStyle/>
          <a:p>
            <a:pPr>
              <a:defRPr/>
            </a:pPr>
            <a:endParaRPr/>
          </a:p>
        </p:txBody>
      </p:sp>
      <p:sp>
        <p:nvSpPr>
          <p:cNvPr id="202496363" name="Slide Number Placeholder 3"/>
          <p:cNvSpPr>
            <a:spLocks noGrp="1"/>
          </p:cNvSpPr>
          <p:nvPr>
            <p:ph type="sldNum" sz="quarter" idx="10"/>
          </p:nvPr>
        </p:nvSpPr>
        <p:spPr bwMode="auto"/>
        <p:txBody>
          <a:bodyPr/>
          <a:lstStyle/>
          <a:p>
            <a:pPr>
              <a:defRPr/>
            </a:pPr>
            <a:fld id="{81ED94AE-B4A9-D107-9FDC-726ADF2657E9}"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E6EA843-DF2B-A2F1-A333-8198F4D95C26}"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425E01E-5C13-3511-BDD3-5F38F4FED1E5}"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654E5D-9FFE-7C13-DCE5-BAAB9D82EDB5}"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19974353" name="Slide Image Placeholder 1"/>
          <p:cNvSpPr>
            <a:spLocks noGrp="1" noRot="1" noChangeAspect="1"/>
          </p:cNvSpPr>
          <p:nvPr>
            <p:ph type="sldImg"/>
          </p:nvPr>
        </p:nvSpPr>
        <p:spPr bwMode="auto"/>
      </p:sp>
      <p:sp>
        <p:nvSpPr>
          <p:cNvPr id="1271808197" name="Notes Placeholder 2"/>
          <p:cNvSpPr>
            <a:spLocks noGrp="1"/>
          </p:cNvSpPr>
          <p:nvPr>
            <p:ph type="body" idx="1"/>
          </p:nvPr>
        </p:nvSpPr>
        <p:spPr bwMode="auto"/>
        <p:txBody>
          <a:bodyPr/>
          <a:lstStyle/>
          <a:p>
            <a:pPr>
              <a:defRPr/>
            </a:pPr>
            <a:endParaRPr/>
          </a:p>
        </p:txBody>
      </p:sp>
      <p:sp>
        <p:nvSpPr>
          <p:cNvPr id="751366395" name="Slide Number Placeholder 3"/>
          <p:cNvSpPr>
            <a:spLocks noGrp="1"/>
          </p:cNvSpPr>
          <p:nvPr>
            <p:ph type="sldNum" sz="quarter" idx="10"/>
          </p:nvPr>
        </p:nvSpPr>
        <p:spPr bwMode="auto"/>
        <p:txBody>
          <a:bodyPr/>
          <a:lstStyle/>
          <a:p>
            <a:pPr>
              <a:defRPr/>
            </a:pPr>
            <a:fld id="{209BB4F2-3EA7-DE40-D375-E23CE7AD2FE7}"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52805166" name="Slide Image Placeholder 1"/>
          <p:cNvSpPr>
            <a:spLocks noGrp="1" noRot="1" noChangeAspect="1"/>
          </p:cNvSpPr>
          <p:nvPr>
            <p:ph type="sldImg"/>
          </p:nvPr>
        </p:nvSpPr>
        <p:spPr bwMode="auto"/>
      </p:sp>
      <p:sp>
        <p:nvSpPr>
          <p:cNvPr id="76088195" name="Notes Placeholder 2"/>
          <p:cNvSpPr>
            <a:spLocks noGrp="1"/>
          </p:cNvSpPr>
          <p:nvPr>
            <p:ph type="body" idx="1"/>
          </p:nvPr>
        </p:nvSpPr>
        <p:spPr bwMode="auto"/>
        <p:txBody>
          <a:bodyPr/>
          <a:lstStyle/>
          <a:p>
            <a:pPr>
              <a:defRPr/>
            </a:pPr>
            <a:endParaRPr/>
          </a:p>
        </p:txBody>
      </p:sp>
      <p:sp>
        <p:nvSpPr>
          <p:cNvPr id="198721415" name="Slide Number Placeholder 3"/>
          <p:cNvSpPr>
            <a:spLocks noGrp="1"/>
          </p:cNvSpPr>
          <p:nvPr>
            <p:ph type="sldNum" sz="quarter" idx="10"/>
          </p:nvPr>
        </p:nvSpPr>
        <p:spPr bwMode="auto"/>
        <p:txBody>
          <a:bodyPr/>
          <a:lstStyle/>
          <a:p>
            <a:pPr>
              <a:defRPr/>
            </a:pPr>
            <a:fld id="{37807FFA-E60B-3EAC-5C4D-B45F2969382D}"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1077582" name="Slide Image Placeholder 1"/>
          <p:cNvSpPr>
            <a:spLocks noGrp="1" noRot="1" noChangeAspect="1"/>
          </p:cNvSpPr>
          <p:nvPr>
            <p:ph type="sldImg"/>
          </p:nvPr>
        </p:nvSpPr>
        <p:spPr bwMode="auto"/>
      </p:sp>
      <p:sp>
        <p:nvSpPr>
          <p:cNvPr id="24882849" name="Notes Placeholder 2"/>
          <p:cNvSpPr>
            <a:spLocks noGrp="1"/>
          </p:cNvSpPr>
          <p:nvPr>
            <p:ph type="body" idx="1"/>
          </p:nvPr>
        </p:nvSpPr>
        <p:spPr bwMode="auto"/>
        <p:txBody>
          <a:bodyPr/>
          <a:lstStyle/>
          <a:p>
            <a:pPr>
              <a:defRPr/>
            </a:pPr>
            <a:endParaRPr/>
          </a:p>
        </p:txBody>
      </p:sp>
      <p:sp>
        <p:nvSpPr>
          <p:cNvPr id="1496541966" name="Slide Number Placeholder 3"/>
          <p:cNvSpPr>
            <a:spLocks noGrp="1"/>
          </p:cNvSpPr>
          <p:nvPr>
            <p:ph type="sldNum" sz="quarter" idx="10"/>
          </p:nvPr>
        </p:nvSpPr>
        <p:spPr bwMode="auto"/>
        <p:txBody>
          <a:bodyPr/>
          <a:lstStyle/>
          <a:p>
            <a:pPr>
              <a:defRPr/>
            </a:pPr>
            <a:fld id="{7448673A-2389-8BB0-4611-446E4BBFFC0E}"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Slide">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6669086"/>
            <a:ext cx="8533130" cy="189230"/>
          </a:xfrm>
          <a:custGeom>
            <a:avLst/>
            <a:gdLst/>
            <a:ahLst/>
            <a:cxnLst/>
            <a:rect l="l" t="t" r="r" b="b"/>
            <a:pathLst>
              <a:path w="8533130" h="189229" extrusionOk="0">
                <a:moveTo>
                  <a:pt x="8532811" y="0"/>
                </a:moveTo>
                <a:lnTo>
                  <a:pt x="0" y="0"/>
                </a:lnTo>
                <a:lnTo>
                  <a:pt x="0" y="188911"/>
                </a:lnTo>
                <a:lnTo>
                  <a:pt x="8532811" y="188911"/>
                </a:lnTo>
                <a:lnTo>
                  <a:pt x="8532811" y="0"/>
                </a:lnTo>
                <a:close/>
              </a:path>
            </a:pathLst>
          </a:custGeom>
          <a:solidFill>
            <a:srgbClr val="CC0000"/>
          </a:solidFill>
        </p:spPr>
        <p:txBody>
          <a:bodyPr wrap="square" lIns="0" tIns="0" rIns="0" bIns="0" rtlCol="0"/>
          <a:lstStyle/>
          <a:p>
            <a:pPr>
              <a:defRPr/>
            </a:pPr>
            <a:endParaRPr/>
          </a:p>
        </p:txBody>
      </p:sp>
      <p:sp>
        <p:nvSpPr>
          <p:cNvPr id="17" name="bg object 17"/>
          <p:cNvSpPr/>
          <p:nvPr/>
        </p:nvSpPr>
        <p:spPr bwMode="auto">
          <a:xfrm>
            <a:off x="8058150" y="5776911"/>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solidFill>
            <a:srgbClr val="333399"/>
          </a:solidFill>
        </p:spPr>
        <p:txBody>
          <a:bodyPr wrap="square" lIns="0" tIns="0" rIns="0" bIns="0" rtlCol="0"/>
          <a:lstStyle/>
          <a:p>
            <a:pPr>
              <a:defRPr/>
            </a:pPr>
            <a:endParaRPr/>
          </a:p>
        </p:txBody>
      </p:sp>
      <p:sp>
        <p:nvSpPr>
          <p:cNvPr id="18" name="bg object 18"/>
          <p:cNvSpPr/>
          <p:nvPr/>
        </p:nvSpPr>
        <p:spPr bwMode="auto">
          <a:xfrm>
            <a:off x="8058150" y="5776911"/>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ln w="9523">
            <a:solidFill>
              <a:srgbClr val="000000"/>
            </a:solidFill>
          </a:ln>
        </p:spPr>
        <p:txBody>
          <a:bodyPr wrap="square" lIns="0" tIns="0" rIns="0" bIns="0" rtlCol="0"/>
          <a:lstStyle/>
          <a:p>
            <a:pPr>
              <a:defRPr/>
            </a:pPr>
            <a:endParaRPr/>
          </a:p>
        </p:txBody>
      </p:sp>
      <p:sp>
        <p:nvSpPr>
          <p:cNvPr id="2" name="Holder 2"/>
          <p:cNvSpPr>
            <a:spLocks noGrp="1"/>
          </p:cNvSpPr>
          <p:nvPr>
            <p:ph type="ctrTitle"/>
          </p:nvPr>
        </p:nvSpPr>
        <p:spPr bwMode="auto">
          <a:xfrm>
            <a:off x="2438400" y="1928020"/>
            <a:ext cx="4429955" cy="883285"/>
          </a:xfrm>
          <a:prstGeom prst="rect">
            <a:avLst/>
          </a:prstGeom>
        </p:spPr>
        <p:txBody>
          <a:bodyPr wrap="square" lIns="0" tIns="0" rIns="0" bIns="0">
            <a:spAutoFit/>
          </a:bodyPr>
          <a:lstStyle>
            <a:lvl1pPr>
              <a:defRPr sz="3200" b="0" i="0">
                <a:solidFill>
                  <a:srgbClr val="BF0000"/>
                </a:solidFill>
                <a:latin typeface="Arial"/>
                <a:cs typeface="Arial"/>
              </a:defRPr>
            </a:lvl1pPr>
          </a:lstStyle>
          <a:p>
            <a:pPr>
              <a:defRPr/>
            </a:pPr>
            <a:endParaRPr/>
          </a:p>
        </p:txBody>
      </p:sp>
      <p:sp>
        <p:nvSpPr>
          <p:cNvPr id="3" name="Holder 3"/>
          <p:cNvSpPr>
            <a:spLocks noGrp="1"/>
          </p:cNvSpPr>
          <p:nvPr>
            <p:ph type="subTitle" idx="4"/>
          </p:nvPr>
        </p:nvSpPr>
        <p:spPr bwMode="auto">
          <a:xfrm>
            <a:off x="1371600" y="3840480"/>
            <a:ext cx="6400800" cy="1714500"/>
          </a:xfrm>
          <a:prstGeom prst="rect">
            <a:avLst/>
          </a:prstGeom>
        </p:spPr>
        <p:txBody>
          <a:bodyPr wrap="square" lIns="0" tIns="0" rIns="0" bIns="0">
            <a:spAutoFit/>
          </a:bodyPr>
          <a:lstStyle>
            <a:lvl1pPr>
              <a:defRPr sz="2000" b="0" i="0">
                <a:solidFill>
                  <a:schemeClr val="tx1"/>
                </a:solidFill>
                <a:latin typeface="Arial"/>
                <a:cs typeface="Arial"/>
              </a:defRPr>
            </a:lvl1pPr>
          </a:lstStyle>
          <a:p>
            <a:pPr>
              <a:defRPr/>
            </a:pPr>
            <a:endParaRPr/>
          </a:p>
        </p:txBody>
      </p:sp>
      <p:sp>
        <p:nvSpPr>
          <p:cNvPr id="6" name="Holder 6"/>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pic>
        <p:nvPicPr>
          <p:cNvPr id="8" name="Grafik 7" descr="Ein Bild, das Text, Schrift, Logo, Grafiken enthält.&#10;&#10;Automatisch generierte Beschreibung"/>
          <p:cNvPicPr>
            <a:picLocks noChangeAspect="1"/>
          </p:cNvPicPr>
          <p:nvPr userDrawn="1"/>
        </p:nvPicPr>
        <p:blipFill>
          <a:blip r:embed="rId2"/>
          <a:stretch/>
        </p:blipFill>
        <p:spPr bwMode="auto">
          <a:xfrm>
            <a:off x="5421946" y="466713"/>
            <a:ext cx="3276600" cy="9048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BF0000"/>
                </a:solidFill>
                <a:latin typeface="Arial"/>
                <a:cs typeface="Arial"/>
              </a:defRPr>
            </a:lvl1pPr>
          </a:lstStyle>
          <a:p>
            <a:pPr>
              <a:defRPr/>
            </a:pPr>
            <a:endParaRPr/>
          </a:p>
        </p:txBody>
      </p:sp>
      <p:sp>
        <p:nvSpPr>
          <p:cNvPr id="3" name="Holder 3"/>
          <p:cNvSpPr>
            <a:spLocks noGrp="1"/>
          </p:cNvSpPr>
          <p:nvPr>
            <p:ph type="body" idx="1"/>
          </p:nvPr>
        </p:nvSpPr>
        <p:spPr bwMode="auto"/>
        <p:txBody>
          <a:bodyPr lIns="0" tIns="0" rIns="0" bIns="0"/>
          <a:lstStyle>
            <a:lvl1pPr>
              <a:defRPr sz="2000" b="0" i="0">
                <a:solidFill>
                  <a:schemeClr val="tx1"/>
                </a:solidFill>
                <a:latin typeface="Arial"/>
                <a:cs typeface="Arial"/>
              </a:defRPr>
            </a:lvl1pPr>
          </a:lstStyle>
          <a:p>
            <a:pPr>
              <a:defRPr/>
            </a:pPr>
            <a:endParaRPr/>
          </a:p>
        </p:txBody>
      </p:sp>
      <p:sp>
        <p:nvSpPr>
          <p:cNvPr id="4" name="Holder 4"/>
          <p:cNvSpPr>
            <a:spLocks noGrp="1"/>
          </p:cNvSpPr>
          <p:nvPr>
            <p:ph type="ftr" sz="quarter" idx="5"/>
          </p:nvPr>
        </p:nvSpPr>
        <p:spPr bwMode="auto">
          <a:xfrm>
            <a:off x="3108960" y="6377940"/>
            <a:ext cx="292608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457200" y="6377940"/>
            <a:ext cx="2103120" cy="342900"/>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4/8/2024</a:t>
            </a:fld>
            <a:endParaRPr lang="en-US"/>
          </a:p>
        </p:txBody>
      </p:sp>
      <p:sp>
        <p:nvSpPr>
          <p:cNvPr id="6" name="Holder 6"/>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BF0000"/>
                </a:solidFill>
                <a:latin typeface="Arial"/>
                <a:cs typeface="Arial"/>
              </a:defRPr>
            </a:lvl1pPr>
          </a:lstStyle>
          <a:p>
            <a:pPr>
              <a:defRPr/>
            </a:pPr>
            <a:endParaRPr/>
          </a:p>
        </p:txBody>
      </p:sp>
      <p:sp>
        <p:nvSpPr>
          <p:cNvPr id="3" name="Holder 3"/>
          <p:cNvSpPr>
            <a:spLocks noGrp="1"/>
          </p:cNvSpPr>
          <p:nvPr>
            <p:ph type="body" idx="1"/>
          </p:nvPr>
        </p:nvSpPr>
        <p:spPr bwMode="auto"/>
        <p:txBody>
          <a:bodyPr lIns="0" tIns="0" rIns="0" bIns="0"/>
          <a:lstStyle>
            <a:lvl1pPr>
              <a:defRPr sz="2000" b="0" i="0">
                <a:solidFill>
                  <a:schemeClr val="tx1"/>
                </a:solidFill>
                <a:latin typeface="Arial"/>
                <a:cs typeface="Arial"/>
              </a:defRPr>
            </a:lvl1pPr>
          </a:lstStyle>
          <a:p>
            <a:pPr>
              <a:defRPr/>
            </a:pPr>
            <a:endParaRPr/>
          </a:p>
        </p:txBody>
      </p:sp>
      <p:sp>
        <p:nvSpPr>
          <p:cNvPr id="4" name="Holder 4"/>
          <p:cNvSpPr>
            <a:spLocks noGrp="1"/>
          </p:cNvSpPr>
          <p:nvPr>
            <p:ph type="ftr" sz="quarter" idx="5"/>
          </p:nvPr>
        </p:nvSpPr>
        <p:spPr bwMode="auto">
          <a:xfrm>
            <a:off x="3108960" y="6377940"/>
            <a:ext cx="292608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457200" y="6377940"/>
            <a:ext cx="2103120" cy="342900"/>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4/8/2024</a:t>
            </a:fld>
            <a:endParaRPr lang="en-US"/>
          </a:p>
        </p:txBody>
      </p:sp>
      <p:sp>
        <p:nvSpPr>
          <p:cNvPr id="6" name="Holder 6"/>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wo Content">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6669086"/>
            <a:ext cx="8533130" cy="189230"/>
          </a:xfrm>
          <a:custGeom>
            <a:avLst/>
            <a:gdLst/>
            <a:ahLst/>
            <a:cxnLst/>
            <a:rect l="l" t="t" r="r" b="b"/>
            <a:pathLst>
              <a:path w="8533130" h="189229" extrusionOk="0">
                <a:moveTo>
                  <a:pt x="8532811" y="0"/>
                </a:moveTo>
                <a:lnTo>
                  <a:pt x="0" y="0"/>
                </a:lnTo>
                <a:lnTo>
                  <a:pt x="0" y="188911"/>
                </a:lnTo>
                <a:lnTo>
                  <a:pt x="8532811" y="188911"/>
                </a:lnTo>
                <a:lnTo>
                  <a:pt x="8532811" y="0"/>
                </a:lnTo>
                <a:close/>
              </a:path>
            </a:pathLst>
          </a:custGeom>
          <a:solidFill>
            <a:srgbClr val="CC0000"/>
          </a:solidFill>
        </p:spPr>
        <p:txBody>
          <a:bodyPr wrap="square" lIns="0" tIns="0" rIns="0" bIns="0" rtlCol="0"/>
          <a:lstStyle/>
          <a:p>
            <a:pPr>
              <a:defRPr/>
            </a:pPr>
            <a:endParaRPr/>
          </a:p>
        </p:txBody>
      </p:sp>
      <p:sp>
        <p:nvSpPr>
          <p:cNvPr id="17" name="bg object 17"/>
          <p:cNvSpPr/>
          <p:nvPr/>
        </p:nvSpPr>
        <p:spPr bwMode="auto">
          <a:xfrm>
            <a:off x="539749" y="4076698"/>
            <a:ext cx="3599179" cy="1800225"/>
          </a:xfrm>
          <a:custGeom>
            <a:avLst/>
            <a:gdLst/>
            <a:ahLst/>
            <a:cxnLst/>
            <a:rect l="l" t="t" r="r" b="b"/>
            <a:pathLst>
              <a:path w="3599179" h="1800225" extrusionOk="0">
                <a:moveTo>
                  <a:pt x="0" y="0"/>
                </a:moveTo>
                <a:lnTo>
                  <a:pt x="3598861" y="0"/>
                </a:lnTo>
                <a:lnTo>
                  <a:pt x="3598861" y="1800225"/>
                </a:lnTo>
                <a:lnTo>
                  <a:pt x="0" y="1800225"/>
                </a:lnTo>
                <a:lnTo>
                  <a:pt x="0" y="0"/>
                </a:lnTo>
                <a:close/>
              </a:path>
            </a:pathLst>
          </a:custGeom>
          <a:ln w="12699">
            <a:solidFill>
              <a:srgbClr val="000000"/>
            </a:solidFill>
          </a:ln>
        </p:spPr>
        <p:txBody>
          <a:bodyPr wrap="square" lIns="0" tIns="0" rIns="0" bIns="0" rtlCol="0"/>
          <a:lstStyle/>
          <a:p>
            <a:pPr>
              <a:defRPr/>
            </a:pPr>
            <a:endParaRPr/>
          </a:p>
        </p:txBody>
      </p:sp>
      <p:sp>
        <p:nvSpPr>
          <p:cNvPr id="2" name="Holder 2"/>
          <p:cNvSpPr>
            <a:spLocks noGrp="1"/>
          </p:cNvSpPr>
          <p:nvPr>
            <p:ph type="title"/>
          </p:nvPr>
        </p:nvSpPr>
        <p:spPr bwMode="auto"/>
        <p:txBody>
          <a:bodyPr lIns="0" tIns="0" rIns="0" bIns="0"/>
          <a:lstStyle>
            <a:lvl1pPr>
              <a:defRPr sz="3200" b="0" i="0">
                <a:solidFill>
                  <a:srgbClr val="BF0000"/>
                </a:solidFill>
                <a:latin typeface="Arial"/>
                <a:cs typeface="Arial"/>
              </a:defRPr>
            </a:lvl1pPr>
          </a:lstStyle>
          <a:p>
            <a:pPr>
              <a:defRPr/>
            </a:pPr>
            <a:endParaRPr/>
          </a:p>
        </p:txBody>
      </p:sp>
      <p:sp>
        <p:nvSpPr>
          <p:cNvPr id="3" name="Holder 3"/>
          <p:cNvSpPr>
            <a:spLocks noGrp="1"/>
          </p:cNvSpPr>
          <p:nvPr>
            <p:ph sz="half" idx="2"/>
          </p:nvPr>
        </p:nvSpPr>
        <p:spPr bwMode="auto">
          <a:xfrm>
            <a:off x="457200" y="1577340"/>
            <a:ext cx="3977640" cy="452628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4709160" y="1577340"/>
            <a:ext cx="3977640" cy="4526280"/>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a:xfrm>
            <a:off x="3108960" y="6377940"/>
            <a:ext cx="292608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a:xfrm>
            <a:off x="457200" y="6377940"/>
            <a:ext cx="2103120" cy="342900"/>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4/8/2024</a:t>
            </a:fld>
            <a:endParaRPr lang="en-US"/>
          </a:p>
        </p:txBody>
      </p:sp>
      <p:sp>
        <p:nvSpPr>
          <p:cNvPr id="7" name="Holder 7"/>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pic>
        <p:nvPicPr>
          <p:cNvPr id="8" name="Grafik 7" descr="Ein Bild, das Text, Schrift, Logo, Grafiken enthält.&#10;&#10;Automatisch generierte Beschreibung"/>
          <p:cNvPicPr>
            <a:picLocks noChangeAspect="1"/>
          </p:cNvPicPr>
          <p:nvPr userDrawn="1"/>
        </p:nvPicPr>
        <p:blipFill>
          <a:blip r:embed="rId2"/>
          <a:stretch/>
        </p:blipFill>
        <p:spPr bwMode="auto">
          <a:xfrm>
            <a:off x="5421946" y="466713"/>
            <a:ext cx="3276600" cy="904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200" b="0" i="0">
                <a:solidFill>
                  <a:srgbClr val="BF0000"/>
                </a:solidFill>
                <a:latin typeface="Arial"/>
                <a:cs typeface="Arial"/>
              </a:defRPr>
            </a:lvl1pPr>
          </a:lstStyle>
          <a:p>
            <a:pPr>
              <a:defRPr/>
            </a:pPr>
            <a:endParaRPr/>
          </a:p>
        </p:txBody>
      </p:sp>
      <p:sp>
        <p:nvSpPr>
          <p:cNvPr id="3" name="Holder 3"/>
          <p:cNvSpPr>
            <a:spLocks noGrp="1"/>
          </p:cNvSpPr>
          <p:nvPr>
            <p:ph type="ftr" sz="quarter" idx="5"/>
          </p:nvPr>
        </p:nvSpPr>
        <p:spPr bwMode="auto">
          <a:xfrm>
            <a:off x="3108960" y="6377940"/>
            <a:ext cx="292608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a:xfrm>
            <a:off x="457200" y="6377940"/>
            <a:ext cx="2103120" cy="342900"/>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4/8/2024</a:t>
            </a:fld>
            <a:endParaRPr lang="en-US"/>
          </a:p>
        </p:txBody>
      </p:sp>
      <p:sp>
        <p:nvSpPr>
          <p:cNvPr id="5" name="Holder 5"/>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pic>
        <p:nvPicPr>
          <p:cNvPr id="6" name="Grafik 5" descr="Ein Bild, das Text, Schrift, Logo, Grafiken enthält.&#10;&#10;Automatisch generierte Beschreibung"/>
          <p:cNvPicPr>
            <a:picLocks noChangeAspect="1"/>
          </p:cNvPicPr>
          <p:nvPr userDrawn="1"/>
        </p:nvPicPr>
        <p:blipFill>
          <a:blip r:embed="rId2"/>
          <a:stretch/>
        </p:blipFill>
        <p:spPr bwMode="auto">
          <a:xfrm>
            <a:off x="5421946" y="466713"/>
            <a:ext cx="3276600" cy="9048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lank">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6669086"/>
            <a:ext cx="8533130" cy="189230"/>
          </a:xfrm>
          <a:custGeom>
            <a:avLst/>
            <a:gdLst/>
            <a:ahLst/>
            <a:cxnLst/>
            <a:rect l="l" t="t" r="r" b="b"/>
            <a:pathLst>
              <a:path w="8533130" h="189229" extrusionOk="0">
                <a:moveTo>
                  <a:pt x="8532811" y="0"/>
                </a:moveTo>
                <a:lnTo>
                  <a:pt x="0" y="0"/>
                </a:lnTo>
                <a:lnTo>
                  <a:pt x="0" y="188911"/>
                </a:lnTo>
                <a:lnTo>
                  <a:pt x="8532811" y="188911"/>
                </a:lnTo>
                <a:lnTo>
                  <a:pt x="8532811" y="0"/>
                </a:lnTo>
                <a:close/>
              </a:path>
            </a:pathLst>
          </a:custGeom>
          <a:solidFill>
            <a:srgbClr val="CC0000"/>
          </a:solidFill>
        </p:spPr>
        <p:txBody>
          <a:bodyPr wrap="square" lIns="0" tIns="0" rIns="0" bIns="0" rtlCol="0"/>
          <a:lstStyle/>
          <a:p>
            <a:pPr>
              <a:defRPr/>
            </a:pPr>
            <a:endParaRPr/>
          </a:p>
        </p:txBody>
      </p:sp>
      <p:sp>
        <p:nvSpPr>
          <p:cNvPr id="17" name="bg object 17"/>
          <p:cNvSpPr/>
          <p:nvPr/>
        </p:nvSpPr>
        <p:spPr bwMode="auto">
          <a:xfrm>
            <a:off x="8058150" y="5776911"/>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solidFill>
            <a:srgbClr val="333399"/>
          </a:solidFill>
        </p:spPr>
        <p:txBody>
          <a:bodyPr wrap="square" lIns="0" tIns="0" rIns="0" bIns="0" rtlCol="0"/>
          <a:lstStyle/>
          <a:p>
            <a:pPr>
              <a:defRPr/>
            </a:pPr>
            <a:endParaRPr/>
          </a:p>
        </p:txBody>
      </p:sp>
      <p:sp>
        <p:nvSpPr>
          <p:cNvPr id="18" name="bg object 18"/>
          <p:cNvSpPr/>
          <p:nvPr/>
        </p:nvSpPr>
        <p:spPr bwMode="auto">
          <a:xfrm>
            <a:off x="8058150" y="5776911"/>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ln w="9523">
            <a:solidFill>
              <a:srgbClr val="000000"/>
            </a:solidFill>
          </a:ln>
        </p:spPr>
        <p:txBody>
          <a:bodyPr wrap="square" lIns="0" tIns="0" rIns="0" bIns="0" rtlCol="0"/>
          <a:lstStyle/>
          <a:p>
            <a:pPr>
              <a:defRPr/>
            </a:pPr>
            <a:endParaRPr/>
          </a:p>
        </p:txBody>
      </p:sp>
      <p:sp>
        <p:nvSpPr>
          <p:cNvPr id="4" name="Holder 4"/>
          <p:cNvSpPr>
            <a:spLocks noGrp="1"/>
          </p:cNvSpPr>
          <p:nvPr>
            <p:ph type="sldNum" sz="quarter" idx="7"/>
          </p:nvPr>
        </p:nvSpPr>
        <p:spPr bwMode="auto"/>
        <p:txBody>
          <a:bodyPr lIns="0" tIns="0" rIns="0" bIns="0"/>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6669086"/>
            <a:ext cx="8533130" cy="189230"/>
          </a:xfrm>
          <a:custGeom>
            <a:avLst/>
            <a:gdLst/>
            <a:ahLst/>
            <a:cxnLst/>
            <a:rect l="l" t="t" r="r" b="b"/>
            <a:pathLst>
              <a:path w="8533130" h="189229" extrusionOk="0">
                <a:moveTo>
                  <a:pt x="8532811" y="0"/>
                </a:moveTo>
                <a:lnTo>
                  <a:pt x="0" y="0"/>
                </a:lnTo>
                <a:lnTo>
                  <a:pt x="0" y="188911"/>
                </a:lnTo>
                <a:lnTo>
                  <a:pt x="8532811" y="188911"/>
                </a:lnTo>
                <a:lnTo>
                  <a:pt x="8532811" y="0"/>
                </a:lnTo>
                <a:close/>
              </a:path>
            </a:pathLst>
          </a:custGeom>
          <a:solidFill>
            <a:srgbClr val="CC0000"/>
          </a:solidFill>
        </p:spPr>
        <p:txBody>
          <a:bodyPr wrap="square" lIns="0" tIns="0" rIns="0" bIns="0" rtlCol="0"/>
          <a:lstStyle/>
          <a:p>
            <a:pPr>
              <a:defRPr/>
            </a:pPr>
            <a:endParaRPr/>
          </a:p>
        </p:txBody>
      </p:sp>
      <p:sp>
        <p:nvSpPr>
          <p:cNvPr id="2" name="Holder 2"/>
          <p:cNvSpPr>
            <a:spLocks noGrp="1"/>
          </p:cNvSpPr>
          <p:nvPr>
            <p:ph type="title"/>
          </p:nvPr>
        </p:nvSpPr>
        <p:spPr bwMode="auto">
          <a:xfrm>
            <a:off x="524826" y="506390"/>
            <a:ext cx="4964112" cy="929444"/>
          </a:xfrm>
          <a:prstGeom prst="rect">
            <a:avLst/>
          </a:prstGeom>
        </p:spPr>
        <p:txBody>
          <a:bodyPr wrap="square" lIns="0" tIns="0" rIns="0" bIns="0">
            <a:spAutoFit/>
          </a:bodyPr>
          <a:lstStyle>
            <a:lvl1pPr>
              <a:defRPr sz="3200" b="0" i="0">
                <a:solidFill>
                  <a:srgbClr val="BF0000"/>
                </a:solidFill>
                <a:latin typeface="Arial"/>
                <a:cs typeface="Arial"/>
              </a:defRPr>
            </a:lvl1pPr>
          </a:lstStyle>
          <a:p>
            <a:pPr>
              <a:defRPr/>
            </a:pPr>
            <a:endParaRPr/>
          </a:p>
        </p:txBody>
      </p:sp>
      <p:sp>
        <p:nvSpPr>
          <p:cNvPr id="3" name="Holder 3"/>
          <p:cNvSpPr>
            <a:spLocks noGrp="1"/>
          </p:cNvSpPr>
          <p:nvPr>
            <p:ph type="body" idx="1"/>
          </p:nvPr>
        </p:nvSpPr>
        <p:spPr bwMode="auto">
          <a:xfrm>
            <a:off x="258126" y="1570698"/>
            <a:ext cx="8402320" cy="4292600"/>
          </a:xfrm>
          <a:prstGeom prst="rect">
            <a:avLst/>
          </a:prstGeom>
        </p:spPr>
        <p:txBody>
          <a:bodyPr wrap="square" lIns="0" tIns="0" rIns="0" bIns="0">
            <a:spAutoFit/>
          </a:bodyPr>
          <a:lstStyle>
            <a:lvl1pPr>
              <a:defRPr sz="2000" b="0" i="0">
                <a:solidFill>
                  <a:schemeClr val="tx1"/>
                </a:solidFill>
                <a:latin typeface="Arial"/>
                <a:cs typeface="Arial"/>
              </a:defRPr>
            </a:lvl1pPr>
          </a:lstStyle>
          <a:p>
            <a:pPr>
              <a:defRPr/>
            </a:pPr>
            <a:endParaRPr/>
          </a:p>
        </p:txBody>
      </p:sp>
      <p:sp>
        <p:nvSpPr>
          <p:cNvPr id="6" name="Holder 6"/>
          <p:cNvSpPr>
            <a:spLocks noGrp="1"/>
          </p:cNvSpPr>
          <p:nvPr>
            <p:ph type="sldNum" sz="quarter" idx="7"/>
          </p:nvPr>
        </p:nvSpPr>
        <p:spPr bwMode="auto">
          <a:xfrm>
            <a:off x="8559727" y="6514845"/>
            <a:ext cx="495934" cy="224154"/>
          </a:xfrm>
          <a:prstGeom prst="rect">
            <a:avLst/>
          </a:prstGeom>
        </p:spPr>
        <p:txBody>
          <a:bodyPr wrap="square" lIns="0" tIns="0" rIns="0" bIns="0">
            <a:spAutoFit/>
          </a:bodyPr>
          <a:lstStyle>
            <a:lvl1pPr>
              <a:defRPr sz="1400" b="1" i="0">
                <a:solidFill>
                  <a:schemeClr val="bg1"/>
                </a:solidFill>
                <a:latin typeface="Arial"/>
                <a:cs typeface="Arial"/>
              </a:defRPr>
            </a:lvl1pPr>
          </a:lstStyle>
          <a:p>
            <a:pPr marL="38100">
              <a:lnSpc>
                <a:spcPts val="1645"/>
              </a:lnSpc>
              <a:defRPr/>
            </a:pPr>
            <a:fld id="{81D60167-4931-47E6-BA6A-407CBD079E47}" type="slidenum">
              <a:rPr spc="-10"/>
              <a:t>‹Nr.›</a:t>
            </a:fld>
            <a:r>
              <a:rPr spc="-10"/>
              <a:t>/38</a:t>
            </a:r>
            <a:endParaRPr/>
          </a:p>
        </p:txBody>
      </p:sp>
      <p:pic>
        <p:nvPicPr>
          <p:cNvPr id="8" name="Grafik 7"/>
          <p:cNvPicPr>
            <a:picLocks noChangeAspect="1"/>
          </p:cNvPicPr>
          <p:nvPr userDrawn="1"/>
        </p:nvPicPr>
        <p:blipFill>
          <a:blip r:embed="rId8"/>
          <a:stretch/>
        </p:blipFill>
        <p:spPr bwMode="auto">
          <a:xfrm>
            <a:off x="7323774" y="221561"/>
            <a:ext cx="1295400" cy="10866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is@international.uni-mainz.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ternational.uni-mainz.de/files/2020/04/Liste-Studienfachberater-Anmeldung-LV-Austauschstudierende-_SoSe2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ternational.uni-mainz.de/exchange/gi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comings-dtinst@uni-mainz.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international.uni-mainz.de/files/2021/09/LV_Anmeldung_2021-22.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ernational.uni-mainz.de/files/2021/09/LV_Anmeldung_2021-22.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p:nvPr/>
        </p:nvSpPr>
        <p:spPr bwMode="auto">
          <a:xfrm>
            <a:off x="1315345" y="1626774"/>
            <a:ext cx="6513195" cy="756920"/>
          </a:xfrm>
          <a:prstGeom prst="rect">
            <a:avLst/>
          </a:prstGeom>
        </p:spPr>
        <p:txBody>
          <a:bodyPr vert="horz" wrap="square" lIns="0" tIns="12700" rIns="0" bIns="0" rtlCol="0">
            <a:spAutoFit/>
          </a:bodyPr>
          <a:lstStyle/>
          <a:p>
            <a:pPr algn="ctr">
              <a:lnSpc>
                <a:spcPct val="100000"/>
              </a:lnSpc>
              <a:spcBef>
                <a:spcPts val="100"/>
              </a:spcBef>
              <a:defRPr/>
            </a:pPr>
            <a:r>
              <a:rPr sz="2400">
                <a:latin typeface="Arial"/>
                <a:cs typeface="Arial"/>
              </a:rPr>
              <a:t>Wieviel</a:t>
            </a:r>
            <a:r>
              <a:rPr sz="2400" spc="-5">
                <a:latin typeface="Arial"/>
                <a:cs typeface="Arial"/>
              </a:rPr>
              <a:t> </a:t>
            </a:r>
            <a:r>
              <a:rPr sz="2400" spc="-10">
                <a:latin typeface="Arial"/>
                <a:cs typeface="Arial"/>
              </a:rPr>
              <a:t>ECTS-</a:t>
            </a:r>
            <a:r>
              <a:rPr sz="2400">
                <a:latin typeface="Arial"/>
                <a:cs typeface="Arial"/>
              </a:rPr>
              <a:t>Punkte</a:t>
            </a:r>
            <a:r>
              <a:rPr sz="2400" spc="-5">
                <a:latin typeface="Arial"/>
                <a:cs typeface="Arial"/>
              </a:rPr>
              <a:t> </a:t>
            </a:r>
            <a:r>
              <a:rPr sz="2400">
                <a:latin typeface="Arial"/>
                <a:cs typeface="Arial"/>
              </a:rPr>
              <a:t>können</a:t>
            </a:r>
            <a:r>
              <a:rPr sz="2400" spc="-5">
                <a:latin typeface="Arial"/>
                <a:cs typeface="Arial"/>
              </a:rPr>
              <a:t> </a:t>
            </a:r>
            <a:r>
              <a:rPr sz="2400">
                <a:latin typeface="Arial"/>
                <a:cs typeface="Arial"/>
              </a:rPr>
              <a:t>Sie</a:t>
            </a:r>
            <a:r>
              <a:rPr sz="2400" spc="-5">
                <a:latin typeface="Arial"/>
                <a:cs typeface="Arial"/>
              </a:rPr>
              <a:t> </a:t>
            </a:r>
            <a:r>
              <a:rPr sz="2400">
                <a:latin typeface="Arial"/>
                <a:cs typeface="Arial"/>
              </a:rPr>
              <a:t>in</a:t>
            </a:r>
            <a:r>
              <a:rPr sz="2400" spc="-5">
                <a:latin typeface="Arial"/>
                <a:cs typeface="Arial"/>
              </a:rPr>
              <a:t> </a:t>
            </a:r>
            <a:r>
              <a:rPr sz="2400">
                <a:latin typeface="Arial"/>
                <a:cs typeface="Arial"/>
              </a:rPr>
              <a:t>einem</a:t>
            </a:r>
            <a:r>
              <a:rPr sz="2400" spc="-5">
                <a:latin typeface="Arial"/>
                <a:cs typeface="Arial"/>
              </a:rPr>
              <a:t> </a:t>
            </a:r>
            <a:r>
              <a:rPr sz="2400" spc="-20">
                <a:latin typeface="Arial"/>
                <a:cs typeface="Arial"/>
              </a:rPr>
              <a:t>Kurs</a:t>
            </a:r>
            <a:endParaRPr sz="2400">
              <a:latin typeface="Arial"/>
              <a:cs typeface="Arial"/>
            </a:endParaRPr>
          </a:p>
          <a:p>
            <a:pPr marL="342900" algn="ctr">
              <a:lnSpc>
                <a:spcPct val="100000"/>
              </a:lnSpc>
              <a:defRPr/>
            </a:pPr>
            <a:r>
              <a:rPr sz="2400" spc="-10">
                <a:latin typeface="Arial"/>
                <a:cs typeface="Arial"/>
              </a:rPr>
              <a:t>bekommen?</a:t>
            </a:r>
            <a:endParaRPr sz="2400">
              <a:latin typeface="Arial"/>
              <a:cs typeface="Arial"/>
            </a:endParaRPr>
          </a:p>
        </p:txBody>
      </p:sp>
      <p:sp>
        <p:nvSpPr>
          <p:cNvPr id="3" name="object 3"/>
          <p:cNvSpPr txBox="1"/>
          <p:nvPr/>
        </p:nvSpPr>
        <p:spPr bwMode="auto">
          <a:xfrm>
            <a:off x="611911" y="3577494"/>
            <a:ext cx="7919084" cy="1490152"/>
          </a:xfrm>
          <a:prstGeom prst="rect">
            <a:avLst/>
          </a:prstGeom>
        </p:spPr>
        <p:txBody>
          <a:bodyPr vert="horz" wrap="square" lIns="0" tIns="12700" rIns="0" bIns="0" rtlCol="0">
            <a:spAutoFit/>
          </a:bodyPr>
          <a:lstStyle/>
          <a:p>
            <a:pPr algn="ctr">
              <a:lnSpc>
                <a:spcPct val="100000"/>
              </a:lnSpc>
              <a:spcBef>
                <a:spcPts val="100"/>
              </a:spcBef>
              <a:defRPr/>
            </a:pPr>
            <a:r>
              <a:rPr sz="2400">
                <a:latin typeface="Arial"/>
                <a:cs typeface="Arial"/>
              </a:rPr>
              <a:t>Klären</a:t>
            </a:r>
            <a:r>
              <a:rPr sz="2400" spc="-15">
                <a:latin typeface="Arial"/>
                <a:cs typeface="Arial"/>
              </a:rPr>
              <a:t> </a:t>
            </a:r>
            <a:r>
              <a:rPr sz="2400">
                <a:latin typeface="Arial"/>
                <a:cs typeface="Arial"/>
              </a:rPr>
              <a:t>Sie</a:t>
            </a:r>
            <a:r>
              <a:rPr sz="2400" spc="-10">
                <a:latin typeface="Arial"/>
                <a:cs typeface="Arial"/>
              </a:rPr>
              <a:t> </a:t>
            </a:r>
            <a:r>
              <a:rPr sz="2400">
                <a:latin typeface="Arial"/>
                <a:cs typeface="Arial"/>
              </a:rPr>
              <a:t>in</a:t>
            </a:r>
            <a:r>
              <a:rPr sz="2400" spc="-15">
                <a:latin typeface="Arial"/>
                <a:cs typeface="Arial"/>
              </a:rPr>
              <a:t> </a:t>
            </a:r>
            <a:r>
              <a:rPr sz="2400">
                <a:latin typeface="Arial"/>
                <a:cs typeface="Arial"/>
              </a:rPr>
              <a:t>den</a:t>
            </a:r>
            <a:r>
              <a:rPr sz="2400" spc="-10">
                <a:latin typeface="Arial"/>
                <a:cs typeface="Arial"/>
              </a:rPr>
              <a:t> </a:t>
            </a:r>
            <a:r>
              <a:rPr sz="2400">
                <a:latin typeface="Arial"/>
                <a:cs typeface="Arial"/>
              </a:rPr>
              <a:t>ersten</a:t>
            </a:r>
            <a:r>
              <a:rPr sz="2400" spc="-10">
                <a:latin typeface="Arial"/>
                <a:cs typeface="Arial"/>
              </a:rPr>
              <a:t> Semesterwochen</a:t>
            </a:r>
            <a:endParaRPr sz="2400">
              <a:latin typeface="Arial"/>
              <a:cs typeface="Arial"/>
            </a:endParaRPr>
          </a:p>
          <a:p>
            <a:pPr algn="ctr">
              <a:lnSpc>
                <a:spcPct val="100000"/>
              </a:lnSpc>
              <a:defRPr/>
            </a:pPr>
            <a:r>
              <a:rPr sz="2400">
                <a:latin typeface="Arial"/>
                <a:cs typeface="Arial"/>
              </a:rPr>
              <a:t>mit</a:t>
            </a:r>
            <a:r>
              <a:rPr sz="2400" spc="-30">
                <a:latin typeface="Arial"/>
                <a:cs typeface="Arial"/>
              </a:rPr>
              <a:t> </a:t>
            </a:r>
            <a:r>
              <a:rPr sz="2400">
                <a:latin typeface="Arial"/>
                <a:cs typeface="Arial"/>
              </a:rPr>
              <a:t>Ihren</a:t>
            </a:r>
            <a:r>
              <a:rPr sz="2400" spc="-20">
                <a:latin typeface="Arial"/>
                <a:cs typeface="Arial"/>
              </a:rPr>
              <a:t> </a:t>
            </a:r>
            <a:r>
              <a:rPr sz="2400">
                <a:latin typeface="Arial"/>
                <a:cs typeface="Arial"/>
              </a:rPr>
              <a:t>Dozentinnen</a:t>
            </a:r>
            <a:r>
              <a:rPr sz="2400" spc="-15">
                <a:latin typeface="Arial"/>
                <a:cs typeface="Arial"/>
              </a:rPr>
              <a:t> </a:t>
            </a:r>
            <a:r>
              <a:rPr sz="2400">
                <a:latin typeface="Arial"/>
                <a:cs typeface="Arial"/>
              </a:rPr>
              <a:t>und</a:t>
            </a:r>
            <a:r>
              <a:rPr sz="2400" spc="-20">
                <a:latin typeface="Arial"/>
                <a:cs typeface="Arial"/>
              </a:rPr>
              <a:t> </a:t>
            </a:r>
            <a:r>
              <a:rPr sz="2400">
                <a:latin typeface="Arial"/>
                <a:cs typeface="Arial"/>
              </a:rPr>
              <a:t>Dozenten</a:t>
            </a:r>
            <a:r>
              <a:rPr sz="2400" spc="-20">
                <a:latin typeface="Arial"/>
                <a:cs typeface="Arial"/>
              </a:rPr>
              <a:t> </a:t>
            </a:r>
            <a:r>
              <a:rPr sz="2400">
                <a:latin typeface="Arial"/>
                <a:cs typeface="Arial"/>
              </a:rPr>
              <a:t>ab,</a:t>
            </a:r>
            <a:r>
              <a:rPr sz="2400" spc="-15">
                <a:latin typeface="Arial"/>
                <a:cs typeface="Arial"/>
              </a:rPr>
              <a:t> </a:t>
            </a:r>
            <a:r>
              <a:rPr sz="2400" b="1">
                <a:latin typeface="Arial"/>
                <a:cs typeface="Arial"/>
              </a:rPr>
              <a:t>wie</a:t>
            </a:r>
            <a:r>
              <a:rPr lang="de-DE" sz="2400" b="1">
                <a:latin typeface="Arial"/>
                <a:cs typeface="Arial"/>
              </a:rPr>
              <a:t> </a:t>
            </a:r>
            <a:r>
              <a:rPr sz="2400" b="1">
                <a:latin typeface="Arial"/>
                <a:cs typeface="Arial"/>
              </a:rPr>
              <a:t>viel</a:t>
            </a:r>
            <a:r>
              <a:rPr lang="de-DE" sz="2400" b="1">
                <a:latin typeface="Arial"/>
                <a:cs typeface="Arial"/>
              </a:rPr>
              <a:t>e</a:t>
            </a:r>
            <a:r>
              <a:rPr sz="2400" b="1" spc="-20">
                <a:latin typeface="Arial"/>
                <a:cs typeface="Arial"/>
              </a:rPr>
              <a:t> </a:t>
            </a:r>
            <a:r>
              <a:rPr sz="2400" b="1">
                <a:latin typeface="Arial"/>
                <a:cs typeface="Arial"/>
              </a:rPr>
              <a:t>ECTS</a:t>
            </a:r>
            <a:r>
              <a:rPr sz="2400" b="1" spc="-15">
                <a:latin typeface="Arial"/>
                <a:cs typeface="Arial"/>
              </a:rPr>
              <a:t> </a:t>
            </a:r>
            <a:r>
              <a:rPr sz="2400" spc="-25">
                <a:latin typeface="Arial"/>
                <a:cs typeface="Arial"/>
              </a:rPr>
              <a:t>Sie</a:t>
            </a:r>
            <a:r>
              <a:rPr lang="de-DE" sz="2400" spc="-25">
                <a:latin typeface="Arial"/>
                <a:cs typeface="Arial"/>
              </a:rPr>
              <a:t> </a:t>
            </a:r>
            <a:r>
              <a:rPr sz="2400">
                <a:latin typeface="Arial"/>
                <a:cs typeface="Arial"/>
              </a:rPr>
              <a:t>brauchen</a:t>
            </a:r>
            <a:r>
              <a:rPr sz="2400" spc="-35">
                <a:latin typeface="Arial"/>
                <a:cs typeface="Arial"/>
              </a:rPr>
              <a:t> </a:t>
            </a:r>
            <a:r>
              <a:rPr sz="2400" spc="-25">
                <a:latin typeface="Arial"/>
                <a:cs typeface="Arial"/>
              </a:rPr>
              <a:t>und</a:t>
            </a:r>
            <a:endParaRPr sz="2400">
              <a:latin typeface="Arial"/>
              <a:cs typeface="Arial"/>
            </a:endParaRPr>
          </a:p>
          <a:p>
            <a:pPr algn="ctr">
              <a:lnSpc>
                <a:spcPct val="100000"/>
              </a:lnSpc>
              <a:defRPr/>
            </a:pPr>
            <a:r>
              <a:rPr sz="2400" b="1">
                <a:latin typeface="Arial"/>
                <a:cs typeface="Arial"/>
              </a:rPr>
              <a:t>welche</a:t>
            </a:r>
            <a:r>
              <a:rPr sz="2400" b="1" spc="-30">
                <a:latin typeface="Arial"/>
                <a:cs typeface="Arial"/>
              </a:rPr>
              <a:t> </a:t>
            </a:r>
            <a:r>
              <a:rPr sz="2400" b="1">
                <a:latin typeface="Arial"/>
                <a:cs typeface="Arial"/>
              </a:rPr>
              <a:t>Prüfungsleistung</a:t>
            </a:r>
            <a:r>
              <a:rPr sz="2400" b="1" spc="-25">
                <a:latin typeface="Arial"/>
                <a:cs typeface="Arial"/>
              </a:rPr>
              <a:t> </a:t>
            </a:r>
            <a:r>
              <a:rPr sz="2400">
                <a:latin typeface="Arial"/>
                <a:cs typeface="Arial"/>
              </a:rPr>
              <a:t>Sie</a:t>
            </a:r>
            <a:r>
              <a:rPr sz="2400" spc="-30">
                <a:latin typeface="Arial"/>
                <a:cs typeface="Arial"/>
              </a:rPr>
              <a:t> </a:t>
            </a:r>
            <a:r>
              <a:rPr sz="2400">
                <a:latin typeface="Arial"/>
                <a:cs typeface="Arial"/>
              </a:rPr>
              <a:t>ablegen</a:t>
            </a:r>
            <a:r>
              <a:rPr sz="2400" spc="-25">
                <a:latin typeface="Arial"/>
                <a:cs typeface="Arial"/>
              </a:rPr>
              <a:t> </a:t>
            </a:r>
            <a:r>
              <a:rPr sz="2400" spc="-10">
                <a:latin typeface="Arial"/>
                <a:cs typeface="Arial"/>
              </a:rPr>
              <a:t>werden!</a:t>
            </a:r>
            <a:endParaRPr sz="2400">
              <a:latin typeface="Arial"/>
              <a:cs typeface="Arial"/>
            </a:endParaRPr>
          </a:p>
        </p:txBody>
      </p:sp>
      <p:grpSp>
        <p:nvGrpSpPr>
          <p:cNvPr id="5" name="object 5"/>
          <p:cNvGrpSpPr/>
          <p:nvPr/>
        </p:nvGrpSpPr>
        <p:grpSpPr bwMode="auto">
          <a:xfrm rot="5400000">
            <a:off x="4155052" y="2541950"/>
            <a:ext cx="832801" cy="941300"/>
            <a:chOff x="4130675" y="2630487"/>
            <a:chExt cx="1003300" cy="509905"/>
          </a:xfrm>
        </p:grpSpPr>
        <p:sp>
          <p:nvSpPr>
            <p:cNvPr id="6" name="object 6"/>
            <p:cNvSpPr/>
            <p:nvPr/>
          </p:nvSpPr>
          <p:spPr bwMode="auto">
            <a:xfrm>
              <a:off x="4143374" y="2643186"/>
              <a:ext cx="977900" cy="484505"/>
            </a:xfrm>
            <a:custGeom>
              <a:avLst/>
              <a:gdLst/>
              <a:ahLst/>
              <a:cxnLst/>
              <a:rect l="l" t="t" r="r" b="b"/>
              <a:pathLst>
                <a:path w="977900" h="484505" extrusionOk="0">
                  <a:moveTo>
                    <a:pt x="735806" y="0"/>
                  </a:moveTo>
                  <a:lnTo>
                    <a:pt x="735806" y="121046"/>
                  </a:lnTo>
                  <a:lnTo>
                    <a:pt x="0" y="121046"/>
                  </a:lnTo>
                  <a:lnTo>
                    <a:pt x="0" y="363139"/>
                  </a:lnTo>
                  <a:lnTo>
                    <a:pt x="735806" y="363139"/>
                  </a:lnTo>
                  <a:lnTo>
                    <a:pt x="735806" y="484185"/>
                  </a:lnTo>
                  <a:lnTo>
                    <a:pt x="977899" y="242092"/>
                  </a:lnTo>
                  <a:lnTo>
                    <a:pt x="735806" y="0"/>
                  </a:lnTo>
                  <a:close/>
                </a:path>
              </a:pathLst>
            </a:custGeom>
            <a:solidFill>
              <a:srgbClr val="BADFE3"/>
            </a:solidFill>
          </p:spPr>
          <p:txBody>
            <a:bodyPr wrap="square" lIns="0" tIns="0" rIns="0" bIns="0" rtlCol="0"/>
            <a:lstStyle/>
            <a:p>
              <a:pPr>
                <a:defRPr/>
              </a:pPr>
              <a:endParaRPr/>
            </a:p>
          </p:txBody>
        </p:sp>
        <p:sp>
          <p:nvSpPr>
            <p:cNvPr id="7" name="object 7"/>
            <p:cNvSpPr/>
            <p:nvPr/>
          </p:nvSpPr>
          <p:spPr bwMode="auto">
            <a:xfrm>
              <a:off x="4143374" y="2643186"/>
              <a:ext cx="977900" cy="484505"/>
            </a:xfrm>
            <a:custGeom>
              <a:avLst/>
              <a:gdLst/>
              <a:ahLst/>
              <a:cxnLst/>
              <a:rect l="l" t="t" r="r" b="b"/>
              <a:pathLst>
                <a:path w="977900" h="484505" extrusionOk="0">
                  <a:moveTo>
                    <a:pt x="0" y="121046"/>
                  </a:moveTo>
                  <a:lnTo>
                    <a:pt x="735806" y="121046"/>
                  </a:lnTo>
                  <a:lnTo>
                    <a:pt x="735806" y="0"/>
                  </a:lnTo>
                  <a:lnTo>
                    <a:pt x="977899" y="242092"/>
                  </a:lnTo>
                  <a:lnTo>
                    <a:pt x="735806" y="484185"/>
                  </a:lnTo>
                  <a:lnTo>
                    <a:pt x="735806" y="363139"/>
                  </a:lnTo>
                  <a:lnTo>
                    <a:pt x="0" y="363139"/>
                  </a:lnTo>
                  <a:lnTo>
                    <a:pt x="0" y="121046"/>
                  </a:lnTo>
                  <a:close/>
                </a:path>
              </a:pathLst>
            </a:custGeom>
            <a:grpFill/>
            <a:ln w="25399">
              <a:solidFill>
                <a:srgbClr val="88A4A6"/>
              </a:solidFill>
            </a:ln>
          </p:spPr>
          <p:txBody>
            <a:bodyPr wrap="square" lIns="0" tIns="0" rIns="0" bIns="0" rtlCol="0"/>
            <a:lstStyle/>
            <a:p>
              <a:pPr>
                <a:defRPr/>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0562120" name="object 5"/>
          <p:cNvSpPr txBox="1">
            <a:spLocks noGrp="1"/>
          </p:cNvSpPr>
          <p:nvPr>
            <p:ph type="title"/>
          </p:nvPr>
        </p:nvSpPr>
        <p:spPr bwMode="auto">
          <a:xfrm>
            <a:off x="380997" y="419096"/>
            <a:ext cx="5793000" cy="744578"/>
          </a:xfrm>
          <a:prstGeom prst="rect">
            <a:avLst/>
          </a:prstGeom>
        </p:spPr>
        <p:txBody>
          <a:bodyPr vert="horz" wrap="square" lIns="0" tIns="12699" rIns="0" bIns="0" rtlCol="0">
            <a:spAutoFit/>
          </a:bodyPr>
          <a:lstStyle/>
          <a:p>
            <a:pPr marL="12699">
              <a:lnSpc>
                <a:spcPct val="100000"/>
              </a:lnSpc>
              <a:spcBef>
                <a:spcPts val="99"/>
              </a:spcBef>
              <a:defRPr/>
            </a:pPr>
            <a:r>
              <a:rPr sz="2400" b="1">
                <a:solidFill>
                  <a:srgbClr val="A31429"/>
                </a:solidFill>
                <a:latin typeface="Arial"/>
                <a:cs typeface="Arial"/>
              </a:rPr>
              <a:t>Spezifische</a:t>
            </a:r>
            <a:r>
              <a:rPr sz="2400" b="1" spc="-14">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4">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705979226" name="object 6"/>
          <p:cNvSpPr txBox="1"/>
          <p:nvPr/>
        </p:nvSpPr>
        <p:spPr bwMode="auto">
          <a:xfrm>
            <a:off x="380997" y="1510470"/>
            <a:ext cx="8262214" cy="3320111"/>
          </a:xfrm>
          <a:prstGeom prst="rect">
            <a:avLst/>
          </a:prstGeom>
        </p:spPr>
        <p:txBody>
          <a:bodyPr vert="horz" wrap="square" lIns="0" tIns="12699" rIns="0" bIns="0" rtlCol="0">
            <a:spAutoFit/>
          </a:bodyPr>
          <a:lstStyle/>
          <a:p>
            <a:pPr marL="305908" indent="-305908">
              <a:lnSpc>
                <a:spcPct val="114999"/>
              </a:lnSpc>
              <a:buFont typeface="Wingdings"/>
              <a:buChar char="Ø"/>
              <a:defRPr/>
            </a:pPr>
            <a:r>
              <a:rPr sz="2000" b="1" u="none">
                <a:solidFill>
                  <a:schemeClr val="tx1"/>
                </a:solidFill>
                <a:latin typeface="Arial"/>
                <a:ea typeface="Arial"/>
                <a:cs typeface="Arial"/>
              </a:rPr>
              <a:t>Übung zur Grammatik des Deutschen </a:t>
            </a:r>
            <a:endParaRPr/>
          </a:p>
          <a:p>
            <a:pPr marL="705958" lvl="1" indent="-305908">
              <a:lnSpc>
                <a:spcPct val="114999"/>
              </a:lnSpc>
              <a:buFont typeface="Arial"/>
              <a:buChar char="•"/>
              <a:defRPr/>
            </a:pPr>
            <a:r>
              <a:rPr sz="2000" b="0" u="none">
                <a:solidFill>
                  <a:schemeClr val="tx1"/>
                </a:solidFill>
                <a:latin typeface="Arial"/>
                <a:ea typeface="Arial"/>
                <a:cs typeface="Arial"/>
              </a:rPr>
              <a:t>Behandlung der zentralen Themen der Grammatik des Deutschen </a:t>
            </a:r>
            <a:endParaRPr/>
          </a:p>
          <a:p>
            <a:pPr marL="705958" lvl="1" indent="-305908">
              <a:lnSpc>
                <a:spcPct val="114999"/>
              </a:lnSpc>
              <a:buFont typeface="Arial"/>
              <a:buChar char="•"/>
              <a:defRPr/>
            </a:pPr>
            <a:r>
              <a:rPr sz="2000" b="0" u="none">
                <a:solidFill>
                  <a:schemeClr val="tx1"/>
                </a:solidFill>
                <a:latin typeface="Arial"/>
                <a:ea typeface="Arial"/>
                <a:cs typeface="Arial"/>
              </a:rPr>
              <a:t>je nach Prüfungsleistung </a:t>
            </a:r>
            <a:r>
              <a:rPr sz="2000" b="1" u="none">
                <a:solidFill>
                  <a:schemeClr val="tx1"/>
                </a:solidFill>
                <a:latin typeface="Arial"/>
                <a:ea typeface="Arial"/>
                <a:cs typeface="Arial"/>
              </a:rPr>
              <a:t>1-4 ECTS Punkte </a:t>
            </a:r>
            <a:endParaRPr sz="2000" b="0" u="none">
              <a:solidFill>
                <a:schemeClr val="tx1"/>
              </a:solidFill>
              <a:latin typeface="Arial"/>
              <a:ea typeface="Arial"/>
              <a:cs typeface="Arial"/>
            </a:endParaRPr>
          </a:p>
          <a:p>
            <a:pPr marL="705958" lvl="1" indent="-305908">
              <a:lnSpc>
                <a:spcPct val="114999"/>
              </a:lnSpc>
              <a:buFont typeface="Arial"/>
              <a:buChar char="•"/>
              <a:defRPr/>
            </a:pPr>
            <a:r>
              <a:rPr sz="2000" b="0" u="none">
                <a:solidFill>
                  <a:schemeClr val="tx1"/>
                </a:solidFill>
                <a:latin typeface="Arial"/>
                <a:ea typeface="Arial"/>
                <a:cs typeface="Arial"/>
              </a:rPr>
              <a:t>viele verschiedene Kurszeiten/ Orte; siehe Vorlesungsverzeichnis: </a:t>
            </a:r>
            <a:r>
              <a:rPr sz="2000" b="1" u="none">
                <a:solidFill>
                  <a:schemeClr val="tx1"/>
                </a:solidFill>
                <a:latin typeface="Arial"/>
                <a:ea typeface="Arial"/>
                <a:cs typeface="Arial"/>
              </a:rPr>
              <a:t>GRAM1- GRAM5 </a:t>
            </a:r>
            <a:endParaRPr/>
          </a:p>
          <a:p>
            <a:pPr marL="705958" lvl="1" indent="-305908">
              <a:lnSpc>
                <a:spcPct val="114999"/>
              </a:lnSpc>
              <a:buFont typeface="Arial"/>
              <a:buChar char="•"/>
              <a:defRPr/>
            </a:pPr>
            <a:r>
              <a:rPr sz="2000" b="1" u="none">
                <a:solidFill>
                  <a:schemeClr val="tx1"/>
                </a:solidFill>
                <a:latin typeface="Arial"/>
                <a:ea typeface="Arial"/>
                <a:cs typeface="Arial"/>
              </a:rPr>
              <a:t>Anmeldung: </a:t>
            </a:r>
            <a:r>
              <a:rPr lang="en-US" sz="2000" b="0" i="0" u="none" strike="noStrike" cap="none" spc="-9">
                <a:solidFill>
                  <a:schemeClr val="tx1"/>
                </a:solidFill>
                <a:latin typeface="Arial"/>
                <a:ea typeface="Arial"/>
                <a:cs typeface="Arial"/>
              </a:rPr>
              <a:t>über den Anmeldebogen des Deutschen Instituts </a:t>
            </a:r>
            <a:endParaRPr sz="2000" b="0" i="0" u="none">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4" marR="731520">
              <a:lnSpc>
                <a:spcPct val="100000"/>
              </a:lnSpc>
              <a:defRPr/>
            </a:pPr>
            <a:endParaRPr>
              <a:latin typeface="Calibri"/>
              <a:cs typeface="Arial"/>
            </a:endParaRPr>
          </a:p>
        </p:txBody>
      </p:sp>
      <p:sp>
        <p:nvSpPr>
          <p:cNvPr id="1963361952" name="object 8"/>
          <p:cNvSpPr txBox="1"/>
          <p:nvPr/>
        </p:nvSpPr>
        <p:spPr bwMode="auto">
          <a:xfrm>
            <a:off x="8585127" y="6514844"/>
            <a:ext cx="470533" cy="224154"/>
          </a:xfrm>
          <a:prstGeom prst="rect">
            <a:avLst/>
          </a:prstGeom>
        </p:spPr>
        <p:txBody>
          <a:bodyPr vert="horz" wrap="square" lIns="0" tIns="0" rIns="0" bIns="0" rtlCol="0">
            <a:spAutoFit/>
          </a:bodyPr>
          <a:lstStyle/>
          <a:p>
            <a:pPr marL="12699">
              <a:lnSpc>
                <a:spcPts val="1643"/>
              </a:lnSpc>
              <a:defRPr/>
            </a:pPr>
            <a:r>
              <a:rPr sz="1400" b="1" spc="-9">
                <a:solidFill>
                  <a:srgbClr val="FFFFFF"/>
                </a:solidFill>
                <a:latin typeface="Arial"/>
                <a:cs typeface="Arial"/>
              </a:rPr>
              <a:t>15/38</a:t>
            </a:r>
            <a:endParaRPr sz="1400">
              <a:latin typeface="Arial"/>
              <a:cs typeface="Arial"/>
            </a:endParaRPr>
          </a:p>
        </p:txBody>
      </p:sp>
      <p:pic>
        <p:nvPicPr>
          <p:cNvPr id="540642105" name="Grafik 540642104"/>
          <p:cNvPicPr>
            <a:picLocks noChangeAspect="1"/>
          </p:cNvPicPr>
          <p:nvPr/>
        </p:nvPicPr>
        <p:blipFill>
          <a:blip r:embed="rId3"/>
          <a:stretch/>
        </p:blipFill>
        <p:spPr bwMode="auto">
          <a:xfrm>
            <a:off x="3160712" y="3624651"/>
            <a:ext cx="2685993" cy="28901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03585748" name="object 5"/>
          <p:cNvSpPr txBox="1">
            <a:spLocks noGrp="1"/>
          </p:cNvSpPr>
          <p:nvPr>
            <p:ph type="title"/>
          </p:nvPr>
        </p:nvSpPr>
        <p:spPr bwMode="auto">
          <a:xfrm>
            <a:off x="380997" y="419095"/>
            <a:ext cx="5792999" cy="744577"/>
          </a:xfrm>
          <a:prstGeom prst="rect">
            <a:avLst/>
          </a:prstGeom>
        </p:spPr>
        <p:txBody>
          <a:bodyPr vert="horz" wrap="square" lIns="0" tIns="12699" rIns="0" bIns="0" rtlCol="0">
            <a:spAutoFit/>
          </a:bodyPr>
          <a:lstStyle/>
          <a:p>
            <a:pPr marL="12699">
              <a:lnSpc>
                <a:spcPct val="100000"/>
              </a:lnSpc>
              <a:spcBef>
                <a:spcPts val="98"/>
              </a:spcBef>
              <a:defRPr/>
            </a:pPr>
            <a:r>
              <a:rPr sz="2400" b="1">
                <a:solidFill>
                  <a:srgbClr val="A31429"/>
                </a:solidFill>
                <a:latin typeface="Arial"/>
                <a:cs typeface="Arial"/>
              </a:rPr>
              <a:t>Spezifische</a:t>
            </a:r>
            <a:r>
              <a:rPr sz="2400" b="1" spc="-13">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3">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1237846239" name="object 6"/>
          <p:cNvSpPr txBox="1"/>
          <p:nvPr/>
        </p:nvSpPr>
        <p:spPr bwMode="auto">
          <a:xfrm>
            <a:off x="214309" y="1391405"/>
            <a:ext cx="7206801" cy="6299505"/>
          </a:xfrm>
          <a:prstGeom prst="rect">
            <a:avLst/>
          </a:prstGeom>
        </p:spPr>
        <p:txBody>
          <a:bodyPr vert="horz" wrap="square" lIns="0" tIns="12699" rIns="0" bIns="0" rtlCol="0">
            <a:spAutoFit/>
          </a:bodyPr>
          <a:lstStyle/>
          <a:p>
            <a:pPr marL="305907" indent="-305907">
              <a:lnSpc>
                <a:spcPct val="114999"/>
              </a:lnSpc>
              <a:buFont typeface="Wingdings"/>
              <a:buChar char="Ø"/>
              <a:defRPr/>
            </a:pPr>
            <a:r>
              <a:rPr lang="de-DE" sz="2000" b="1" u="none">
                <a:solidFill>
                  <a:schemeClr val="tx1"/>
                </a:solidFill>
                <a:latin typeface="Arial"/>
                <a:ea typeface="Arial"/>
                <a:cs typeface="Arial"/>
              </a:rPr>
              <a:t>Einführungsseminar Neuere Deutsche Literatur </a:t>
            </a:r>
            <a:endParaRPr sz="2000" b="1" u="none">
              <a:solidFill>
                <a:schemeClr val="tx1"/>
              </a:solidFill>
              <a:latin typeface="Arial"/>
              <a:ea typeface="Arial"/>
              <a:cs typeface="Arial"/>
            </a:endParaRPr>
          </a:p>
          <a:p>
            <a:pPr marL="705957" lvl="1" indent="-305907">
              <a:lnSpc>
                <a:spcPct val="114999"/>
              </a:lnSpc>
              <a:buFont typeface="Arial"/>
              <a:buChar char="•"/>
              <a:defRPr/>
            </a:pPr>
            <a:r>
              <a:rPr sz="2000" b="0" u="none">
                <a:solidFill>
                  <a:schemeClr val="tx1"/>
                </a:solidFill>
                <a:latin typeface="Arial"/>
                <a:ea typeface="Arial"/>
                <a:cs typeface="Arial"/>
              </a:rPr>
              <a:t>Grundkenntnisse der Literaturwissenschaft  </a:t>
            </a:r>
            <a:endParaRPr/>
          </a:p>
          <a:p>
            <a:pPr marL="705957" lvl="1" indent="-305907">
              <a:lnSpc>
                <a:spcPct val="114999"/>
              </a:lnSpc>
              <a:buFont typeface="Arial"/>
              <a:buChar char="•"/>
              <a:defRPr/>
            </a:pPr>
            <a:r>
              <a:rPr sz="2000" b="1" u="none">
                <a:solidFill>
                  <a:schemeClr val="tx1"/>
                </a:solidFill>
                <a:latin typeface="Arial"/>
                <a:ea typeface="Arial"/>
                <a:cs typeface="Arial"/>
              </a:rPr>
              <a:t>4-6 ECTS Punkte </a:t>
            </a:r>
          </a:p>
          <a:p>
            <a:pPr marL="705956" lvl="1" indent="-305906">
              <a:lnSpc>
                <a:spcPct val="114999"/>
              </a:lnSpc>
              <a:buFont typeface="Arial"/>
              <a:buChar char="•"/>
              <a:defRPr/>
            </a:pPr>
            <a:r>
              <a:rPr sz="2000" b="0" u="none">
                <a:solidFill>
                  <a:schemeClr val="tx1"/>
                </a:solidFill>
                <a:latin typeface="Arial"/>
                <a:ea typeface="Arial"/>
                <a:cs typeface="Arial"/>
              </a:rPr>
              <a:t>Kurse bei Fr. Dr. Wolf und Fr. Beck (PS GNDL B/C/E) </a:t>
            </a:r>
            <a:endParaRPr sz="2000" b="1" u="none">
              <a:solidFill>
                <a:schemeClr val="tx1"/>
              </a:solidFill>
              <a:latin typeface="Arial"/>
              <a:ea typeface="Arial"/>
              <a:cs typeface="Arial"/>
            </a:endParaRPr>
          </a:p>
          <a:p>
            <a:pPr marL="1106006" lvl="2" indent="-305906">
              <a:lnSpc>
                <a:spcPct val="114999"/>
              </a:lnSpc>
              <a:buFont typeface="Arial"/>
              <a:buChar char="•"/>
              <a:defRPr/>
            </a:pPr>
            <a:r>
              <a:rPr sz="2000" b="1" u="none">
                <a:solidFill>
                  <a:schemeClr val="tx1"/>
                </a:solidFill>
                <a:latin typeface="Arial"/>
                <a:ea typeface="Arial"/>
                <a:cs typeface="Arial"/>
              </a:rPr>
              <a:t>6 ECTS Punkte möglich, </a:t>
            </a:r>
            <a:r>
              <a:rPr sz="2000" b="0" u="none">
                <a:solidFill>
                  <a:schemeClr val="tx1"/>
                </a:solidFill>
                <a:latin typeface="Arial"/>
                <a:ea typeface="Arial"/>
                <a:cs typeface="Arial"/>
              </a:rPr>
              <a:t>dafür müssen Sie: </a:t>
            </a:r>
          </a:p>
          <a:p>
            <a:pPr marL="1506058" lvl="3" indent="-305908">
              <a:lnSpc>
                <a:spcPct val="114999"/>
              </a:lnSpc>
              <a:buFont typeface="Wingdings"/>
              <a:buChar char="§"/>
              <a:defRPr/>
            </a:pPr>
            <a:r>
              <a:rPr sz="2000" b="0" u="none">
                <a:solidFill>
                  <a:schemeClr val="tx1"/>
                </a:solidFill>
                <a:latin typeface="Arial"/>
                <a:ea typeface="Arial"/>
                <a:cs typeface="Arial"/>
              </a:rPr>
              <a:t>Besuch des </a:t>
            </a:r>
            <a:r>
              <a:rPr sz="2000" b="1" u="none">
                <a:solidFill>
                  <a:schemeClr val="tx1"/>
                </a:solidFill>
                <a:latin typeface="Arial"/>
                <a:ea typeface="Arial"/>
                <a:cs typeface="Arial"/>
              </a:rPr>
              <a:t>Seminars </a:t>
            </a:r>
            <a:r>
              <a:rPr sz="2000" b="0" u="none">
                <a:solidFill>
                  <a:schemeClr val="tx1"/>
                </a:solidFill>
                <a:latin typeface="Arial"/>
                <a:ea typeface="Arial"/>
                <a:cs typeface="Arial"/>
              </a:rPr>
              <a:t>und aktive Teilnahme (Hausaufgabe) = 4 ECTS </a:t>
            </a:r>
          </a:p>
          <a:p>
            <a:pPr marL="1506058" lvl="3" indent="-305908">
              <a:lnSpc>
                <a:spcPct val="114999"/>
              </a:lnSpc>
              <a:buFont typeface="Wingdings"/>
              <a:buChar char="§"/>
              <a:defRPr/>
            </a:pPr>
            <a:r>
              <a:rPr sz="2000" b="0" u="none">
                <a:solidFill>
                  <a:schemeClr val="tx1"/>
                </a:solidFill>
                <a:latin typeface="Arial"/>
                <a:ea typeface="Arial"/>
                <a:cs typeface="Arial"/>
              </a:rPr>
              <a:t>Besuch des </a:t>
            </a:r>
            <a:r>
              <a:rPr sz="2000" b="1" u="none">
                <a:solidFill>
                  <a:schemeClr val="tx1"/>
                </a:solidFill>
                <a:latin typeface="Arial"/>
                <a:ea typeface="Arial"/>
                <a:cs typeface="Arial"/>
              </a:rPr>
              <a:t>begleitenden Tutoriums</a:t>
            </a:r>
            <a:r>
              <a:rPr sz="2000" b="0" u="none">
                <a:solidFill>
                  <a:schemeClr val="tx1"/>
                </a:solidFill>
                <a:latin typeface="Arial"/>
                <a:ea typeface="Arial"/>
                <a:cs typeface="Arial"/>
              </a:rPr>
              <a:t> (Anmeldung erfolgt im Mai über Moodle; begrenzte Teilnehmer Anzahl) = 2 ECTS </a:t>
            </a:r>
            <a:endParaRPr sz="2000" b="1" u="none">
              <a:solidFill>
                <a:schemeClr val="tx1"/>
              </a:solidFill>
              <a:latin typeface="Arial"/>
              <a:ea typeface="Arial"/>
              <a:cs typeface="Arial"/>
            </a:endParaRPr>
          </a:p>
          <a:p>
            <a:pPr marL="705957" lvl="1" indent="-305907">
              <a:lnSpc>
                <a:spcPct val="114999"/>
              </a:lnSpc>
              <a:buFont typeface="Arial"/>
              <a:buChar char="•"/>
              <a:defRPr/>
            </a:pPr>
            <a:endParaRPr/>
          </a:p>
          <a:p>
            <a:pPr marL="705957" lvl="1" indent="-305907">
              <a:lnSpc>
                <a:spcPct val="114999"/>
              </a:lnSpc>
              <a:buFont typeface="Arial"/>
              <a:buChar char="•"/>
              <a:defRPr/>
            </a:pPr>
            <a:r>
              <a:rPr sz="2000" b="1" u="none">
                <a:solidFill>
                  <a:schemeClr val="tx1"/>
                </a:solidFill>
                <a:latin typeface="Arial"/>
                <a:ea typeface="Arial"/>
                <a:cs typeface="Arial"/>
              </a:rPr>
              <a:t>Anmeldung: </a:t>
            </a:r>
            <a:r>
              <a:rPr lang="en-US" sz="2000" b="0" i="0" u="none" strike="noStrike" cap="none" spc="-9">
                <a:solidFill>
                  <a:schemeClr val="tx1"/>
                </a:solidFill>
                <a:latin typeface="Arial"/>
                <a:ea typeface="Arial"/>
                <a:cs typeface="Arial"/>
              </a:rPr>
              <a:t>über den Anmeldebogen des Deutschen Instituts </a:t>
            </a:r>
          </a:p>
          <a:p>
            <a:pPr marL="705956" lvl="1" indent="-305906">
              <a:lnSpc>
                <a:spcPct val="114999"/>
              </a:lnSpc>
              <a:buFont typeface="Arial"/>
              <a:buChar char="•"/>
              <a:defRPr/>
            </a:pPr>
            <a:r>
              <a:rPr lang="en-US" sz="2000" b="0" i="0" u="none" strike="noStrike" cap="none" spc="-9">
                <a:solidFill>
                  <a:schemeClr val="tx1"/>
                </a:solidFill>
                <a:latin typeface="Arial"/>
                <a:ea typeface="Arial"/>
                <a:cs typeface="Arial"/>
              </a:rPr>
              <a:t>begleitende Vorlesung GNDL- V kann gerne besucht werden; Sie erhalten dafür allerdings </a:t>
            </a:r>
            <a:r>
              <a:rPr lang="en-US" sz="2000" b="0" i="0" u="sng" strike="noStrike" cap="none" spc="-9">
                <a:solidFill>
                  <a:schemeClr val="tx1"/>
                </a:solidFill>
                <a:latin typeface="Arial"/>
                <a:ea typeface="Arial"/>
                <a:cs typeface="Arial"/>
              </a:rPr>
              <a:t>keine ECTS Punkte! </a:t>
            </a:r>
            <a:endParaRPr sz="2000" b="0" i="0" u="none">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3" marR="731520">
              <a:lnSpc>
                <a:spcPct val="100000"/>
              </a:lnSpc>
              <a:defRPr/>
            </a:pPr>
            <a:endParaRPr>
              <a:latin typeface="Calibri"/>
              <a:cs typeface="Arial"/>
            </a:endParaRPr>
          </a:p>
        </p:txBody>
      </p:sp>
      <p:sp>
        <p:nvSpPr>
          <p:cNvPr id="184415806" name="object 8"/>
          <p:cNvSpPr txBox="1"/>
          <p:nvPr/>
        </p:nvSpPr>
        <p:spPr bwMode="auto">
          <a:xfrm>
            <a:off x="8585127" y="6514843"/>
            <a:ext cx="470532" cy="224154"/>
          </a:xfrm>
          <a:prstGeom prst="rect">
            <a:avLst/>
          </a:prstGeom>
        </p:spPr>
        <p:txBody>
          <a:bodyPr vert="horz" wrap="square" lIns="0" tIns="0" rIns="0" bIns="0" rtlCol="0">
            <a:spAutoFit/>
          </a:bodyPr>
          <a:lstStyle/>
          <a:p>
            <a:pPr marL="12699">
              <a:lnSpc>
                <a:spcPts val="1642"/>
              </a:lnSpc>
              <a:defRPr/>
            </a:pPr>
            <a:r>
              <a:rPr sz="1400" b="1" spc="-9">
                <a:solidFill>
                  <a:srgbClr val="FFFFFF"/>
                </a:solidFill>
                <a:latin typeface="Arial"/>
                <a:cs typeface="Arial"/>
              </a:rPr>
              <a:t>15/38</a:t>
            </a:r>
            <a:endParaRPr sz="1400">
              <a:latin typeface="Arial"/>
              <a:cs typeface="Arial"/>
            </a:endParaRPr>
          </a:p>
        </p:txBody>
      </p:sp>
      <p:pic>
        <p:nvPicPr>
          <p:cNvPr id="314772745" name="Grafik 314772744"/>
          <p:cNvPicPr>
            <a:picLocks noChangeAspect="1"/>
          </p:cNvPicPr>
          <p:nvPr/>
        </p:nvPicPr>
        <p:blipFill>
          <a:blip r:embed="rId3"/>
          <a:stretch/>
        </p:blipFill>
        <p:spPr bwMode="auto">
          <a:xfrm>
            <a:off x="7148655" y="1614487"/>
            <a:ext cx="1817990" cy="17376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0083056" name="object 5"/>
          <p:cNvSpPr txBox="1">
            <a:spLocks noGrp="1"/>
          </p:cNvSpPr>
          <p:nvPr>
            <p:ph type="title"/>
          </p:nvPr>
        </p:nvSpPr>
        <p:spPr bwMode="auto">
          <a:xfrm>
            <a:off x="380997" y="419095"/>
            <a:ext cx="5792999" cy="744577"/>
          </a:xfrm>
          <a:prstGeom prst="rect">
            <a:avLst/>
          </a:prstGeom>
        </p:spPr>
        <p:txBody>
          <a:bodyPr vert="horz" wrap="square" lIns="0" tIns="12699" rIns="0" bIns="0" rtlCol="0">
            <a:spAutoFit/>
          </a:bodyPr>
          <a:lstStyle/>
          <a:p>
            <a:pPr marL="12699">
              <a:lnSpc>
                <a:spcPct val="100000"/>
              </a:lnSpc>
              <a:spcBef>
                <a:spcPts val="98"/>
              </a:spcBef>
              <a:defRPr/>
            </a:pPr>
            <a:r>
              <a:rPr sz="2400" b="1">
                <a:solidFill>
                  <a:srgbClr val="A31429"/>
                </a:solidFill>
                <a:latin typeface="Arial"/>
                <a:cs typeface="Arial"/>
              </a:rPr>
              <a:t>Spezifische</a:t>
            </a:r>
            <a:r>
              <a:rPr sz="2400" b="1" spc="-13">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3">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287461712" name="object 6"/>
          <p:cNvSpPr txBox="1"/>
          <p:nvPr/>
        </p:nvSpPr>
        <p:spPr bwMode="auto">
          <a:xfrm>
            <a:off x="257940" y="1391406"/>
            <a:ext cx="8747676" cy="4021145"/>
          </a:xfrm>
          <a:prstGeom prst="rect">
            <a:avLst/>
          </a:prstGeom>
        </p:spPr>
        <p:txBody>
          <a:bodyPr vert="horz" wrap="square" lIns="0" tIns="12699" rIns="0" bIns="0" rtlCol="0">
            <a:spAutoFit/>
          </a:bodyPr>
          <a:lstStyle/>
          <a:p>
            <a:pPr marL="305907" indent="-305907">
              <a:lnSpc>
                <a:spcPct val="114999"/>
              </a:lnSpc>
              <a:buFont typeface="Wingdings"/>
              <a:buChar char="Ø"/>
              <a:defRPr/>
            </a:pPr>
            <a:r>
              <a:rPr lang="de-DE" sz="2000" b="1" u="none">
                <a:solidFill>
                  <a:schemeClr val="tx1"/>
                </a:solidFill>
                <a:latin typeface="Arial"/>
                <a:ea typeface="Arial"/>
                <a:cs typeface="Arial"/>
              </a:rPr>
              <a:t>Weitere Kurse von Frau Dr. Wolf </a:t>
            </a:r>
            <a:endParaRPr sz="2000" b="1" u="none">
              <a:solidFill>
                <a:schemeClr val="tx1"/>
              </a:solidFill>
              <a:latin typeface="Arial"/>
              <a:ea typeface="Arial"/>
              <a:cs typeface="Arial"/>
            </a:endParaRPr>
          </a:p>
          <a:p>
            <a:pPr marL="705957" lvl="1" indent="-305907">
              <a:lnSpc>
                <a:spcPct val="114999"/>
              </a:lnSpc>
              <a:buFont typeface="Arial"/>
              <a:buChar char="•"/>
              <a:defRPr/>
            </a:pPr>
            <a:r>
              <a:rPr sz="2000" b="0" u="none">
                <a:solidFill>
                  <a:schemeClr val="tx1"/>
                </a:solidFill>
                <a:latin typeface="Arial"/>
                <a:ea typeface="Arial"/>
                <a:cs typeface="Arial"/>
              </a:rPr>
              <a:t>nur für sprachlich und fachlich fortgeschrittene Studierende!! </a:t>
            </a:r>
            <a:endParaRPr/>
          </a:p>
          <a:p>
            <a:pPr marL="705957" lvl="1" indent="-305907">
              <a:lnSpc>
                <a:spcPct val="114999"/>
              </a:lnSpc>
              <a:buFont typeface="Arial"/>
              <a:buChar char="•"/>
              <a:defRPr/>
            </a:pPr>
            <a:r>
              <a:rPr sz="2000" b="0" u="none">
                <a:solidFill>
                  <a:schemeClr val="tx1"/>
                </a:solidFill>
                <a:latin typeface="Arial"/>
                <a:ea typeface="Arial"/>
                <a:cs typeface="Arial"/>
              </a:rPr>
              <a:t>ECTS Punkte je nach Prüfungsleistung </a:t>
            </a:r>
            <a:endParaRPr/>
          </a:p>
          <a:p>
            <a:pPr marL="705957" lvl="1" indent="-305907">
              <a:lnSpc>
                <a:spcPct val="114999"/>
              </a:lnSpc>
              <a:buFont typeface="Arial"/>
              <a:buChar char="•"/>
              <a:defRPr/>
            </a:pPr>
            <a:r>
              <a:rPr sz="2000" b="0" u="none">
                <a:solidFill>
                  <a:schemeClr val="tx1"/>
                </a:solidFill>
                <a:latin typeface="Arial"/>
                <a:ea typeface="Arial"/>
                <a:cs typeface="Arial"/>
              </a:rPr>
              <a:t>Kurse: </a:t>
            </a:r>
            <a:endParaRPr/>
          </a:p>
          <a:p>
            <a:pPr marL="1106007" lvl="2" indent="-305907">
              <a:lnSpc>
                <a:spcPct val="114999"/>
              </a:lnSpc>
              <a:buFont typeface="Arial"/>
              <a:buChar char="•"/>
              <a:defRPr/>
            </a:pPr>
            <a:r>
              <a:rPr sz="2000" b="0" u="none">
                <a:solidFill>
                  <a:schemeClr val="tx1"/>
                </a:solidFill>
                <a:latin typeface="Arial"/>
                <a:ea typeface="Arial"/>
                <a:cs typeface="Arial"/>
              </a:rPr>
              <a:t>SFNL: Thomas Mann “Der Zauberberg”; ab Do, 18. April 14:30 Uhr</a:t>
            </a:r>
            <a:endParaRPr/>
          </a:p>
          <a:p>
            <a:pPr marL="1106007" lvl="2" indent="-305907">
              <a:lnSpc>
                <a:spcPct val="114999"/>
              </a:lnSpc>
              <a:buFont typeface="Arial"/>
              <a:buChar char="•"/>
              <a:defRPr/>
            </a:pPr>
            <a:r>
              <a:rPr sz="2000" b="0" u="none">
                <a:solidFill>
                  <a:schemeClr val="tx1"/>
                </a:solidFill>
                <a:latin typeface="Arial"/>
                <a:ea typeface="Arial"/>
                <a:cs typeface="Arial"/>
              </a:rPr>
              <a:t>SGNL: Hugo von Hofmannsthal; ab Fr, 19. April 10:00 Uhr </a:t>
            </a:r>
            <a:endParaRPr/>
          </a:p>
          <a:p>
            <a:pPr marL="1106007" lvl="2" indent="-305907">
              <a:lnSpc>
                <a:spcPct val="114999"/>
              </a:lnSpc>
              <a:buFont typeface="Arial"/>
              <a:buChar char="•"/>
              <a:defRPr/>
            </a:pPr>
            <a:r>
              <a:rPr sz="2000" b="0" u="none">
                <a:solidFill>
                  <a:schemeClr val="tx1"/>
                </a:solidFill>
                <a:latin typeface="Arial"/>
                <a:ea typeface="Arial"/>
                <a:cs typeface="Arial"/>
              </a:rPr>
              <a:t>SGNL: Rainer Maria Rilke; ab Do, 18. April 10:00 Uhr </a:t>
            </a:r>
            <a:endParaRPr/>
          </a:p>
          <a:p>
            <a:pPr marL="705957" lvl="1" indent="-305907">
              <a:lnSpc>
                <a:spcPct val="114999"/>
              </a:lnSpc>
              <a:buFont typeface="Arial"/>
              <a:buChar char="•"/>
              <a:defRPr/>
            </a:pPr>
            <a:r>
              <a:rPr sz="2000" b="1" u="none">
                <a:solidFill>
                  <a:schemeClr val="tx1"/>
                </a:solidFill>
                <a:latin typeface="Arial"/>
                <a:ea typeface="Arial"/>
                <a:cs typeface="Arial"/>
              </a:rPr>
              <a:t>Anmeldung: </a:t>
            </a:r>
            <a:r>
              <a:rPr lang="en-US" sz="2000" b="0" i="0" u="none" strike="noStrike" cap="none" spc="-9">
                <a:solidFill>
                  <a:schemeClr val="tx1"/>
                </a:solidFill>
                <a:latin typeface="Arial"/>
                <a:ea typeface="Arial"/>
                <a:cs typeface="Arial"/>
              </a:rPr>
              <a:t>über den Anmeldebogen des Deutschen Instituts </a:t>
            </a:r>
            <a:endParaRPr sz="2000" b="0" i="0" u="none">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3" marR="731520">
              <a:lnSpc>
                <a:spcPct val="100000"/>
              </a:lnSpc>
              <a:defRPr/>
            </a:pPr>
            <a:endParaRPr>
              <a:latin typeface="Calibri"/>
              <a:cs typeface="Arial"/>
            </a:endParaRPr>
          </a:p>
        </p:txBody>
      </p:sp>
      <p:sp>
        <p:nvSpPr>
          <p:cNvPr id="394003434" name="object 8"/>
          <p:cNvSpPr txBox="1"/>
          <p:nvPr/>
        </p:nvSpPr>
        <p:spPr bwMode="auto">
          <a:xfrm>
            <a:off x="8585127" y="6514843"/>
            <a:ext cx="470532" cy="224154"/>
          </a:xfrm>
          <a:prstGeom prst="rect">
            <a:avLst/>
          </a:prstGeom>
        </p:spPr>
        <p:txBody>
          <a:bodyPr vert="horz" wrap="square" lIns="0" tIns="0" rIns="0" bIns="0" rtlCol="0">
            <a:spAutoFit/>
          </a:bodyPr>
          <a:lstStyle/>
          <a:p>
            <a:pPr marL="12699">
              <a:lnSpc>
                <a:spcPts val="1642"/>
              </a:lnSpc>
              <a:defRPr/>
            </a:pPr>
            <a:r>
              <a:rPr sz="1400" b="1" spc="-9">
                <a:solidFill>
                  <a:srgbClr val="FFFFFF"/>
                </a:solidFill>
                <a:latin typeface="Arial"/>
                <a:cs typeface="Arial"/>
              </a:rPr>
              <a:t>15/38</a:t>
            </a:r>
            <a:endParaRPr sz="1400">
              <a:latin typeface="Arial"/>
              <a:cs typeface="Arial"/>
            </a:endParaRPr>
          </a:p>
        </p:txBody>
      </p:sp>
      <p:pic>
        <p:nvPicPr>
          <p:cNvPr id="371249656" name="Grafik 371249655"/>
          <p:cNvPicPr>
            <a:picLocks noChangeAspect="1"/>
          </p:cNvPicPr>
          <p:nvPr/>
        </p:nvPicPr>
        <p:blipFill>
          <a:blip r:embed="rId3"/>
          <a:stretch/>
        </p:blipFill>
        <p:spPr bwMode="auto">
          <a:xfrm>
            <a:off x="5741249" y="4309095"/>
            <a:ext cx="2376430" cy="22057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46627312" name="object 5"/>
          <p:cNvSpPr txBox="1">
            <a:spLocks noGrp="1"/>
          </p:cNvSpPr>
          <p:nvPr>
            <p:ph type="title"/>
          </p:nvPr>
        </p:nvSpPr>
        <p:spPr bwMode="auto">
          <a:xfrm>
            <a:off x="380997" y="419095"/>
            <a:ext cx="5793000" cy="744577"/>
          </a:xfrm>
          <a:prstGeom prst="rect">
            <a:avLst/>
          </a:prstGeom>
        </p:spPr>
        <p:txBody>
          <a:bodyPr vert="horz" wrap="square" lIns="0" tIns="12699" rIns="0" bIns="0" rtlCol="0">
            <a:spAutoFit/>
          </a:bodyPr>
          <a:lstStyle/>
          <a:p>
            <a:pPr marL="12699">
              <a:lnSpc>
                <a:spcPct val="100000"/>
              </a:lnSpc>
              <a:spcBef>
                <a:spcPts val="98"/>
              </a:spcBef>
              <a:defRPr/>
            </a:pPr>
            <a:r>
              <a:rPr sz="2400" b="1">
                <a:solidFill>
                  <a:srgbClr val="A31429"/>
                </a:solidFill>
                <a:latin typeface="Arial"/>
                <a:cs typeface="Arial"/>
              </a:rPr>
              <a:t>Spezifische</a:t>
            </a:r>
            <a:r>
              <a:rPr sz="2400" b="1" spc="-13">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3">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1540980451" name="object 6"/>
          <p:cNvSpPr txBox="1"/>
          <p:nvPr/>
        </p:nvSpPr>
        <p:spPr bwMode="auto">
          <a:xfrm>
            <a:off x="380997" y="1510470"/>
            <a:ext cx="8261492" cy="2969612"/>
          </a:xfrm>
          <a:prstGeom prst="rect">
            <a:avLst/>
          </a:prstGeom>
        </p:spPr>
        <p:txBody>
          <a:bodyPr vert="horz" wrap="square" lIns="0" tIns="12699" rIns="0" bIns="0" rtlCol="0">
            <a:spAutoFit/>
          </a:bodyPr>
          <a:lstStyle/>
          <a:p>
            <a:pPr marL="305907" indent="-305907">
              <a:lnSpc>
                <a:spcPct val="114999"/>
              </a:lnSpc>
              <a:buFont typeface="Wingdings"/>
              <a:buChar char="Ø"/>
              <a:defRPr/>
            </a:pPr>
            <a:r>
              <a:rPr sz="2000" b="1" i="0" u="none">
                <a:solidFill>
                  <a:schemeClr val="tx1"/>
                </a:solidFill>
                <a:latin typeface="Arial"/>
                <a:ea typeface="Arial"/>
                <a:cs typeface="Arial"/>
              </a:rPr>
              <a:t>Konversationskurs Deutsch </a:t>
            </a:r>
          </a:p>
          <a:p>
            <a:pPr marL="720000" marR="0" lvl="1" indent="-270000">
              <a:lnSpc>
                <a:spcPct val="114999"/>
              </a:lnSpc>
              <a:buFont typeface="Arial"/>
              <a:buChar char="•"/>
              <a:defRPr/>
            </a:pPr>
            <a:r>
              <a:rPr sz="2000" b="1" i="0" u="none">
                <a:solidFill>
                  <a:schemeClr val="tx1"/>
                </a:solidFill>
                <a:latin typeface="Arial"/>
                <a:ea typeface="Arial"/>
                <a:cs typeface="Arial"/>
              </a:rPr>
              <a:t>Anmeldung: </a:t>
            </a:r>
            <a:r>
              <a:rPr lang="en-US" sz="2000" b="0" i="0" u="none" strike="noStrike" cap="none" spc="-9">
                <a:solidFill>
                  <a:schemeClr val="tx1"/>
                </a:solidFill>
                <a:latin typeface="Arial"/>
                <a:ea typeface="Arial"/>
                <a:cs typeface="Arial"/>
              </a:rPr>
              <a:t>per Email an: </a:t>
            </a:r>
            <a:r>
              <a:rPr sz="1800" u="sng">
                <a:latin typeface="Arial"/>
                <a:ea typeface="Arial"/>
                <a:cs typeface="Arial"/>
                <a:hlinkClick r:id="rId3" tooltip="http://gis@international.uni-mainz.de"/>
              </a:rPr>
              <a:t>gis@international.uni-mainz.de </a:t>
            </a:r>
            <a:endParaRPr sz="1800" u="sng">
              <a:latin typeface="Arial"/>
              <a:ea typeface="Arial"/>
              <a:cs typeface="Arial"/>
            </a:endParaRPr>
          </a:p>
          <a:p>
            <a:pPr marL="652964" lvl="1" indent="-195764">
              <a:lnSpc>
                <a:spcPct val="114999"/>
              </a:lnSpc>
              <a:buFont typeface="Arial"/>
              <a:buChar char="•"/>
              <a:defRPr/>
            </a:pPr>
            <a:r>
              <a:rPr sz="2000" b="1" u="none">
                <a:latin typeface="Arial"/>
                <a:ea typeface="Arial"/>
                <a:cs typeface="Arial"/>
              </a:rPr>
              <a:t> Anmeldezeitraum:</a:t>
            </a:r>
            <a:r>
              <a:rPr sz="2000" u="none">
                <a:latin typeface="Arial"/>
                <a:ea typeface="Arial"/>
                <a:cs typeface="Arial"/>
              </a:rPr>
              <a:t> 10.04. 2024 -14.04.2024 </a:t>
            </a:r>
          </a:p>
          <a:p>
            <a:pPr marL="652964" lvl="1" indent="-195764">
              <a:lnSpc>
                <a:spcPct val="114999"/>
              </a:lnSpc>
              <a:buFont typeface="Arial"/>
              <a:buChar char="•"/>
              <a:defRPr/>
            </a:pPr>
            <a:r>
              <a:rPr sz="2000" u="none">
                <a:latin typeface="Arial"/>
                <a:ea typeface="Arial"/>
                <a:cs typeface="Arial"/>
              </a:rPr>
              <a:t> 3 verschiedene Kurse: </a:t>
            </a:r>
          </a:p>
          <a:p>
            <a:pPr marL="1053014" lvl="2" indent="-195764">
              <a:lnSpc>
                <a:spcPct val="114999"/>
              </a:lnSpc>
              <a:buFont typeface="Arial"/>
              <a:buChar char="•"/>
              <a:defRPr/>
            </a:pPr>
            <a:r>
              <a:rPr sz="2000" u="none">
                <a:latin typeface="Arial"/>
                <a:ea typeface="Arial"/>
                <a:cs typeface="Arial"/>
              </a:rPr>
              <a:t>Level A2/B1 (Kurs A und B) </a:t>
            </a:r>
          </a:p>
          <a:p>
            <a:pPr marL="1053014" lvl="2" indent="-195764">
              <a:lnSpc>
                <a:spcPct val="114999"/>
              </a:lnSpc>
              <a:buFont typeface="Arial"/>
              <a:buChar char="•"/>
              <a:defRPr/>
            </a:pPr>
            <a:r>
              <a:rPr sz="2000" u="none">
                <a:latin typeface="Arial"/>
                <a:ea typeface="Arial"/>
                <a:cs typeface="Arial"/>
              </a:rPr>
              <a:t>Level B2/C1 (Kurs C) </a:t>
            </a:r>
            <a:endParaRPr sz="1100" u="none"/>
          </a:p>
          <a:p>
            <a:pPr lvl="1">
              <a:lnSpc>
                <a:spcPct val="114999"/>
              </a:lnSpc>
              <a:defRPr/>
            </a:pPr>
            <a:endParaRPr sz="2000" b="0" i="0" u="none">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3" marR="731520">
              <a:lnSpc>
                <a:spcPct val="100000"/>
              </a:lnSpc>
              <a:defRPr/>
            </a:pPr>
            <a:endParaRPr>
              <a:latin typeface="Calibri"/>
              <a:cs typeface="Arial"/>
            </a:endParaRPr>
          </a:p>
        </p:txBody>
      </p:sp>
      <p:sp>
        <p:nvSpPr>
          <p:cNvPr id="684824485" name="object 8"/>
          <p:cNvSpPr txBox="1"/>
          <p:nvPr/>
        </p:nvSpPr>
        <p:spPr bwMode="auto">
          <a:xfrm>
            <a:off x="8585127" y="6514843"/>
            <a:ext cx="470532" cy="224154"/>
          </a:xfrm>
          <a:prstGeom prst="rect">
            <a:avLst/>
          </a:prstGeom>
        </p:spPr>
        <p:txBody>
          <a:bodyPr vert="horz" wrap="square" lIns="0" tIns="0" rIns="0" bIns="0" rtlCol="0">
            <a:spAutoFit/>
          </a:bodyPr>
          <a:lstStyle/>
          <a:p>
            <a:pPr marL="12699">
              <a:lnSpc>
                <a:spcPts val="1643"/>
              </a:lnSpc>
              <a:defRPr/>
            </a:pPr>
            <a:r>
              <a:rPr sz="1400" b="1" spc="-9">
                <a:solidFill>
                  <a:srgbClr val="FFFFFF"/>
                </a:solidFill>
                <a:latin typeface="Arial"/>
                <a:cs typeface="Arial"/>
              </a:rPr>
              <a:t>15/38</a:t>
            </a:r>
            <a:endParaRPr sz="1400">
              <a:latin typeface="Arial"/>
              <a:cs typeface="Arial"/>
            </a:endParaRPr>
          </a:p>
        </p:txBody>
      </p:sp>
      <p:pic>
        <p:nvPicPr>
          <p:cNvPr id="635412299" name="Grafik 635412298"/>
          <p:cNvPicPr>
            <a:picLocks noChangeAspect="1"/>
          </p:cNvPicPr>
          <p:nvPr/>
        </p:nvPicPr>
        <p:blipFill>
          <a:blip r:embed="rId4"/>
          <a:stretch/>
        </p:blipFill>
        <p:spPr bwMode="auto">
          <a:xfrm>
            <a:off x="4669630" y="3176587"/>
            <a:ext cx="3352799" cy="32194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flipH="1">
            <a:off x="335812" y="520499"/>
            <a:ext cx="7085658" cy="805538"/>
          </a:xfrm>
          <a:prstGeom prst="rect">
            <a:avLst/>
          </a:prstGeom>
        </p:spPr>
        <p:txBody>
          <a:bodyPr vert="horz" wrap="square" lIns="0" tIns="12699" rIns="0" bIns="0" rtlCol="0">
            <a:spAutoFit/>
          </a:bodyPr>
          <a:lstStyle/>
          <a:p>
            <a:pPr marL="12700">
              <a:lnSpc>
                <a:spcPct val="100000"/>
              </a:lnSpc>
              <a:spcBef>
                <a:spcPts val="100"/>
              </a:spcBef>
              <a:defRPr/>
            </a:pPr>
            <a:r>
              <a:rPr sz="2600" b="1">
                <a:solidFill>
                  <a:srgbClr val="A31429"/>
                </a:solidFill>
                <a:latin typeface="Arial"/>
                <a:cs typeface="Arial"/>
              </a:rPr>
              <a:t>Deutschsprachkurse für Austauschstudierende </a:t>
            </a:r>
            <a:endParaRPr sz="2400">
              <a:latin typeface="Arial"/>
              <a:cs typeface="Arial"/>
            </a:endParaRPr>
          </a:p>
        </p:txBody>
      </p:sp>
      <p:sp>
        <p:nvSpPr>
          <p:cNvPr id="3" name="object 3"/>
          <p:cNvSpPr txBox="1"/>
          <p:nvPr/>
        </p:nvSpPr>
        <p:spPr bwMode="auto">
          <a:xfrm>
            <a:off x="124140" y="1752598"/>
            <a:ext cx="8198873" cy="4783815"/>
          </a:xfrm>
          <a:prstGeom prst="rect">
            <a:avLst/>
          </a:prstGeom>
        </p:spPr>
        <p:txBody>
          <a:bodyPr vert="horz" wrap="square" lIns="0" tIns="12700" rIns="0" bIns="0" rtlCol="0">
            <a:spAutoFit/>
          </a:bodyPr>
          <a:lstStyle/>
          <a:p>
            <a:pPr marL="355600" marR="1186180" lvl="3">
              <a:spcBef>
                <a:spcPts val="100"/>
              </a:spcBef>
              <a:defRPr/>
            </a:pPr>
            <a:r>
              <a:rPr sz="2400">
                <a:latin typeface="Arial"/>
                <a:cs typeface="Arial"/>
              </a:rPr>
              <a:t>Das </a:t>
            </a:r>
            <a:r>
              <a:rPr sz="2400" spc="-40">
                <a:latin typeface="Arial"/>
                <a:cs typeface="Arial"/>
              </a:rPr>
              <a:t> </a:t>
            </a:r>
            <a:r>
              <a:rPr sz="2400">
                <a:latin typeface="Arial"/>
                <a:cs typeface="Arial"/>
              </a:rPr>
              <a:t>Internationale</a:t>
            </a:r>
            <a:r>
              <a:rPr sz="2400" spc="-35">
                <a:latin typeface="Arial"/>
                <a:cs typeface="Arial"/>
              </a:rPr>
              <a:t> </a:t>
            </a:r>
            <a:r>
              <a:rPr sz="2400">
                <a:latin typeface="Arial"/>
                <a:cs typeface="Arial"/>
              </a:rPr>
              <a:t>Studien-</a:t>
            </a:r>
            <a:r>
              <a:rPr sz="2400" spc="-35">
                <a:latin typeface="Arial"/>
                <a:cs typeface="Arial"/>
              </a:rPr>
              <a:t> </a:t>
            </a:r>
            <a:r>
              <a:rPr sz="2400" spc="-25">
                <a:latin typeface="Arial"/>
                <a:cs typeface="Arial"/>
              </a:rPr>
              <a:t>und </a:t>
            </a:r>
            <a:r>
              <a:rPr sz="2400">
                <a:latin typeface="Arial"/>
                <a:cs typeface="Arial"/>
              </a:rPr>
              <a:t>Sprachenkollegs</a:t>
            </a:r>
            <a:r>
              <a:rPr sz="2400" spc="-40">
                <a:latin typeface="Arial"/>
                <a:cs typeface="Arial"/>
              </a:rPr>
              <a:t> </a:t>
            </a:r>
            <a:r>
              <a:rPr sz="2400">
                <a:latin typeface="Arial"/>
                <a:cs typeface="Arial"/>
              </a:rPr>
              <a:t>(ISSK)</a:t>
            </a:r>
            <a:r>
              <a:rPr sz="2400" spc="-20">
                <a:latin typeface="Arial"/>
                <a:cs typeface="Arial"/>
              </a:rPr>
              <a:t> </a:t>
            </a:r>
            <a:r>
              <a:rPr sz="2400" spc="-10">
                <a:latin typeface="Arial"/>
                <a:cs typeface="Arial"/>
              </a:rPr>
              <a:t>bietet verschiedene Sprachkurse an. </a:t>
            </a:r>
            <a:endParaRPr sz="2400">
              <a:latin typeface="Arial"/>
              <a:cs typeface="Arial"/>
            </a:endParaRPr>
          </a:p>
          <a:p>
            <a:pPr lvl="3">
              <a:spcBef>
                <a:spcPts val="5"/>
              </a:spcBef>
              <a:defRPr/>
            </a:pPr>
            <a:endParaRPr sz="2500">
              <a:latin typeface="Arial"/>
              <a:cs typeface="Arial"/>
            </a:endParaRPr>
          </a:p>
          <a:p>
            <a:pPr marL="355600" marR="5080" lvl="3" indent="-342900">
              <a:defRPr/>
            </a:pPr>
            <a:r>
              <a:rPr lang="de-DE" sz="2400">
                <a:latin typeface="Arial"/>
                <a:cs typeface="Arial"/>
              </a:rPr>
              <a:t>	</a:t>
            </a:r>
            <a:r>
              <a:rPr sz="2400">
                <a:solidFill>
                  <a:srgbClr val="FF0000"/>
                </a:solidFill>
                <a:latin typeface="Arial"/>
                <a:cs typeface="Arial"/>
              </a:rPr>
              <a:t>Achtung:</a:t>
            </a:r>
            <a:r>
              <a:rPr sz="2400" spc="-30">
                <a:latin typeface="Arial"/>
                <a:cs typeface="Arial"/>
              </a:rPr>
              <a:t> </a:t>
            </a:r>
            <a:r>
              <a:rPr sz="2400">
                <a:latin typeface="Arial"/>
                <a:cs typeface="Arial"/>
              </a:rPr>
              <a:t>Das</a:t>
            </a:r>
            <a:r>
              <a:rPr sz="2400" spc="-20">
                <a:latin typeface="Arial"/>
                <a:cs typeface="Arial"/>
              </a:rPr>
              <a:t> </a:t>
            </a:r>
            <a:r>
              <a:rPr sz="2400">
                <a:latin typeface="Arial"/>
                <a:cs typeface="Arial"/>
              </a:rPr>
              <a:t>ISSK</a:t>
            </a:r>
            <a:r>
              <a:rPr sz="2400" spc="-15">
                <a:latin typeface="Arial"/>
                <a:cs typeface="Arial"/>
              </a:rPr>
              <a:t> </a:t>
            </a:r>
            <a:r>
              <a:rPr sz="2400">
                <a:latin typeface="Arial"/>
                <a:cs typeface="Arial"/>
              </a:rPr>
              <a:t>ist</a:t>
            </a:r>
            <a:r>
              <a:rPr sz="2400" spc="-15">
                <a:latin typeface="Arial"/>
                <a:cs typeface="Arial"/>
              </a:rPr>
              <a:t> </a:t>
            </a:r>
            <a:r>
              <a:rPr sz="2400">
                <a:latin typeface="Arial"/>
                <a:cs typeface="Arial"/>
              </a:rPr>
              <a:t>eine</a:t>
            </a:r>
            <a:r>
              <a:rPr sz="2400" spc="-20">
                <a:latin typeface="Arial"/>
                <a:cs typeface="Arial"/>
              </a:rPr>
              <a:t> </a:t>
            </a:r>
            <a:r>
              <a:rPr sz="2400">
                <a:latin typeface="Arial"/>
                <a:cs typeface="Arial"/>
              </a:rPr>
              <a:t>eigene</a:t>
            </a:r>
            <a:r>
              <a:rPr sz="2400" spc="-15">
                <a:latin typeface="Arial"/>
                <a:cs typeface="Arial"/>
              </a:rPr>
              <a:t> </a:t>
            </a:r>
            <a:r>
              <a:rPr sz="2400">
                <a:latin typeface="Arial"/>
                <a:cs typeface="Arial"/>
              </a:rPr>
              <a:t>Einrichtung,</a:t>
            </a:r>
            <a:r>
              <a:rPr sz="2400" spc="-15">
                <a:latin typeface="Arial"/>
                <a:cs typeface="Arial"/>
              </a:rPr>
              <a:t> </a:t>
            </a:r>
            <a:r>
              <a:rPr sz="2400">
                <a:latin typeface="Arial"/>
                <a:cs typeface="Arial"/>
              </a:rPr>
              <a:t>die</a:t>
            </a:r>
            <a:r>
              <a:rPr sz="2400" spc="-15">
                <a:latin typeface="Arial"/>
                <a:cs typeface="Arial"/>
              </a:rPr>
              <a:t> </a:t>
            </a:r>
            <a:r>
              <a:rPr sz="2400" spc="-10">
                <a:latin typeface="Arial"/>
                <a:cs typeface="Arial"/>
              </a:rPr>
              <a:t>Kurse </a:t>
            </a:r>
            <a:r>
              <a:rPr sz="2400">
                <a:latin typeface="Arial"/>
                <a:cs typeface="Arial"/>
              </a:rPr>
              <a:t>werden</a:t>
            </a:r>
            <a:r>
              <a:rPr sz="2400" spc="-30">
                <a:latin typeface="Arial"/>
                <a:cs typeface="Arial"/>
              </a:rPr>
              <a:t> </a:t>
            </a:r>
            <a:r>
              <a:rPr sz="2400">
                <a:latin typeface="Arial"/>
                <a:cs typeface="Arial"/>
              </a:rPr>
              <a:t>nicht</a:t>
            </a:r>
            <a:r>
              <a:rPr sz="2400" spc="-25">
                <a:latin typeface="Arial"/>
                <a:cs typeface="Arial"/>
              </a:rPr>
              <a:t> </a:t>
            </a:r>
            <a:r>
              <a:rPr sz="2400">
                <a:latin typeface="Arial"/>
                <a:cs typeface="Arial"/>
              </a:rPr>
              <a:t>am</a:t>
            </a:r>
            <a:r>
              <a:rPr sz="2400" spc="-20">
                <a:latin typeface="Arial"/>
                <a:cs typeface="Arial"/>
              </a:rPr>
              <a:t> </a:t>
            </a:r>
            <a:r>
              <a:rPr sz="2400">
                <a:latin typeface="Arial"/>
                <a:cs typeface="Arial"/>
              </a:rPr>
              <a:t>Deutschen</a:t>
            </a:r>
            <a:r>
              <a:rPr sz="2400" spc="-20">
                <a:latin typeface="Arial"/>
                <a:cs typeface="Arial"/>
              </a:rPr>
              <a:t> </a:t>
            </a:r>
            <a:r>
              <a:rPr sz="2400">
                <a:latin typeface="Arial"/>
                <a:cs typeface="Arial"/>
              </a:rPr>
              <a:t>Institut</a:t>
            </a:r>
            <a:r>
              <a:rPr sz="2400" spc="-20">
                <a:latin typeface="Arial"/>
                <a:cs typeface="Arial"/>
              </a:rPr>
              <a:t> </a:t>
            </a:r>
            <a:r>
              <a:rPr sz="2400">
                <a:latin typeface="Arial"/>
                <a:cs typeface="Arial"/>
              </a:rPr>
              <a:t>gegeben!</a:t>
            </a:r>
            <a:r>
              <a:rPr sz="2400" spc="-20">
                <a:latin typeface="Arial"/>
                <a:cs typeface="Arial"/>
              </a:rPr>
              <a:t> </a:t>
            </a:r>
            <a:br>
              <a:rPr lang="de-DE" sz="2400" spc="-20">
                <a:latin typeface="Arial"/>
                <a:cs typeface="Arial"/>
              </a:rPr>
            </a:br>
            <a:r>
              <a:rPr sz="2400" spc="-25">
                <a:latin typeface="Arial"/>
                <a:cs typeface="Arial"/>
              </a:rPr>
              <a:t>Sie </a:t>
            </a:r>
            <a:r>
              <a:rPr sz="2400">
                <a:latin typeface="Arial"/>
                <a:cs typeface="Arial"/>
              </a:rPr>
              <a:t>müssen</a:t>
            </a:r>
            <a:r>
              <a:rPr sz="2400" spc="-10">
                <a:latin typeface="Arial"/>
                <a:cs typeface="Arial"/>
              </a:rPr>
              <a:t> </a:t>
            </a:r>
            <a:r>
              <a:rPr sz="2400">
                <a:latin typeface="Arial"/>
                <a:cs typeface="Arial"/>
              </a:rPr>
              <a:t>sich</a:t>
            </a:r>
            <a:r>
              <a:rPr sz="2400" spc="-10">
                <a:latin typeface="Arial"/>
                <a:cs typeface="Arial"/>
              </a:rPr>
              <a:t> </a:t>
            </a:r>
            <a:r>
              <a:rPr sz="2400">
                <a:latin typeface="Arial"/>
                <a:cs typeface="Arial"/>
              </a:rPr>
              <a:t>für</a:t>
            </a:r>
            <a:r>
              <a:rPr sz="2400" spc="-15">
                <a:latin typeface="Arial"/>
                <a:cs typeface="Arial"/>
              </a:rPr>
              <a:t> </a:t>
            </a:r>
            <a:r>
              <a:rPr sz="2400">
                <a:latin typeface="Arial"/>
                <a:cs typeface="Arial"/>
              </a:rPr>
              <a:t>die</a:t>
            </a:r>
            <a:r>
              <a:rPr sz="2400" spc="-5">
                <a:latin typeface="Arial"/>
                <a:cs typeface="Arial"/>
              </a:rPr>
              <a:t> </a:t>
            </a:r>
            <a:r>
              <a:rPr sz="2400">
                <a:latin typeface="Arial"/>
                <a:cs typeface="Arial"/>
              </a:rPr>
              <a:t>Kurse</a:t>
            </a:r>
            <a:r>
              <a:rPr sz="2400" spc="-10">
                <a:latin typeface="Arial"/>
                <a:cs typeface="Arial"/>
              </a:rPr>
              <a:t> über Jogustine anmelden.</a:t>
            </a:r>
            <a:endParaRPr sz="2400" spc="-9">
              <a:latin typeface="Arial"/>
              <a:cs typeface="Arial"/>
            </a:endParaRPr>
          </a:p>
          <a:p>
            <a:pPr marL="355599" marR="5079" lvl="3" indent="-342900">
              <a:defRPr/>
            </a:pPr>
            <a:r>
              <a:rPr sz="2400" spc="-9">
                <a:latin typeface="Arial"/>
                <a:cs typeface="Arial"/>
              </a:rPr>
              <a:t> </a:t>
            </a:r>
          </a:p>
          <a:p>
            <a:pPr marL="978615" lvl="1" indent="-349965">
              <a:buFont typeface="Wingdings"/>
              <a:buChar char="Ø"/>
              <a:defRPr/>
            </a:pPr>
            <a:r>
              <a:rPr sz="2400" b="1" spc="-9">
                <a:latin typeface="Arial"/>
                <a:cs typeface="Arial"/>
              </a:rPr>
              <a:t>Anmeldezeitraum </a:t>
            </a:r>
            <a:r>
              <a:rPr sz="2400" spc="-9">
                <a:latin typeface="Arial"/>
                <a:cs typeface="Arial"/>
              </a:rPr>
              <a:t>bis zum Dienstag, 09.04.2024 um 23:59 Uhr </a:t>
            </a:r>
          </a:p>
          <a:p>
            <a:pPr marL="355599" marR="5079" lvl="3" indent="-342900">
              <a:defRPr/>
            </a:pPr>
            <a:endParaRPr sz="2400" spc="-9">
              <a:latin typeface="Arial"/>
              <a:cs typeface="Arial"/>
            </a:endParaRPr>
          </a:p>
          <a:p>
            <a:pPr marL="355599" marR="5079" lvl="3" indent="-342900">
              <a:defRPr/>
            </a:pPr>
            <a:endParaRPr sz="2400" b="1">
              <a:latin typeface="Arial"/>
              <a:cs typeface="Arial"/>
            </a:endParaRPr>
          </a:p>
          <a:p>
            <a:pPr marL="355599" marR="5079" lvl="3" indent="-342900">
              <a:defRPr/>
            </a:pPr>
            <a:endParaRPr sz="2400" b="1">
              <a:latin typeface="Arial"/>
              <a:cs typeface="Arial"/>
            </a:endParaRPr>
          </a:p>
        </p:txBody>
      </p:sp>
      <p:sp>
        <p:nvSpPr>
          <p:cNvPr id="8" name="object 8"/>
          <p:cNvSpPr txBox="1"/>
          <p:nvPr/>
        </p:nvSpPr>
        <p:spPr bwMode="auto">
          <a:xfrm>
            <a:off x="8677661" y="6514845"/>
            <a:ext cx="371475" cy="224154"/>
          </a:xfrm>
          <a:prstGeom prst="rect">
            <a:avLst/>
          </a:prstGeom>
        </p:spPr>
        <p:txBody>
          <a:bodyPr vert="horz" wrap="square" lIns="0" tIns="0" rIns="0" bIns="0" rtlCol="0">
            <a:spAutoFit/>
          </a:bodyPr>
          <a:lstStyle/>
          <a:p>
            <a:pPr marL="12700">
              <a:lnSpc>
                <a:spcPts val="1645"/>
              </a:lnSpc>
              <a:defRPr/>
            </a:pPr>
            <a:r>
              <a:rPr sz="1400" b="1" spc="-20">
                <a:solidFill>
                  <a:srgbClr val="FFFFFF"/>
                </a:solidFill>
                <a:latin typeface="Arial"/>
                <a:cs typeface="Arial"/>
              </a:rPr>
              <a:t>4/38</a:t>
            </a:r>
            <a:endParaRPr sz="1400">
              <a:latin typeface="Arial"/>
              <a:cs typeface="Arial"/>
            </a:endParaRPr>
          </a:p>
        </p:txBody>
      </p:sp>
      <p:pic>
        <p:nvPicPr>
          <p:cNvPr id="1731264955" name="Grafik 1731264954"/>
          <p:cNvPicPr>
            <a:picLocks noChangeAspect="1"/>
          </p:cNvPicPr>
          <p:nvPr/>
        </p:nvPicPr>
        <p:blipFill>
          <a:blip r:embed="rId3"/>
          <a:stretch/>
        </p:blipFill>
        <p:spPr bwMode="auto">
          <a:xfrm>
            <a:off x="6771707" y="1524736"/>
            <a:ext cx="1765459" cy="1696419"/>
          </a:xfrm>
          <a:prstGeom prst="rect">
            <a:avLst/>
          </a:prstGeom>
        </p:spPr>
      </p:pic>
      <p:sp>
        <p:nvSpPr>
          <p:cNvPr id="75533567" name="Pfeil: nach rechts 75533566"/>
          <p:cNvSpPr/>
          <p:nvPr/>
        </p:nvSpPr>
        <p:spPr bwMode="auto">
          <a:xfrm>
            <a:off x="2967093" y="2518687"/>
            <a:ext cx="3893343" cy="357187"/>
          </a:xfrm>
          <a:prstGeom prst="rightArrow">
            <a:avLst>
              <a:gd name="adj1" fmla="val 50000"/>
              <a:gd name="adj2" fmla="val 50000"/>
            </a:avLst>
          </a:prstGeom>
          <a:solidFill>
            <a:srgbClr val="D60046"/>
          </a:solidFill>
          <a:ln w="25400" cap="flat" cmpd="sng" algn="ctr">
            <a:solidFill>
              <a:srgbClr val="D6004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93942250" name="Holder 2"/>
          <p:cNvSpPr>
            <a:spLocks noGrp="1"/>
          </p:cNvSpPr>
          <p:nvPr>
            <p:ph type="title"/>
          </p:nvPr>
        </p:nvSpPr>
        <p:spPr bwMode="auto">
          <a:xfrm>
            <a:off x="1191575" y="506387"/>
            <a:ext cx="4978870" cy="975719"/>
          </a:xfrm>
        </p:spPr>
        <p:txBody>
          <a:bodyPr lIns="0" tIns="0" rIns="0" bIns="0"/>
          <a:lstStyle>
            <a:lvl1pPr>
              <a:defRPr sz="3200" b="0" i="0">
                <a:solidFill>
                  <a:srgbClr val="BF0000"/>
                </a:solidFill>
                <a:latin typeface="Arial"/>
                <a:cs typeface="Arial"/>
              </a:defRPr>
            </a:lvl1pPr>
          </a:lstStyle>
          <a:p>
            <a:pPr>
              <a:defRPr/>
            </a:pPr>
            <a:r>
              <a:t>Nicht belegt werden können</a:t>
            </a:r>
          </a:p>
        </p:txBody>
      </p:sp>
      <p:sp>
        <p:nvSpPr>
          <p:cNvPr id="1827036870" name="Holder 3"/>
          <p:cNvSpPr>
            <a:spLocks noGrp="1"/>
          </p:cNvSpPr>
          <p:nvPr>
            <p:ph type="body" idx="1"/>
          </p:nvPr>
        </p:nvSpPr>
        <p:spPr bwMode="auto">
          <a:xfrm>
            <a:off x="258121" y="1927885"/>
            <a:ext cx="8468916" cy="2743560"/>
          </a:xfrm>
        </p:spPr>
        <p:txBody>
          <a:bodyPr lIns="0" tIns="0" rIns="0" bIns="0"/>
          <a:lstStyle>
            <a:lvl1pPr>
              <a:defRPr sz="2000" b="0" i="0">
                <a:solidFill>
                  <a:schemeClr val="tx1"/>
                </a:solidFill>
                <a:latin typeface="Arial"/>
                <a:cs typeface="Arial"/>
              </a:defRPr>
            </a:lvl1pPr>
          </a:lstStyle>
          <a:p>
            <a:pPr>
              <a:defRPr/>
            </a:pPr>
            <a:endParaRPr sz="2000"/>
          </a:p>
          <a:p>
            <a:pPr marL="305908" indent="-305908">
              <a:buFont typeface="Wingdings"/>
              <a:buChar char="Ø"/>
              <a:defRPr/>
            </a:pPr>
            <a:r>
              <a:rPr lang="en-US" sz="2000" b="0" i="0" u="none" strike="noStrike" cap="none" spc="0">
                <a:solidFill>
                  <a:schemeClr val="tx1"/>
                </a:solidFill>
                <a:latin typeface="Calibri"/>
                <a:ea typeface="Calibri"/>
                <a:cs typeface="Arial"/>
              </a:rPr>
              <a:t>Lehrveranstaltungen</a:t>
            </a:r>
            <a:r>
              <a:rPr lang="en-US" sz="2000" b="0" i="0" u="none" strike="noStrike" cap="none" spc="-45">
                <a:solidFill>
                  <a:schemeClr val="tx1"/>
                </a:solidFill>
                <a:latin typeface="Calibri"/>
                <a:ea typeface="Calibri"/>
                <a:cs typeface="Arial"/>
              </a:rPr>
              <a:t> </a:t>
            </a:r>
            <a:r>
              <a:rPr lang="en-US" sz="2000" b="0" i="0" u="none" strike="noStrike" cap="none" spc="0">
                <a:solidFill>
                  <a:schemeClr val="tx1"/>
                </a:solidFill>
                <a:latin typeface="Calibri"/>
                <a:ea typeface="Calibri"/>
                <a:cs typeface="Arial"/>
              </a:rPr>
              <a:t>im</a:t>
            </a:r>
            <a:r>
              <a:rPr lang="en-US" sz="2000" b="0" i="0" u="none" strike="noStrike" cap="none" spc="-38">
                <a:solidFill>
                  <a:schemeClr val="tx1"/>
                </a:solidFill>
                <a:latin typeface="Calibri"/>
                <a:ea typeface="Calibri"/>
                <a:cs typeface="Arial"/>
              </a:rPr>
              <a:t> </a:t>
            </a:r>
            <a:r>
              <a:rPr lang="en-US" sz="2000" b="0" i="0" u="none" strike="noStrike" cap="none" spc="0">
                <a:solidFill>
                  <a:schemeClr val="tx1"/>
                </a:solidFill>
                <a:latin typeface="Calibri"/>
                <a:ea typeface="Calibri"/>
                <a:cs typeface="Arial"/>
              </a:rPr>
              <a:t>Bereich</a:t>
            </a:r>
            <a:r>
              <a:rPr lang="en-US" sz="2000" b="0" i="0" u="none" strike="noStrike" cap="none" spc="-28">
                <a:solidFill>
                  <a:schemeClr val="tx1"/>
                </a:solidFill>
                <a:latin typeface="Calibri"/>
                <a:ea typeface="Calibri"/>
                <a:cs typeface="Arial"/>
              </a:rPr>
              <a:t> </a:t>
            </a:r>
            <a:r>
              <a:rPr lang="en-US" sz="2000" b="0" i="0" u="none" strike="noStrike" cap="none" spc="0">
                <a:solidFill>
                  <a:schemeClr val="tx1"/>
                </a:solidFill>
                <a:latin typeface="Calibri"/>
                <a:ea typeface="Calibri"/>
                <a:cs typeface="Arial"/>
              </a:rPr>
              <a:t>der</a:t>
            </a:r>
            <a:r>
              <a:rPr lang="en-US" sz="2000" b="0" i="0" u="none" strike="noStrike" cap="none" spc="-38">
                <a:solidFill>
                  <a:schemeClr val="tx1"/>
                </a:solidFill>
                <a:latin typeface="Calibri"/>
                <a:ea typeface="Calibri"/>
                <a:cs typeface="Arial"/>
              </a:rPr>
              <a:t> </a:t>
            </a:r>
            <a:r>
              <a:rPr lang="en-US" sz="2000" b="1" i="0" u="none" strike="noStrike" cap="none" spc="0">
                <a:solidFill>
                  <a:schemeClr val="tx1"/>
                </a:solidFill>
                <a:latin typeface="Calibri"/>
                <a:ea typeface="Calibri"/>
                <a:cs typeface="Arial"/>
              </a:rPr>
              <a:t>Fachdidaktik</a:t>
            </a:r>
            <a:r>
              <a:rPr lang="en-US" sz="2000" b="0" i="0" u="none" strike="noStrike" cap="none" spc="-34">
                <a:solidFill>
                  <a:schemeClr val="tx1"/>
                </a:solidFill>
                <a:latin typeface="Calibri"/>
                <a:ea typeface="Calibri"/>
                <a:cs typeface="Arial"/>
              </a:rPr>
              <a:t> </a:t>
            </a:r>
            <a:r>
              <a:rPr lang="en-US" sz="2000" b="0" i="0" u="none" strike="noStrike" cap="none" spc="-9">
                <a:solidFill>
                  <a:schemeClr val="tx1"/>
                </a:solidFill>
                <a:latin typeface="Calibri"/>
                <a:ea typeface="Calibri"/>
                <a:cs typeface="Arial"/>
              </a:rPr>
              <a:t>(FDSP/FDLI-Kurse, Grammatikdidaktik, </a:t>
            </a:r>
            <a:r>
              <a:rPr lang="en-US" sz="2000" b="0" i="0" u="none" strike="noStrike" cap="none" spc="0">
                <a:solidFill>
                  <a:schemeClr val="tx1"/>
                </a:solidFill>
                <a:latin typeface="Calibri"/>
                <a:ea typeface="Calibri"/>
                <a:cs typeface="Arial"/>
              </a:rPr>
              <a:t>Orthographiedidaktik</a:t>
            </a:r>
            <a:r>
              <a:rPr lang="en-US" sz="2000" b="0" i="0" u="none" strike="noStrike" cap="none" spc="-77">
                <a:solidFill>
                  <a:schemeClr val="tx1"/>
                </a:solidFill>
                <a:latin typeface="Calibri"/>
                <a:ea typeface="Calibri"/>
                <a:cs typeface="Arial"/>
              </a:rPr>
              <a:t> </a:t>
            </a:r>
            <a:r>
              <a:rPr lang="en-US" sz="2000" b="0" i="0" u="none" strike="noStrike" cap="none" spc="-9">
                <a:solidFill>
                  <a:schemeClr val="tx1"/>
                </a:solidFill>
                <a:latin typeface="Calibri"/>
                <a:ea typeface="Calibri"/>
                <a:cs typeface="Arial"/>
              </a:rPr>
              <a:t>etc.)</a:t>
            </a:r>
            <a:endParaRPr lang="en-US" sz="2000" b="0" i="0" u="none" strike="noStrike" cap="none" spc="-9">
              <a:solidFill>
                <a:schemeClr val="tx1"/>
              </a:solidFill>
              <a:latin typeface="Times New Roman"/>
              <a:cs typeface="Times New Roman"/>
            </a:endParaRPr>
          </a:p>
          <a:p>
            <a:pPr marL="305908" indent="-305908">
              <a:buFont typeface="Wingdings"/>
              <a:buChar char="Ø"/>
              <a:defRPr/>
            </a:pPr>
            <a:endParaRPr lang="en-US" sz="2000" b="0" i="0" u="none" strike="noStrike" cap="none" spc="-9">
              <a:solidFill>
                <a:schemeClr val="tx1"/>
              </a:solidFill>
              <a:latin typeface="Times New Roman"/>
              <a:cs typeface="Times New Roman"/>
            </a:endParaRPr>
          </a:p>
          <a:p>
            <a:pPr marL="305908" indent="-305908">
              <a:buFont typeface="Wingdings"/>
              <a:buChar char="Ø"/>
              <a:defRPr/>
            </a:pPr>
            <a:r>
              <a:rPr lang="en-US" sz="2000" b="1" i="0" u="none" strike="noStrike" cap="none" spc="-9">
                <a:solidFill>
                  <a:schemeClr val="tx1"/>
                </a:solidFill>
                <a:latin typeface="Calibri"/>
                <a:ea typeface="Calibri"/>
                <a:cs typeface="Arial"/>
              </a:rPr>
              <a:t>Oberseminare/ Examenskolloquien </a:t>
            </a:r>
            <a:endParaRPr sz="2000"/>
          </a:p>
          <a:p>
            <a:pPr marL="305908" indent="-305908">
              <a:buFont typeface="Wingdings"/>
              <a:buChar char="Ø"/>
              <a:defRPr/>
            </a:pPr>
            <a:endParaRPr sz="2000" b="0" i="0" u="none">
              <a:solidFill>
                <a:srgbClr val="000000"/>
              </a:solidFill>
              <a:latin typeface="Calibri"/>
              <a:ea typeface="Calibri"/>
              <a:cs typeface="Calibri"/>
            </a:endParaRPr>
          </a:p>
          <a:p>
            <a:pPr marL="305908" indent="-305908">
              <a:buFont typeface="Wingdings"/>
              <a:buChar char="Ø"/>
              <a:defRPr/>
            </a:pPr>
            <a:r>
              <a:rPr sz="2000" b="0" i="0" u="none">
                <a:solidFill>
                  <a:srgbClr val="A31429"/>
                </a:solidFill>
                <a:latin typeface="Calibri"/>
                <a:ea typeface="Calibri"/>
                <a:cs typeface="Calibri"/>
              </a:rPr>
              <a:t>die </a:t>
            </a:r>
            <a:r>
              <a:rPr sz="2000" b="1" i="0" u="none">
                <a:solidFill>
                  <a:srgbClr val="A31429"/>
                </a:solidFill>
                <a:latin typeface="Calibri"/>
                <a:ea typeface="Calibri"/>
                <a:cs typeface="Calibri"/>
              </a:rPr>
              <a:t>Ringvorlesung GNDL-V </a:t>
            </a:r>
            <a:r>
              <a:rPr sz="2000" b="0" i="0" u="none">
                <a:solidFill>
                  <a:srgbClr val="A31429"/>
                </a:solidFill>
                <a:latin typeface="Calibri"/>
                <a:ea typeface="Calibri"/>
                <a:cs typeface="Calibri"/>
              </a:rPr>
              <a:t>(Begleitveranstaltung zum Proseminar): Kein ECTS-Erwerb möglich, Sie können die Veranstaltung aber aus freiem Interesse besuchen_ NOCHMAL PRÜFEN </a:t>
            </a:r>
            <a:endParaRPr sz="1200" b="0" i="0" u="none">
              <a:solidFill>
                <a:srgbClr val="000000"/>
              </a:solidFill>
              <a:latin typeface="Calibri"/>
              <a:ea typeface="Calibri"/>
              <a:cs typeface="Calibri"/>
            </a:endParaRPr>
          </a:p>
        </p:txBody>
      </p:sp>
      <p:pic>
        <p:nvPicPr>
          <p:cNvPr id="158590400" name="Grafik 158590399"/>
          <p:cNvPicPr>
            <a:picLocks noChangeAspect="1"/>
          </p:cNvPicPr>
          <p:nvPr/>
        </p:nvPicPr>
        <p:blipFill>
          <a:blip r:embed="rId3"/>
          <a:stretch/>
        </p:blipFill>
        <p:spPr bwMode="auto">
          <a:xfrm>
            <a:off x="23811" y="199097"/>
            <a:ext cx="1371600" cy="1371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object 5"/>
          <p:cNvSpPr txBox="1">
            <a:spLocks noGrp="1"/>
          </p:cNvSpPr>
          <p:nvPr>
            <p:ph type="title"/>
          </p:nvPr>
        </p:nvSpPr>
        <p:spPr bwMode="auto">
          <a:xfrm>
            <a:off x="610550" y="601023"/>
            <a:ext cx="6652981" cy="744579"/>
          </a:xfrm>
          <a:prstGeom prst="rect">
            <a:avLst/>
          </a:prstGeom>
        </p:spPr>
        <p:txBody>
          <a:bodyPr vert="horz" wrap="square" lIns="0" tIns="12699" rIns="0" bIns="0" rtlCol="0">
            <a:spAutoFit/>
          </a:bodyPr>
          <a:lstStyle/>
          <a:p>
            <a:pPr marR="5080" indent="12700" algn="l">
              <a:lnSpc>
                <a:spcPct val="100000"/>
              </a:lnSpc>
              <a:spcBef>
                <a:spcPts val="100"/>
              </a:spcBef>
              <a:defRPr/>
            </a:pPr>
            <a:r>
              <a:rPr sz="2400">
                <a:solidFill>
                  <a:srgbClr val="000000"/>
                </a:solidFill>
              </a:rPr>
              <a:t>Möglich</a:t>
            </a:r>
            <a:r>
              <a:rPr sz="2400" spc="-15">
                <a:solidFill>
                  <a:srgbClr val="000000"/>
                </a:solidFill>
              </a:rPr>
              <a:t> </a:t>
            </a:r>
            <a:r>
              <a:rPr sz="2400">
                <a:solidFill>
                  <a:srgbClr val="000000"/>
                </a:solidFill>
              </a:rPr>
              <a:t>sind</a:t>
            </a:r>
            <a:r>
              <a:rPr sz="2400" spc="-15">
                <a:solidFill>
                  <a:srgbClr val="000000"/>
                </a:solidFill>
              </a:rPr>
              <a:t> </a:t>
            </a:r>
            <a:r>
              <a:rPr sz="2400">
                <a:solidFill>
                  <a:srgbClr val="000000"/>
                </a:solidFill>
              </a:rPr>
              <a:t>auch</a:t>
            </a:r>
            <a:r>
              <a:rPr sz="2400" spc="-15">
                <a:solidFill>
                  <a:srgbClr val="000000"/>
                </a:solidFill>
              </a:rPr>
              <a:t> </a:t>
            </a:r>
            <a:r>
              <a:rPr sz="2400" spc="-10">
                <a:solidFill>
                  <a:srgbClr val="000000"/>
                </a:solidFill>
              </a:rPr>
              <a:t>Lehrveranstaltungen </a:t>
            </a:r>
            <a:r>
              <a:rPr sz="2400">
                <a:solidFill>
                  <a:srgbClr val="000000"/>
                </a:solidFill>
              </a:rPr>
              <a:t>in</a:t>
            </a:r>
            <a:r>
              <a:rPr sz="2400" spc="-35">
                <a:solidFill>
                  <a:srgbClr val="000000"/>
                </a:solidFill>
              </a:rPr>
              <a:t> </a:t>
            </a:r>
            <a:r>
              <a:rPr sz="2400">
                <a:solidFill>
                  <a:srgbClr val="000000"/>
                </a:solidFill>
              </a:rPr>
              <a:t>anderen</a:t>
            </a:r>
            <a:r>
              <a:rPr lang="de-DE" sz="2400" spc="-20">
                <a:solidFill>
                  <a:srgbClr val="000000"/>
                </a:solidFill>
              </a:rPr>
              <a:t> </a:t>
            </a:r>
            <a:r>
              <a:rPr sz="2400">
                <a:solidFill>
                  <a:srgbClr val="000000"/>
                </a:solidFill>
              </a:rPr>
              <a:t>Fächern,</a:t>
            </a:r>
            <a:r>
              <a:rPr sz="2400" spc="-20">
                <a:solidFill>
                  <a:srgbClr val="000000"/>
                </a:solidFill>
              </a:rPr>
              <a:t> </a:t>
            </a:r>
            <a:r>
              <a:rPr sz="2400" spc="-10">
                <a:solidFill>
                  <a:srgbClr val="000000"/>
                </a:solidFill>
              </a:rPr>
              <a:t>z.B.:</a:t>
            </a:r>
            <a:endParaRPr sz="2400"/>
          </a:p>
        </p:txBody>
      </p:sp>
      <p:sp>
        <p:nvSpPr>
          <p:cNvPr id="6" name="object 6"/>
          <p:cNvSpPr txBox="1"/>
          <p:nvPr/>
        </p:nvSpPr>
        <p:spPr bwMode="auto">
          <a:xfrm>
            <a:off x="539113" y="2209799"/>
            <a:ext cx="4871720" cy="2159000"/>
          </a:xfrm>
          <a:prstGeom prst="rect">
            <a:avLst/>
          </a:prstGeom>
        </p:spPr>
        <p:txBody>
          <a:bodyPr vert="horz" wrap="square" lIns="0" tIns="12700" rIns="0" bIns="0" rtlCol="0">
            <a:spAutoFit/>
          </a:bodyPr>
          <a:lstStyle/>
          <a:p>
            <a:pPr marL="354965" indent="-342265">
              <a:lnSpc>
                <a:spcPct val="100000"/>
              </a:lnSpc>
              <a:spcBef>
                <a:spcPts val="100"/>
              </a:spcBef>
              <a:buChar char="•"/>
              <a:tabLst>
                <a:tab pos="354965" algn="l"/>
                <a:tab pos="355600" algn="l"/>
              </a:tabLst>
              <a:defRPr/>
            </a:pPr>
            <a:r>
              <a:rPr sz="2000">
                <a:latin typeface="Arial"/>
                <a:cs typeface="Arial"/>
              </a:rPr>
              <a:t>Politikwissenschaft</a:t>
            </a:r>
            <a:r>
              <a:rPr sz="2000" spc="-40">
                <a:latin typeface="Arial"/>
                <a:cs typeface="Arial"/>
              </a:rPr>
              <a:t> </a:t>
            </a:r>
            <a:r>
              <a:rPr sz="2000">
                <a:latin typeface="Arial"/>
                <a:cs typeface="Arial"/>
              </a:rPr>
              <a:t>(FB</a:t>
            </a:r>
            <a:r>
              <a:rPr sz="2000" spc="-35">
                <a:latin typeface="Arial"/>
                <a:cs typeface="Arial"/>
              </a:rPr>
              <a:t> </a:t>
            </a:r>
            <a:r>
              <a:rPr sz="2000" spc="-25">
                <a:latin typeface="Arial"/>
                <a:cs typeface="Arial"/>
              </a:rPr>
              <a:t>02)</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Soziologie</a:t>
            </a:r>
            <a:r>
              <a:rPr sz="2000" spc="-20">
                <a:latin typeface="Arial"/>
                <a:cs typeface="Arial"/>
              </a:rPr>
              <a:t> </a:t>
            </a:r>
            <a:r>
              <a:rPr sz="2000">
                <a:latin typeface="Arial"/>
                <a:cs typeface="Arial"/>
              </a:rPr>
              <a:t>(FB</a:t>
            </a:r>
            <a:r>
              <a:rPr sz="2000" spc="-20">
                <a:latin typeface="Arial"/>
                <a:cs typeface="Arial"/>
              </a:rPr>
              <a:t> </a:t>
            </a:r>
            <a:r>
              <a:rPr sz="2000" spc="-25">
                <a:latin typeface="Arial"/>
                <a:cs typeface="Arial"/>
              </a:rPr>
              <a:t>02)</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Kulturanthropologie/Volkskunde</a:t>
            </a:r>
            <a:r>
              <a:rPr sz="2000" spc="-60">
                <a:latin typeface="Arial"/>
                <a:cs typeface="Arial"/>
              </a:rPr>
              <a:t> </a:t>
            </a:r>
            <a:r>
              <a:rPr sz="2000">
                <a:latin typeface="Arial"/>
                <a:cs typeface="Arial"/>
              </a:rPr>
              <a:t>(FB</a:t>
            </a:r>
            <a:r>
              <a:rPr sz="2000" spc="-60">
                <a:latin typeface="Arial"/>
                <a:cs typeface="Arial"/>
              </a:rPr>
              <a:t> </a:t>
            </a:r>
            <a:r>
              <a:rPr sz="2000" spc="-25">
                <a:latin typeface="Arial"/>
                <a:cs typeface="Arial"/>
              </a:rPr>
              <a:t>05)</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Theaterwissenschaft</a:t>
            </a:r>
            <a:r>
              <a:rPr sz="2000" spc="-40">
                <a:latin typeface="Arial"/>
                <a:cs typeface="Arial"/>
              </a:rPr>
              <a:t> </a:t>
            </a:r>
            <a:r>
              <a:rPr sz="2000">
                <a:latin typeface="Arial"/>
                <a:cs typeface="Arial"/>
              </a:rPr>
              <a:t>(FB</a:t>
            </a:r>
            <a:r>
              <a:rPr sz="2000" spc="-35">
                <a:latin typeface="Arial"/>
                <a:cs typeface="Arial"/>
              </a:rPr>
              <a:t> </a:t>
            </a:r>
            <a:r>
              <a:rPr sz="2000" spc="-25">
                <a:latin typeface="Arial"/>
                <a:cs typeface="Arial"/>
              </a:rPr>
              <a:t>05)</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Philosophie</a:t>
            </a:r>
            <a:r>
              <a:rPr sz="2000" spc="-25">
                <a:latin typeface="Arial"/>
                <a:cs typeface="Arial"/>
              </a:rPr>
              <a:t> </a:t>
            </a:r>
            <a:r>
              <a:rPr sz="2000">
                <a:latin typeface="Arial"/>
                <a:cs typeface="Arial"/>
              </a:rPr>
              <a:t>(FB</a:t>
            </a:r>
            <a:r>
              <a:rPr sz="2000" spc="-20">
                <a:latin typeface="Arial"/>
                <a:cs typeface="Arial"/>
              </a:rPr>
              <a:t> </a:t>
            </a:r>
            <a:r>
              <a:rPr sz="2000" spc="-25">
                <a:latin typeface="Arial"/>
                <a:cs typeface="Arial"/>
              </a:rPr>
              <a:t>05)</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Geschichte</a:t>
            </a:r>
            <a:r>
              <a:rPr sz="2000" spc="-20">
                <a:latin typeface="Arial"/>
                <a:cs typeface="Arial"/>
              </a:rPr>
              <a:t> </a:t>
            </a:r>
            <a:r>
              <a:rPr sz="2000">
                <a:latin typeface="Arial"/>
                <a:cs typeface="Arial"/>
              </a:rPr>
              <a:t>(FB</a:t>
            </a:r>
            <a:r>
              <a:rPr sz="2000" spc="-15">
                <a:latin typeface="Arial"/>
                <a:cs typeface="Arial"/>
              </a:rPr>
              <a:t> </a:t>
            </a:r>
            <a:r>
              <a:rPr sz="2000" spc="-25">
                <a:latin typeface="Arial"/>
                <a:cs typeface="Arial"/>
              </a:rPr>
              <a:t>07)</a:t>
            </a:r>
            <a:endParaRPr sz="2000">
              <a:latin typeface="Arial"/>
              <a:cs typeface="Arial"/>
            </a:endParaRPr>
          </a:p>
          <a:p>
            <a:pPr marL="354965" indent="-342265">
              <a:lnSpc>
                <a:spcPct val="100000"/>
              </a:lnSpc>
              <a:buChar char="•"/>
              <a:tabLst>
                <a:tab pos="354965" algn="l"/>
                <a:tab pos="355600" algn="l"/>
              </a:tabLst>
              <a:defRPr/>
            </a:pPr>
            <a:r>
              <a:rPr sz="2000">
                <a:latin typeface="Arial"/>
                <a:cs typeface="Arial"/>
              </a:rPr>
              <a:t>Kunstgeschichte</a:t>
            </a:r>
            <a:r>
              <a:rPr sz="2000" spc="-30">
                <a:latin typeface="Arial"/>
                <a:cs typeface="Arial"/>
              </a:rPr>
              <a:t> </a:t>
            </a:r>
            <a:r>
              <a:rPr sz="2000">
                <a:latin typeface="Arial"/>
                <a:cs typeface="Arial"/>
              </a:rPr>
              <a:t>(FB</a:t>
            </a:r>
            <a:r>
              <a:rPr sz="2000" spc="-25">
                <a:latin typeface="Arial"/>
                <a:cs typeface="Arial"/>
              </a:rPr>
              <a:t> 07)</a:t>
            </a:r>
            <a:endParaRPr sz="2000">
              <a:latin typeface="Arial"/>
              <a:cs typeface="Arial"/>
            </a:endParaRPr>
          </a:p>
        </p:txBody>
      </p:sp>
      <p:sp>
        <p:nvSpPr>
          <p:cNvPr id="8" name="object 8"/>
          <p:cNvSpPr txBox="1"/>
          <p:nvPr/>
        </p:nvSpPr>
        <p:spPr bwMode="auto">
          <a:xfrm>
            <a:off x="716597" y="4733295"/>
            <a:ext cx="7710805" cy="1149033"/>
          </a:xfrm>
          <a:prstGeom prst="rect">
            <a:avLst/>
          </a:prstGeom>
          <a:solidFill>
            <a:srgbClr val="BADFE3"/>
          </a:solidFill>
        </p:spPr>
        <p:txBody>
          <a:bodyPr vert="horz" wrap="square" lIns="0" tIns="40640" rIns="0" bIns="0" rtlCol="0">
            <a:spAutoFit/>
          </a:bodyPr>
          <a:lstStyle/>
          <a:p>
            <a:pPr marL="90805" marR="380365">
              <a:lnSpc>
                <a:spcPct val="100000"/>
              </a:lnSpc>
              <a:spcBef>
                <a:spcPts val="320"/>
              </a:spcBef>
              <a:defRPr/>
            </a:pPr>
            <a:r>
              <a:rPr lang="de-DE" sz="1800">
                <a:latin typeface="Arial"/>
                <a:cs typeface="Arial"/>
              </a:rPr>
              <a:t>Achtung</a:t>
            </a:r>
            <a:r>
              <a:rPr sz="1800">
                <a:latin typeface="Arial"/>
                <a:cs typeface="Arial"/>
              </a:rPr>
              <a:t>:</a:t>
            </a:r>
            <a:r>
              <a:rPr sz="1800" spc="-15">
                <a:latin typeface="Arial"/>
                <a:cs typeface="Arial"/>
              </a:rPr>
              <a:t> </a:t>
            </a:r>
            <a:r>
              <a:rPr sz="1800">
                <a:latin typeface="Arial"/>
                <a:cs typeface="Arial"/>
              </a:rPr>
              <a:t>Das</a:t>
            </a:r>
            <a:r>
              <a:rPr sz="1800" spc="-20">
                <a:latin typeface="Arial"/>
                <a:cs typeface="Arial"/>
              </a:rPr>
              <a:t> </a:t>
            </a:r>
            <a:r>
              <a:rPr sz="1800">
                <a:latin typeface="Arial"/>
                <a:cs typeface="Arial"/>
              </a:rPr>
              <a:t>Deutsche</a:t>
            </a:r>
            <a:r>
              <a:rPr sz="1800" spc="-15">
                <a:latin typeface="Arial"/>
                <a:cs typeface="Arial"/>
              </a:rPr>
              <a:t> </a:t>
            </a:r>
            <a:r>
              <a:rPr sz="1800">
                <a:latin typeface="Arial"/>
                <a:cs typeface="Arial"/>
              </a:rPr>
              <a:t>Institut</a:t>
            </a:r>
            <a:r>
              <a:rPr sz="1800" spc="-15">
                <a:latin typeface="Arial"/>
                <a:cs typeface="Arial"/>
              </a:rPr>
              <a:t> </a:t>
            </a:r>
            <a:r>
              <a:rPr sz="1800">
                <a:latin typeface="Arial"/>
                <a:cs typeface="Arial"/>
              </a:rPr>
              <a:t>kann</a:t>
            </a:r>
            <a:r>
              <a:rPr sz="1800" spc="-15">
                <a:latin typeface="Arial"/>
                <a:cs typeface="Arial"/>
              </a:rPr>
              <a:t> </a:t>
            </a:r>
            <a:r>
              <a:rPr sz="1800">
                <a:latin typeface="Arial"/>
                <a:cs typeface="Arial"/>
              </a:rPr>
              <a:t>Sie</a:t>
            </a:r>
            <a:r>
              <a:rPr sz="1800" spc="-15">
                <a:latin typeface="Arial"/>
                <a:cs typeface="Arial"/>
              </a:rPr>
              <a:t> </a:t>
            </a:r>
            <a:r>
              <a:rPr sz="1800">
                <a:latin typeface="Arial"/>
                <a:cs typeface="Arial"/>
              </a:rPr>
              <a:t>nicht</a:t>
            </a:r>
            <a:r>
              <a:rPr sz="1800" spc="-15">
                <a:latin typeface="Arial"/>
                <a:cs typeface="Arial"/>
              </a:rPr>
              <a:t> </a:t>
            </a:r>
            <a:r>
              <a:rPr sz="1800">
                <a:latin typeface="Arial"/>
                <a:cs typeface="Arial"/>
              </a:rPr>
              <a:t>in</a:t>
            </a:r>
            <a:r>
              <a:rPr sz="1800" spc="-10">
                <a:latin typeface="Arial"/>
                <a:cs typeface="Arial"/>
              </a:rPr>
              <a:t> </a:t>
            </a:r>
            <a:r>
              <a:rPr sz="1800" spc="-20">
                <a:latin typeface="Arial"/>
                <a:cs typeface="Arial"/>
              </a:rPr>
              <a:t>Kurse </a:t>
            </a:r>
            <a:r>
              <a:rPr sz="1800">
                <a:latin typeface="Arial"/>
                <a:cs typeface="Arial"/>
              </a:rPr>
              <a:t>anderer</a:t>
            </a:r>
            <a:r>
              <a:rPr sz="1800" spc="-25">
                <a:latin typeface="Arial"/>
                <a:cs typeface="Arial"/>
              </a:rPr>
              <a:t> </a:t>
            </a:r>
            <a:r>
              <a:rPr sz="1800">
                <a:latin typeface="Arial"/>
                <a:cs typeface="Arial"/>
              </a:rPr>
              <a:t>Institute</a:t>
            </a:r>
            <a:r>
              <a:rPr sz="1800" spc="-20">
                <a:latin typeface="Arial"/>
                <a:cs typeface="Arial"/>
              </a:rPr>
              <a:t> </a:t>
            </a:r>
            <a:r>
              <a:rPr sz="1800">
                <a:latin typeface="Arial"/>
                <a:cs typeface="Arial"/>
              </a:rPr>
              <a:t>einschreiben.</a:t>
            </a:r>
            <a:r>
              <a:rPr sz="1800" spc="-15">
                <a:latin typeface="Arial"/>
                <a:cs typeface="Arial"/>
              </a:rPr>
              <a:t> </a:t>
            </a:r>
            <a:r>
              <a:rPr sz="1800">
                <a:latin typeface="Arial"/>
                <a:cs typeface="Arial"/>
              </a:rPr>
              <a:t>Für</a:t>
            </a:r>
            <a:r>
              <a:rPr sz="1800" spc="-25">
                <a:latin typeface="Arial"/>
                <a:cs typeface="Arial"/>
              </a:rPr>
              <a:t> </a:t>
            </a:r>
            <a:r>
              <a:rPr sz="1800">
                <a:latin typeface="Arial"/>
                <a:cs typeface="Arial"/>
              </a:rPr>
              <a:t>diese</a:t>
            </a:r>
            <a:r>
              <a:rPr sz="1800" spc="465">
                <a:latin typeface="Arial"/>
                <a:cs typeface="Arial"/>
              </a:rPr>
              <a:t> </a:t>
            </a:r>
            <a:r>
              <a:rPr sz="1800">
                <a:latin typeface="Arial"/>
                <a:cs typeface="Arial"/>
              </a:rPr>
              <a:t>Fächer</a:t>
            </a:r>
            <a:r>
              <a:rPr sz="1800" spc="-25">
                <a:latin typeface="Arial"/>
                <a:cs typeface="Arial"/>
              </a:rPr>
              <a:t> </a:t>
            </a:r>
            <a:r>
              <a:rPr sz="1800">
                <a:latin typeface="Arial"/>
                <a:cs typeface="Arial"/>
              </a:rPr>
              <a:t>muss</a:t>
            </a:r>
            <a:r>
              <a:rPr sz="1800" spc="-20">
                <a:latin typeface="Arial"/>
                <a:cs typeface="Arial"/>
              </a:rPr>
              <a:t> </a:t>
            </a:r>
            <a:r>
              <a:rPr sz="1800">
                <a:latin typeface="Arial"/>
                <a:cs typeface="Arial"/>
              </a:rPr>
              <a:t>ein</a:t>
            </a:r>
            <a:r>
              <a:rPr sz="1800" spc="-15">
                <a:latin typeface="Arial"/>
                <a:cs typeface="Arial"/>
              </a:rPr>
              <a:t> </a:t>
            </a:r>
            <a:r>
              <a:rPr sz="1800" spc="-10">
                <a:latin typeface="Arial"/>
                <a:cs typeface="Arial"/>
              </a:rPr>
              <a:t>gesonderter </a:t>
            </a:r>
            <a:r>
              <a:rPr sz="1800">
                <a:latin typeface="Arial"/>
                <a:cs typeface="Arial"/>
              </a:rPr>
              <a:t>Anmeldebogen</a:t>
            </a:r>
            <a:r>
              <a:rPr sz="1800" spc="-25">
                <a:latin typeface="Arial"/>
                <a:cs typeface="Arial"/>
              </a:rPr>
              <a:t> </a:t>
            </a:r>
            <a:r>
              <a:rPr sz="1800">
                <a:latin typeface="Arial"/>
                <a:cs typeface="Arial"/>
              </a:rPr>
              <a:t>ausgefüllt</a:t>
            </a:r>
            <a:r>
              <a:rPr sz="1800" spc="450">
                <a:latin typeface="Arial"/>
                <a:cs typeface="Arial"/>
              </a:rPr>
              <a:t> </a:t>
            </a:r>
            <a:r>
              <a:rPr sz="1800">
                <a:latin typeface="Arial"/>
                <a:cs typeface="Arial"/>
              </a:rPr>
              <a:t>werden.</a:t>
            </a:r>
            <a:r>
              <a:rPr sz="1800" spc="-20">
                <a:latin typeface="Arial"/>
                <a:cs typeface="Arial"/>
              </a:rPr>
              <a:t> </a:t>
            </a:r>
            <a:r>
              <a:rPr sz="1800">
                <a:latin typeface="Arial"/>
                <a:cs typeface="Arial"/>
              </a:rPr>
              <a:t>Kontaktieren</a:t>
            </a:r>
            <a:r>
              <a:rPr sz="1800" spc="-25">
                <a:latin typeface="Arial"/>
                <a:cs typeface="Arial"/>
              </a:rPr>
              <a:t> </a:t>
            </a:r>
            <a:r>
              <a:rPr sz="1800">
                <a:latin typeface="Arial"/>
                <a:cs typeface="Arial"/>
              </a:rPr>
              <a:t>Sie</a:t>
            </a:r>
            <a:r>
              <a:rPr sz="1800" spc="-25">
                <a:latin typeface="Arial"/>
                <a:cs typeface="Arial"/>
              </a:rPr>
              <a:t> </a:t>
            </a:r>
            <a:r>
              <a:rPr sz="1800">
                <a:latin typeface="Arial"/>
                <a:cs typeface="Arial"/>
              </a:rPr>
              <a:t>dazu</a:t>
            </a:r>
            <a:r>
              <a:rPr sz="1800" spc="-25">
                <a:latin typeface="Arial"/>
                <a:cs typeface="Arial"/>
              </a:rPr>
              <a:t> </a:t>
            </a:r>
            <a:r>
              <a:rPr sz="1800">
                <a:latin typeface="Arial"/>
                <a:cs typeface="Arial"/>
              </a:rPr>
              <a:t>die</a:t>
            </a:r>
            <a:r>
              <a:rPr sz="1800" spc="-10">
                <a:latin typeface="Arial"/>
                <a:cs typeface="Arial"/>
              </a:rPr>
              <a:t> </a:t>
            </a:r>
            <a:r>
              <a:rPr sz="1800" u="sng" spc="-10">
                <a:solidFill>
                  <a:srgbClr val="009999"/>
                </a:solidFill>
                <a:latin typeface="Arial"/>
                <a:cs typeface="Arial"/>
                <a:hlinkClick r:id="rId3" tooltip="https://www.international.uni-mainz.de/files/2020/04/Liste-Studienfachberater-Anmeldung-LV-Austauschstudierende-_SoSe20.pdf"/>
              </a:rPr>
              <a:t>Erasmus-</a:t>
            </a:r>
            <a:r>
              <a:rPr sz="1800" spc="-10">
                <a:solidFill>
                  <a:srgbClr val="009999"/>
                </a:solidFill>
                <a:latin typeface="Arial"/>
                <a:cs typeface="Arial"/>
              </a:rPr>
              <a:t> </a:t>
            </a:r>
            <a:r>
              <a:rPr sz="1800" u="sng">
                <a:solidFill>
                  <a:srgbClr val="009999"/>
                </a:solidFill>
                <a:latin typeface="Arial"/>
                <a:cs typeface="Arial"/>
                <a:hlinkClick r:id="rId3" tooltip="https://www.international.uni-mainz.de/files/2020/04/Liste-Studienfachberater-Anmeldung-LV-Austauschstudierende-_SoSe20.pdf"/>
              </a:rPr>
              <a:t>Ansprechpartner:innen</a:t>
            </a:r>
            <a:r>
              <a:rPr sz="1800" u="sng" spc="-50">
                <a:solidFill>
                  <a:srgbClr val="009999"/>
                </a:solidFill>
                <a:latin typeface="Arial"/>
                <a:cs typeface="Arial"/>
                <a:hlinkClick r:id="rId3" tooltip="https://www.international.uni-mainz.de/files/2020/04/Liste-Studienfachberater-Anmeldung-LV-Austauschstudierende-_SoSe20.pdf"/>
              </a:rPr>
              <a:t> </a:t>
            </a:r>
            <a:r>
              <a:rPr sz="1800" u="sng">
                <a:solidFill>
                  <a:srgbClr val="009999"/>
                </a:solidFill>
                <a:latin typeface="Arial"/>
                <a:cs typeface="Arial"/>
                <a:hlinkClick r:id="rId3" tooltip="https://www.international.uni-mainz.de/files/2020/04/Liste-Studienfachberater-Anmeldung-LV-Austauschstudierende-_SoSe20.pdf"/>
              </a:rPr>
              <a:t>der</a:t>
            </a:r>
            <a:r>
              <a:rPr sz="1800" u="sng" spc="-50">
                <a:solidFill>
                  <a:srgbClr val="009999"/>
                </a:solidFill>
                <a:latin typeface="Arial"/>
                <a:cs typeface="Arial"/>
                <a:hlinkClick r:id="rId3" tooltip="https://www.international.uni-mainz.de/files/2020/04/Liste-Studienfachberater-Anmeldung-LV-Austauschstudierende-_SoSe20.pdf"/>
              </a:rPr>
              <a:t> </a:t>
            </a:r>
            <a:r>
              <a:rPr sz="1800" u="sng" spc="-10">
                <a:solidFill>
                  <a:srgbClr val="009999"/>
                </a:solidFill>
                <a:latin typeface="Arial"/>
                <a:cs typeface="Arial"/>
                <a:hlinkClick r:id="rId3" tooltip="https://www.international.uni-mainz.de/files/2020/04/Liste-Studienfachberater-Anmeldung-LV-Austauschstudierende-_SoSe20.pdf"/>
              </a:rPr>
              <a:t>Institute</a:t>
            </a:r>
            <a:r>
              <a:rPr sz="1800" spc="-10">
                <a:latin typeface="Arial"/>
                <a:cs typeface="Arial"/>
              </a:rPr>
              <a:t>.</a:t>
            </a:r>
            <a:endParaRPr sz="1800">
              <a:latin typeface="Arial"/>
              <a:cs typeface="Arial"/>
            </a:endParaRPr>
          </a:p>
        </p:txBody>
      </p:sp>
      <p:sp>
        <p:nvSpPr>
          <p:cNvPr id="9" name="object 9"/>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1645"/>
              </a:lnSpc>
              <a:defRPr/>
            </a:pPr>
            <a:r>
              <a:rPr spc="-10"/>
              <a:t>29/38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2584946" name="object 5"/>
          <p:cNvSpPr txBox="1">
            <a:spLocks noGrp="1"/>
          </p:cNvSpPr>
          <p:nvPr>
            <p:ph type="title"/>
          </p:nvPr>
        </p:nvSpPr>
        <p:spPr bwMode="auto">
          <a:xfrm>
            <a:off x="380997" y="419095"/>
            <a:ext cx="5792999" cy="744577"/>
          </a:xfrm>
          <a:prstGeom prst="rect">
            <a:avLst/>
          </a:prstGeom>
        </p:spPr>
        <p:txBody>
          <a:bodyPr vert="horz" wrap="square" lIns="0" tIns="12699" rIns="0" bIns="0" rtlCol="0">
            <a:spAutoFit/>
          </a:bodyPr>
          <a:lstStyle/>
          <a:p>
            <a:pPr marL="12699">
              <a:lnSpc>
                <a:spcPct val="100000"/>
              </a:lnSpc>
              <a:spcBef>
                <a:spcPts val="98"/>
              </a:spcBef>
              <a:defRPr/>
            </a:pPr>
            <a:r>
              <a:rPr sz="2400" b="1">
                <a:solidFill>
                  <a:srgbClr val="A31429"/>
                </a:solidFill>
                <a:latin typeface="Arial"/>
                <a:cs typeface="Arial"/>
              </a:rPr>
              <a:t>Spezifische</a:t>
            </a:r>
            <a:r>
              <a:rPr sz="2400" b="1" spc="-13">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3">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885563900" name="object 6"/>
          <p:cNvSpPr txBox="1"/>
          <p:nvPr/>
        </p:nvSpPr>
        <p:spPr bwMode="auto">
          <a:xfrm>
            <a:off x="333370" y="1510470"/>
            <a:ext cx="8481452" cy="4734696"/>
          </a:xfrm>
          <a:prstGeom prst="rect">
            <a:avLst/>
          </a:prstGeom>
        </p:spPr>
        <p:txBody>
          <a:bodyPr vert="horz" wrap="square" lIns="0" tIns="12699" rIns="0" bIns="0" rtlCol="0">
            <a:spAutoFit/>
          </a:bodyPr>
          <a:lstStyle/>
          <a:p>
            <a:pPr marL="705957" lvl="1" indent="-305907">
              <a:lnSpc>
                <a:spcPct val="114999"/>
              </a:lnSpc>
              <a:buFont typeface="Arial"/>
              <a:buChar char="•"/>
              <a:defRPr/>
            </a:pPr>
            <a:r>
              <a:rPr lang="de-DE" sz="2000" b="0" i="0" u="none">
                <a:solidFill>
                  <a:schemeClr val="tx1"/>
                </a:solidFill>
                <a:latin typeface="Arial"/>
                <a:ea typeface="Arial"/>
                <a:cs typeface="Arial"/>
              </a:rPr>
              <a:t>alle Informationen zu den spezifischen Kurse für internationale Studierende finden Sie auf der Seite der </a:t>
            </a:r>
            <a:r>
              <a:rPr lang="de-DE" sz="2000" b="1" i="0" u="none">
                <a:solidFill>
                  <a:schemeClr val="tx1"/>
                </a:solidFill>
                <a:latin typeface="Arial"/>
                <a:ea typeface="Arial"/>
                <a:cs typeface="Arial"/>
              </a:rPr>
              <a:t>Gutenberg International School: </a:t>
            </a:r>
            <a:r>
              <a:rPr lang="de-DE" sz="2000" b="0" i="1" u="sng" strike="noStrike" cap="none" spc="0">
                <a:latin typeface="Calibri"/>
                <a:ea typeface="Arial"/>
                <a:cs typeface="Arial"/>
                <a:hlinkClick r:id="rId3" tooltip="https://www.international.uni-mainz.de/exchange/gis/"/>
              </a:rPr>
              <a:t>https://www.international.uni-mainz.de/exchange/gis/</a:t>
            </a:r>
            <a:endParaRPr lang="de-DE" sz="2000" b="0" i="1" u="sng">
              <a:solidFill>
                <a:schemeClr val="tx1"/>
              </a:solidFill>
              <a:latin typeface="Arial"/>
              <a:ea typeface="Arial"/>
              <a:cs typeface="Arial"/>
            </a:endParaRPr>
          </a:p>
          <a:p>
            <a:pPr lvl="1">
              <a:lnSpc>
                <a:spcPct val="114999"/>
              </a:lnSpc>
              <a:defRPr/>
            </a:pPr>
            <a:endParaRPr lang="de-DE" sz="2000" b="0" i="1" u="sng">
              <a:solidFill>
                <a:schemeClr val="tx1"/>
              </a:solidFill>
              <a:latin typeface="Arial"/>
              <a:ea typeface="Arial"/>
              <a:cs typeface="Arial"/>
            </a:endParaRPr>
          </a:p>
          <a:p>
            <a:pPr lvl="1">
              <a:lnSpc>
                <a:spcPct val="114999"/>
              </a:lnSpc>
              <a:defRPr/>
            </a:pPr>
            <a:endParaRPr lang="de-DE" sz="2000" b="0" i="1" u="sng">
              <a:solidFill>
                <a:schemeClr val="tx1"/>
              </a:solidFill>
              <a:latin typeface="Arial"/>
              <a:ea typeface="Arial"/>
              <a:cs typeface="Arial"/>
            </a:endParaRPr>
          </a:p>
          <a:p>
            <a:pPr lvl="1">
              <a:lnSpc>
                <a:spcPct val="114999"/>
              </a:lnSpc>
              <a:defRPr/>
            </a:pPr>
            <a:endParaRPr lang="de-DE" sz="2000" b="0" i="1" u="sng">
              <a:solidFill>
                <a:schemeClr val="tx1"/>
              </a:solidFill>
              <a:latin typeface="Arial"/>
              <a:ea typeface="Arial"/>
              <a:cs typeface="Arial"/>
            </a:endParaRPr>
          </a:p>
          <a:p>
            <a:pPr lvl="1">
              <a:lnSpc>
                <a:spcPct val="114999"/>
              </a:lnSpc>
              <a:defRPr/>
            </a:pPr>
            <a:endParaRPr lang="de-DE" sz="2000" b="0" i="1" u="sng">
              <a:solidFill>
                <a:schemeClr val="tx1"/>
              </a:solidFill>
              <a:latin typeface="Arial"/>
              <a:ea typeface="Arial"/>
              <a:cs typeface="Arial"/>
            </a:endParaRPr>
          </a:p>
          <a:p>
            <a:pPr lvl="1">
              <a:lnSpc>
                <a:spcPct val="114999"/>
              </a:lnSpc>
              <a:defRPr/>
            </a:pPr>
            <a:endParaRPr lang="de-DE" sz="2000" b="0" i="1" u="sng">
              <a:solidFill>
                <a:schemeClr val="tx1"/>
              </a:solidFill>
              <a:latin typeface="Arial"/>
              <a:ea typeface="Arial"/>
              <a:cs typeface="Arial"/>
            </a:endParaRPr>
          </a:p>
          <a:p>
            <a:pPr marL="705957" lvl="1" indent="-305907">
              <a:lnSpc>
                <a:spcPct val="114999"/>
              </a:lnSpc>
              <a:buFont typeface="Arial"/>
              <a:buChar char="•"/>
              <a:defRPr/>
            </a:pPr>
            <a:r>
              <a:rPr lang="de-DE" sz="2000" b="1" i="0" u="none">
                <a:solidFill>
                  <a:schemeClr val="tx1"/>
                </a:solidFill>
                <a:latin typeface="Arial"/>
                <a:ea typeface="Arial"/>
                <a:cs typeface="Arial"/>
              </a:rPr>
              <a:t>Anmeldung (i.d.R.):  </a:t>
            </a:r>
            <a:r>
              <a:rPr lang="de-DE" sz="2000" b="0" i="0" u="none">
                <a:solidFill>
                  <a:schemeClr val="tx1"/>
                </a:solidFill>
                <a:latin typeface="Arial"/>
                <a:ea typeface="Arial"/>
                <a:cs typeface="Arial"/>
              </a:rPr>
              <a:t>über den Anmeldebogen des Deutschen Instituts (</a:t>
            </a:r>
            <a:r>
              <a:rPr lang="de-DE" sz="2000" b="0" i="0" u="sng">
                <a:solidFill>
                  <a:schemeClr val="tx1"/>
                </a:solidFill>
                <a:latin typeface="Arial"/>
                <a:ea typeface="Arial"/>
                <a:cs typeface="Arial"/>
              </a:rPr>
              <a:t>Ausnahme: </a:t>
            </a:r>
            <a:r>
              <a:rPr lang="de-DE" sz="2000" b="0" i="0" u="none">
                <a:solidFill>
                  <a:schemeClr val="tx1"/>
                </a:solidFill>
                <a:latin typeface="Arial"/>
                <a:ea typeface="Arial"/>
                <a:cs typeface="Arial"/>
              </a:rPr>
              <a:t>die Lektüreübung bei Fr. Dr. Wolf, die ISSK Kurse und der Konversationskurs) </a:t>
            </a:r>
            <a:endParaRPr sz="2000" b="0" i="0" u="sng">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3" marR="731520">
              <a:lnSpc>
                <a:spcPct val="100000"/>
              </a:lnSpc>
              <a:defRPr/>
            </a:pPr>
            <a:endParaRPr>
              <a:latin typeface="Calibri"/>
              <a:cs typeface="Arial"/>
            </a:endParaRPr>
          </a:p>
        </p:txBody>
      </p:sp>
      <p:sp>
        <p:nvSpPr>
          <p:cNvPr id="80818839" name="object 8"/>
          <p:cNvSpPr txBox="1"/>
          <p:nvPr/>
        </p:nvSpPr>
        <p:spPr bwMode="auto">
          <a:xfrm>
            <a:off x="8585127" y="6514843"/>
            <a:ext cx="470532" cy="224154"/>
          </a:xfrm>
          <a:prstGeom prst="rect">
            <a:avLst/>
          </a:prstGeom>
        </p:spPr>
        <p:txBody>
          <a:bodyPr vert="horz" wrap="square" lIns="0" tIns="0" rIns="0" bIns="0" rtlCol="0">
            <a:spAutoFit/>
          </a:bodyPr>
          <a:lstStyle/>
          <a:p>
            <a:pPr marL="12699">
              <a:lnSpc>
                <a:spcPts val="1642"/>
              </a:lnSpc>
              <a:defRPr/>
            </a:pPr>
            <a:r>
              <a:rPr sz="1400" b="1" spc="-9">
                <a:solidFill>
                  <a:srgbClr val="FFFFFF"/>
                </a:solidFill>
                <a:latin typeface="Arial"/>
                <a:cs typeface="Arial"/>
              </a:rPr>
              <a:t>15/38</a:t>
            </a:r>
            <a:endParaRPr sz="1400">
              <a:latin typeface="Arial"/>
              <a:cs typeface="Arial"/>
            </a:endParaRPr>
          </a:p>
        </p:txBody>
      </p:sp>
      <p:pic>
        <p:nvPicPr>
          <p:cNvPr id="803046008" name="Grafik 803046007"/>
          <p:cNvPicPr>
            <a:picLocks noChangeAspect="1"/>
          </p:cNvPicPr>
          <p:nvPr/>
        </p:nvPicPr>
        <p:blipFill>
          <a:blip r:embed="rId4"/>
          <a:stretch/>
        </p:blipFill>
        <p:spPr bwMode="auto">
          <a:xfrm>
            <a:off x="6741117" y="2520025"/>
            <a:ext cx="1844008" cy="17726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2" name="object 2"/>
          <p:cNvPicPr/>
          <p:nvPr/>
        </p:nvPicPr>
        <p:blipFill>
          <a:blip r:embed="rId3"/>
          <a:stretch/>
        </p:blipFill>
        <p:spPr bwMode="auto">
          <a:xfrm>
            <a:off x="469527" y="2356842"/>
            <a:ext cx="2047874" cy="1371600"/>
          </a:xfrm>
          <a:prstGeom prst="rect">
            <a:avLst/>
          </a:prstGeom>
        </p:spPr>
      </p:pic>
      <p:sp>
        <p:nvSpPr>
          <p:cNvPr id="8" name="object 8"/>
          <p:cNvSpPr txBox="1"/>
          <p:nvPr/>
        </p:nvSpPr>
        <p:spPr bwMode="auto">
          <a:xfrm>
            <a:off x="469527" y="579949"/>
            <a:ext cx="3377578" cy="818239"/>
          </a:xfrm>
          <a:prstGeom prst="rect">
            <a:avLst/>
          </a:prstGeom>
        </p:spPr>
        <p:txBody>
          <a:bodyPr vert="horz" wrap="square" lIns="0" tIns="12699" rIns="0" bIns="0" rtlCol="0">
            <a:spAutoFit/>
          </a:bodyPr>
          <a:lstStyle/>
          <a:p>
            <a:pPr marL="12700">
              <a:lnSpc>
                <a:spcPct val="100000"/>
              </a:lnSpc>
              <a:spcBef>
                <a:spcPts val="100"/>
              </a:spcBef>
              <a:defRPr/>
            </a:pPr>
            <a:r>
              <a:rPr sz="2800" b="1" spc="-10">
                <a:solidFill>
                  <a:srgbClr val="A31429"/>
                </a:solidFill>
                <a:latin typeface="Arial"/>
                <a:cs typeface="Arial"/>
              </a:rPr>
              <a:t>Kursanmeldung </a:t>
            </a:r>
            <a:endParaRPr sz="2400" b="0" spc="-9">
              <a:solidFill>
                <a:schemeClr val="tx1"/>
              </a:solidFill>
              <a:latin typeface="Arial"/>
              <a:cs typeface="Arial"/>
            </a:endParaRPr>
          </a:p>
          <a:p>
            <a:pPr marL="12699">
              <a:lnSpc>
                <a:spcPct val="100000"/>
              </a:lnSpc>
              <a:spcBef>
                <a:spcPts val="99"/>
              </a:spcBef>
              <a:defRPr/>
            </a:pPr>
            <a:endParaRPr sz="2400">
              <a:solidFill>
                <a:schemeClr val="tx1"/>
              </a:solidFill>
              <a:latin typeface="Arial"/>
              <a:cs typeface="Arial"/>
            </a:endParaRPr>
          </a:p>
        </p:txBody>
      </p:sp>
      <p:sp>
        <p:nvSpPr>
          <p:cNvPr id="9" name="object 9"/>
          <p:cNvSpPr txBox="1"/>
          <p:nvPr/>
        </p:nvSpPr>
        <p:spPr bwMode="auto">
          <a:xfrm>
            <a:off x="648493" y="2004259"/>
            <a:ext cx="6235148" cy="165459"/>
          </a:xfrm>
          <a:prstGeom prst="rect">
            <a:avLst/>
          </a:prstGeom>
        </p:spPr>
        <p:txBody>
          <a:bodyPr vert="horz" wrap="square" lIns="0" tIns="12700" rIns="0" bIns="0" rtlCol="0">
            <a:spAutoFit/>
          </a:bodyPr>
          <a:lstStyle/>
          <a:p>
            <a:pPr>
              <a:defRPr/>
            </a:pPr>
            <a:endParaRPr/>
          </a:p>
        </p:txBody>
      </p:sp>
      <p:sp>
        <p:nvSpPr>
          <p:cNvPr id="11" name="object 11"/>
          <p:cNvSpPr txBox="1">
            <a:spLocks noGrp="1"/>
          </p:cNvSpPr>
          <p:nvPr>
            <p:ph type="sldNum" sz="quarter" idx="7"/>
          </p:nvPr>
        </p:nvSpPr>
        <p:spPr bwMode="auto">
          <a:prstGeom prst="rect">
            <a:avLst/>
          </a:prstGeom>
        </p:spPr>
        <p:txBody>
          <a:bodyPr vert="horz" wrap="square" lIns="0" tIns="0" rIns="0" bIns="0" rtlCol="0">
            <a:spAutoFit/>
          </a:bodyPr>
          <a:lstStyle/>
          <a:p>
            <a:pPr marL="38100">
              <a:lnSpc>
                <a:spcPts val="1645"/>
              </a:lnSpc>
              <a:defRPr/>
            </a:pPr>
            <a:fld id="{81D60167-4931-47E6-BA6A-407CBD079E47}" type="slidenum">
              <a:rPr spc="-10"/>
              <a:t>2</a:t>
            </a:fld>
            <a:r>
              <a:rPr spc="-10"/>
              <a:t>/38</a:t>
            </a:r>
            <a:endParaRPr/>
          </a:p>
        </p:txBody>
      </p:sp>
      <p:pic>
        <p:nvPicPr>
          <p:cNvPr id="1340341690" name="Grafik 1340341689"/>
          <p:cNvPicPr>
            <a:picLocks noChangeAspect="1"/>
          </p:cNvPicPr>
          <p:nvPr/>
        </p:nvPicPr>
        <p:blipFill>
          <a:blip r:embed="rId4"/>
          <a:srcRect t="2118" b="15010"/>
          <a:stretch/>
        </p:blipFill>
        <p:spPr bwMode="auto">
          <a:xfrm>
            <a:off x="2157487" y="2739986"/>
            <a:ext cx="6733131" cy="3536733"/>
          </a:xfrm>
          <a:prstGeom prst="rect">
            <a:avLst/>
          </a:prstGeom>
        </p:spPr>
      </p:pic>
      <p:pic>
        <p:nvPicPr>
          <p:cNvPr id="1277617477" name="Grafik 1277617476"/>
          <p:cNvPicPr>
            <a:picLocks noChangeAspect="1"/>
          </p:cNvPicPr>
          <p:nvPr/>
        </p:nvPicPr>
        <p:blipFill>
          <a:blip r:embed="rId5"/>
          <a:stretch/>
        </p:blipFill>
        <p:spPr bwMode="auto">
          <a:xfrm>
            <a:off x="7159215" y="2644469"/>
            <a:ext cx="1648478" cy="1691696"/>
          </a:xfrm>
          <a:prstGeom prst="rect">
            <a:avLst/>
          </a:prstGeom>
        </p:spPr>
      </p:pic>
      <p:sp>
        <p:nvSpPr>
          <p:cNvPr id="75371119" name="Textfeld 75371118"/>
          <p:cNvSpPr txBox="1"/>
          <p:nvPr/>
        </p:nvSpPr>
        <p:spPr bwMode="auto">
          <a:xfrm>
            <a:off x="4514906" y="994687"/>
            <a:ext cx="914400" cy="915120"/>
          </a:xfrm>
          <a:prstGeom prst="rect">
            <a:avLst/>
          </a:prstGeom>
          <a:noFill/>
        </p:spPr>
        <p:txBody>
          <a:bodyPr vertOverflow="overflow" horzOverflow="overflow" vert="vert" wrap="none" lIns="91440" tIns="45720" rIns="91440" bIns="45720" numCol="1" spcCol="0" rtlCol="0" fromWordArt="0" anchor="t" anchorCtr="0" forceAA="0" compatLnSpc="0">
            <a:spAutoFit/>
          </a:bodyPr>
          <a:lstStyle/>
          <a:p>
            <a:pPr>
              <a:defRPr/>
            </a:pPr>
            <a:endParaRPr/>
          </a:p>
        </p:txBody>
      </p:sp>
      <p:sp>
        <p:nvSpPr>
          <p:cNvPr id="2036821915" name="Textfeld 2036821914"/>
          <p:cNvSpPr txBox="1"/>
          <p:nvPr/>
        </p:nvSpPr>
        <p:spPr bwMode="auto">
          <a:xfrm>
            <a:off x="469527" y="1243328"/>
            <a:ext cx="8421090" cy="10188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18608" indent="-305908" algn="l">
              <a:lnSpc>
                <a:spcPct val="100000"/>
              </a:lnSpc>
              <a:spcBef>
                <a:spcPts val="99"/>
              </a:spcBef>
              <a:buFont typeface="Wingdings"/>
              <a:buChar char="Ø"/>
              <a:defRPr/>
            </a:pPr>
            <a:r>
              <a:rPr sz="2000" b="0" spc="-9">
                <a:solidFill>
                  <a:schemeClr val="tx1"/>
                </a:solidFill>
                <a:latin typeface="Arial"/>
                <a:cs typeface="Arial"/>
              </a:rPr>
              <a:t>Kurse, die Sie belegen können, finden Sie über das </a:t>
            </a:r>
            <a:r>
              <a:rPr sz="2000" b="1" spc="-9">
                <a:solidFill>
                  <a:schemeClr val="tx1"/>
                </a:solidFill>
                <a:latin typeface="Arial"/>
                <a:cs typeface="Arial"/>
              </a:rPr>
              <a:t>Vorlesungsverzeichnis</a:t>
            </a:r>
            <a:endParaRPr sz="2000">
              <a:solidFill>
                <a:schemeClr val="tx1"/>
              </a:solidFill>
              <a:latin typeface="Arial"/>
              <a:cs typeface="Arial"/>
            </a:endParaRPr>
          </a:p>
          <a:p>
            <a:pPr marL="305908" indent="-305908">
              <a:lnSpc>
                <a:spcPct val="100000"/>
              </a:lnSpc>
              <a:spcBef>
                <a:spcPts val="99"/>
              </a:spcBef>
              <a:buFont typeface="Wingdings"/>
              <a:buChar char="Ø"/>
              <a:defRPr/>
            </a:pPr>
            <a:r>
              <a:rPr lang="en-US" sz="2000" b="0" i="1" u="none" strike="noStrike" cap="none" spc="0">
                <a:solidFill>
                  <a:srgbClr val="000000"/>
                </a:solidFill>
                <a:latin typeface="Arial"/>
                <a:ea typeface="Arial"/>
                <a:cs typeface="Arial"/>
              </a:rPr>
              <a:t>Fachbereich</a:t>
            </a:r>
            <a:r>
              <a:rPr lang="en-US" sz="2000" b="0" i="1" u="none" strike="noStrike" cap="none" spc="-34">
                <a:solidFill>
                  <a:srgbClr val="000000"/>
                </a:solidFill>
                <a:latin typeface="Arial"/>
                <a:ea typeface="Arial"/>
                <a:cs typeface="Arial"/>
              </a:rPr>
              <a:t> </a:t>
            </a:r>
            <a:r>
              <a:rPr lang="en-US" sz="2000" b="0" i="1" u="none" strike="noStrike" cap="none" spc="0">
                <a:solidFill>
                  <a:srgbClr val="000000"/>
                </a:solidFill>
                <a:latin typeface="Arial"/>
                <a:ea typeface="Arial"/>
                <a:cs typeface="Arial"/>
              </a:rPr>
              <a:t>05</a:t>
            </a:r>
            <a:r>
              <a:rPr lang="en-US" sz="2000" b="0" i="1" u="none" strike="noStrike" cap="none" spc="-19">
                <a:solidFill>
                  <a:srgbClr val="000000"/>
                </a:solidFill>
                <a:latin typeface="Arial"/>
                <a:ea typeface="Arial"/>
                <a:cs typeface="Arial"/>
              </a:rPr>
              <a:t> </a:t>
            </a:r>
            <a:r>
              <a:rPr lang="en-US" sz="2000" b="0" i="1" u="none" strike="noStrike" cap="none" spc="0">
                <a:solidFill>
                  <a:srgbClr val="000000"/>
                </a:solidFill>
                <a:latin typeface="Arial"/>
                <a:ea typeface="Arial"/>
                <a:cs typeface="Arial"/>
              </a:rPr>
              <a:t>-</a:t>
            </a:r>
            <a:r>
              <a:rPr lang="en-US" sz="2000" b="0" i="1" u="none" strike="noStrike" cap="none" spc="-19">
                <a:solidFill>
                  <a:srgbClr val="000000"/>
                </a:solidFill>
                <a:latin typeface="Arial"/>
                <a:ea typeface="Arial"/>
                <a:cs typeface="Arial"/>
              </a:rPr>
              <a:t> &gt; </a:t>
            </a:r>
            <a:r>
              <a:rPr lang="en-US" sz="2000" b="0" i="1" u="none" strike="noStrike" cap="none" spc="0">
                <a:solidFill>
                  <a:srgbClr val="000000"/>
                </a:solidFill>
                <a:latin typeface="Arial"/>
                <a:ea typeface="Arial"/>
                <a:cs typeface="Arial"/>
              </a:rPr>
              <a:t>Philosophie</a:t>
            </a:r>
            <a:r>
              <a:rPr lang="en-US" sz="2000" b="0" i="1" u="none" strike="noStrike" cap="none" spc="-19">
                <a:solidFill>
                  <a:srgbClr val="000000"/>
                </a:solidFill>
                <a:latin typeface="Arial"/>
                <a:ea typeface="Arial"/>
                <a:cs typeface="Arial"/>
              </a:rPr>
              <a:t> </a:t>
            </a:r>
            <a:r>
              <a:rPr lang="en-US" sz="2000" b="0" i="1" u="none" strike="noStrike" cap="none" spc="0">
                <a:solidFill>
                  <a:srgbClr val="000000"/>
                </a:solidFill>
                <a:latin typeface="Arial"/>
                <a:ea typeface="Arial"/>
                <a:cs typeface="Arial"/>
              </a:rPr>
              <a:t>und</a:t>
            </a:r>
            <a:r>
              <a:rPr lang="en-US" sz="2000" b="0" i="1" u="none" strike="noStrike" cap="none" spc="-19">
                <a:solidFill>
                  <a:srgbClr val="000000"/>
                </a:solidFill>
                <a:latin typeface="Arial"/>
                <a:ea typeface="Arial"/>
                <a:cs typeface="Arial"/>
              </a:rPr>
              <a:t> </a:t>
            </a:r>
            <a:r>
              <a:rPr lang="en-US" sz="2000" b="0" i="1" u="none" strike="noStrike" cap="none" spc="-9">
                <a:solidFill>
                  <a:srgbClr val="000000"/>
                </a:solidFill>
                <a:latin typeface="Arial"/>
                <a:ea typeface="Arial"/>
                <a:cs typeface="Arial"/>
              </a:rPr>
              <a:t>Philologie-&gt; Deutsch/Germanistik</a:t>
            </a:r>
            <a:endParaRPr sz="2000" i="1">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04279829" name="object 2"/>
          <p:cNvSpPr txBox="1">
            <a:spLocks noGrp="1"/>
          </p:cNvSpPr>
          <p:nvPr>
            <p:ph type="title"/>
          </p:nvPr>
        </p:nvSpPr>
        <p:spPr bwMode="auto">
          <a:xfrm>
            <a:off x="457200" y="118904"/>
            <a:ext cx="6248400" cy="929444"/>
          </a:xfrm>
          <a:prstGeom prst="rect">
            <a:avLst/>
          </a:prstGeom>
        </p:spPr>
        <p:txBody>
          <a:bodyPr vert="horz" wrap="square" lIns="0" tIns="490023" rIns="0" bIns="0" rtlCol="0" anchor="t">
            <a:spAutoFit/>
          </a:bodyPr>
          <a:lstStyle/>
          <a:p>
            <a:pPr marL="371994" indent="-371994" algn="l">
              <a:lnSpc>
                <a:spcPct val="100000"/>
              </a:lnSpc>
              <a:spcBef>
                <a:spcPts val="99"/>
              </a:spcBef>
              <a:buAutoNum type="arabicPeriod"/>
              <a:tabLst>
                <a:tab pos="0" algn="l"/>
              </a:tabLst>
              <a:defRPr/>
            </a:pPr>
            <a:r>
              <a:rPr sz="2600" b="1">
                <a:solidFill>
                  <a:schemeClr val="tx1"/>
                </a:solidFill>
                <a:latin typeface="Arial"/>
                <a:cs typeface="Arial"/>
              </a:rPr>
              <a:t>Zusammenstellen des Stundenplans </a:t>
            </a:r>
            <a:endParaRPr sz="2800">
              <a:latin typeface="Arial"/>
              <a:cs typeface="Arial"/>
            </a:endParaRPr>
          </a:p>
        </p:txBody>
      </p:sp>
      <p:sp>
        <p:nvSpPr>
          <p:cNvPr id="1684809903" name="object 3"/>
          <p:cNvSpPr txBox="1"/>
          <p:nvPr/>
        </p:nvSpPr>
        <p:spPr bwMode="auto">
          <a:xfrm>
            <a:off x="381570" y="1981200"/>
            <a:ext cx="8380859" cy="2786739"/>
          </a:xfrm>
          <a:prstGeom prst="rect">
            <a:avLst/>
          </a:prstGeom>
        </p:spPr>
        <p:txBody>
          <a:bodyPr vert="horz" wrap="square" lIns="0" tIns="12699" rIns="0" bIns="0" rtlCol="0">
            <a:spAutoFit/>
          </a:bodyPr>
          <a:lstStyle/>
          <a:p>
            <a:pPr marL="305908" indent="-305908">
              <a:lnSpc>
                <a:spcPct val="100000"/>
              </a:lnSpc>
              <a:spcBef>
                <a:spcPts val="599"/>
              </a:spcBef>
              <a:spcAft>
                <a:spcPts val="599"/>
              </a:spcAft>
              <a:buFont typeface="Wingdings"/>
              <a:buChar char="Ø"/>
              <a:tabLst>
                <a:tab pos="354964" algn="l"/>
                <a:tab pos="355599" algn="l"/>
              </a:tabLst>
              <a:defRPr/>
            </a:pPr>
            <a:r>
              <a:rPr sz="2000">
                <a:latin typeface="Arial"/>
                <a:cs typeface="Arial"/>
              </a:rPr>
              <a:t>In der ersten Kurswoche: </a:t>
            </a:r>
            <a:endParaRPr/>
          </a:p>
          <a:p>
            <a:pPr marL="705958" lvl="1" indent="-305908">
              <a:lnSpc>
                <a:spcPct val="100000"/>
              </a:lnSpc>
              <a:spcBef>
                <a:spcPts val="599"/>
              </a:spcBef>
              <a:spcAft>
                <a:spcPts val="599"/>
              </a:spcAft>
              <a:buFont typeface="Arial"/>
              <a:buChar char="•"/>
              <a:tabLst>
                <a:tab pos="354964" algn="l"/>
                <a:tab pos="355599" algn="l"/>
              </a:tabLst>
              <a:defRPr/>
            </a:pPr>
            <a:r>
              <a:rPr sz="2000">
                <a:latin typeface="Arial"/>
                <a:cs typeface="Arial"/>
              </a:rPr>
              <a:t>besuchen Sie die Veranstaltungen, an denen Sie Interesse haben (dies geht </a:t>
            </a:r>
            <a:r>
              <a:rPr sz="2000" b="1">
                <a:latin typeface="Arial"/>
                <a:cs typeface="Arial"/>
              </a:rPr>
              <a:t>ohne Anmeldung!</a:t>
            </a:r>
            <a:r>
              <a:rPr sz="2000">
                <a:latin typeface="Arial"/>
                <a:cs typeface="Arial"/>
              </a:rPr>
              <a:t>)</a:t>
            </a:r>
            <a:endParaRPr/>
          </a:p>
          <a:p>
            <a:pPr marL="705958" lvl="1" indent="-305908">
              <a:lnSpc>
                <a:spcPct val="100000"/>
              </a:lnSpc>
              <a:spcBef>
                <a:spcPts val="599"/>
              </a:spcBef>
              <a:spcAft>
                <a:spcPts val="599"/>
              </a:spcAft>
              <a:buFont typeface="Arial"/>
              <a:buChar char="•"/>
              <a:tabLst>
                <a:tab pos="354964" algn="l"/>
                <a:tab pos="355599" algn="l"/>
              </a:tabLst>
              <a:defRPr/>
            </a:pPr>
            <a:r>
              <a:rPr sz="2000">
                <a:latin typeface="Arial"/>
                <a:cs typeface="Arial"/>
              </a:rPr>
              <a:t>Halten Sie Rücksprache mit der Kursleitungen: Sagen Sie dem Dozenten, dass Sie am Kurs teilnehmen wollen und wieviele ECTS- Punkte Sie erreichen möchten. </a:t>
            </a:r>
            <a:endParaRPr/>
          </a:p>
          <a:p>
            <a:pPr marL="705958" lvl="1" indent="-305908">
              <a:lnSpc>
                <a:spcPct val="100000"/>
              </a:lnSpc>
              <a:spcBef>
                <a:spcPts val="599"/>
              </a:spcBef>
              <a:spcAft>
                <a:spcPts val="599"/>
              </a:spcAft>
              <a:buFont typeface="Arial"/>
              <a:buChar char="•"/>
              <a:tabLst>
                <a:tab pos="354964" algn="l"/>
                <a:tab pos="355599" algn="l"/>
              </a:tabLst>
              <a:defRPr/>
            </a:pPr>
            <a:r>
              <a:rPr sz="2000">
                <a:latin typeface="Arial"/>
                <a:cs typeface="Arial"/>
              </a:rPr>
              <a:t>Vereinbaren Sie die Prüfungsleistung mit Ihrem Dozenten.  </a:t>
            </a:r>
            <a:endParaRPr/>
          </a:p>
          <a:p>
            <a:pPr marL="355599" marR="5079" indent="-342900" algn="just">
              <a:lnSpc>
                <a:spcPct val="100000"/>
              </a:lnSpc>
              <a:buChar char="•"/>
              <a:tabLst>
                <a:tab pos="355599" algn="l"/>
              </a:tabLst>
              <a:defRPr/>
            </a:pPr>
            <a:endParaRPr sz="2200">
              <a:latin typeface="Arial"/>
              <a:cs typeface="Arial"/>
            </a:endParaRPr>
          </a:p>
        </p:txBody>
      </p:sp>
      <p:sp>
        <p:nvSpPr>
          <p:cNvPr id="2101062653" name="object 9"/>
          <p:cNvSpPr txBox="1"/>
          <p:nvPr/>
        </p:nvSpPr>
        <p:spPr bwMode="auto">
          <a:xfrm>
            <a:off x="8585127" y="6498002"/>
            <a:ext cx="470533" cy="238759"/>
          </a:xfrm>
          <a:prstGeom prst="rect">
            <a:avLst/>
          </a:prstGeom>
        </p:spPr>
        <p:txBody>
          <a:bodyPr vert="horz" wrap="square" lIns="0" tIns="12699" rIns="0" bIns="0" rtlCol="0">
            <a:spAutoFit/>
          </a:bodyPr>
          <a:lstStyle/>
          <a:p>
            <a:pPr marL="12699">
              <a:lnSpc>
                <a:spcPct val="100000"/>
              </a:lnSpc>
              <a:spcBef>
                <a:spcPts val="99"/>
              </a:spcBef>
              <a:defRPr/>
            </a:pPr>
            <a:r>
              <a:rPr sz="1400" b="1" spc="-9">
                <a:solidFill>
                  <a:srgbClr val="FFFFFF"/>
                </a:solidFill>
                <a:latin typeface="Arial"/>
                <a:cs typeface="Arial"/>
              </a:rPr>
              <a:t>33/38</a:t>
            </a:r>
            <a:endParaRPr sz="1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457199" y="-88781"/>
            <a:ext cx="5535520" cy="886623"/>
          </a:xfrm>
          <a:prstGeom prst="rect">
            <a:avLst/>
          </a:prstGeom>
        </p:spPr>
        <p:txBody>
          <a:bodyPr vert="horz" wrap="square" lIns="0" tIns="490023" rIns="0" bIns="0" rtlCol="0" anchor="t">
            <a:spAutoFit/>
          </a:bodyPr>
          <a:lstStyle/>
          <a:p>
            <a:pPr marL="12700" algn="l">
              <a:lnSpc>
                <a:spcPct val="100000"/>
              </a:lnSpc>
              <a:spcBef>
                <a:spcPts val="100"/>
              </a:spcBef>
              <a:tabLst>
                <a:tab pos="0" algn="l"/>
              </a:tabLst>
              <a:defRPr/>
            </a:pPr>
            <a:r>
              <a:rPr sz="2600" b="1" spc="-10">
                <a:solidFill>
                  <a:srgbClr val="000000"/>
                </a:solidFill>
                <a:latin typeface="Arial"/>
                <a:cs typeface="Arial"/>
              </a:rPr>
              <a:t>2. Ausfüllen des Anmeldebogens </a:t>
            </a:r>
            <a:endParaRPr sz="2800">
              <a:latin typeface="Arial"/>
              <a:cs typeface="Arial"/>
            </a:endParaRPr>
          </a:p>
        </p:txBody>
      </p:sp>
      <p:sp>
        <p:nvSpPr>
          <p:cNvPr id="3" name="object 3"/>
          <p:cNvSpPr txBox="1"/>
          <p:nvPr/>
        </p:nvSpPr>
        <p:spPr bwMode="auto">
          <a:xfrm>
            <a:off x="347904" y="1290636"/>
            <a:ext cx="6649847" cy="5559783"/>
          </a:xfrm>
          <a:prstGeom prst="rect">
            <a:avLst/>
          </a:prstGeom>
        </p:spPr>
        <p:txBody>
          <a:bodyPr vert="horz" wrap="square" lIns="0" tIns="12699" rIns="0" bIns="0" rtlCol="0">
            <a:spAutoFit/>
          </a:bodyPr>
          <a:lstStyle/>
          <a:p>
            <a:pPr marL="354964" marR="346074" indent="-342264">
              <a:lnSpc>
                <a:spcPct val="100000"/>
              </a:lnSpc>
              <a:spcBef>
                <a:spcPts val="599"/>
              </a:spcBef>
              <a:spcAft>
                <a:spcPts val="599"/>
              </a:spcAft>
              <a:buChar char="•"/>
              <a:tabLst>
                <a:tab pos="354964" algn="l"/>
                <a:tab pos="355599" algn="l"/>
              </a:tabLst>
              <a:defRPr/>
            </a:pPr>
            <a:endParaRPr sz="2000">
              <a:latin typeface="Arial"/>
              <a:cs typeface="Arial"/>
            </a:endParaRPr>
          </a:p>
          <a:p>
            <a:pPr marL="208464" marR="346074" indent="-195764">
              <a:lnSpc>
                <a:spcPct val="100000"/>
              </a:lnSpc>
              <a:spcBef>
                <a:spcPts val="599"/>
              </a:spcBef>
              <a:spcAft>
                <a:spcPts val="599"/>
              </a:spcAft>
              <a:buFont typeface="Wingdings"/>
              <a:buChar char="Ø"/>
              <a:tabLst>
                <a:tab pos="354964" algn="l"/>
                <a:tab pos="355599" algn="l"/>
              </a:tabLst>
              <a:defRPr/>
            </a:pPr>
            <a:r>
              <a:rPr sz="2000">
                <a:latin typeface="Arial"/>
                <a:ea typeface="Arial"/>
                <a:cs typeface="Arial"/>
              </a:rPr>
              <a:t>Tragen Sie Ihre gewählten Kurse in den Anmeldebogen des Deutschen Instituts ein </a:t>
            </a:r>
            <a:endParaRPr sz="2000">
              <a:latin typeface="Arial"/>
              <a:cs typeface="Arial"/>
            </a:endParaRPr>
          </a:p>
          <a:p>
            <a:pPr marL="208464" marR="346074" indent="-195764">
              <a:lnSpc>
                <a:spcPct val="100000"/>
              </a:lnSpc>
              <a:spcBef>
                <a:spcPts val="599"/>
              </a:spcBef>
              <a:spcAft>
                <a:spcPts val="599"/>
              </a:spcAft>
              <a:buFont typeface="Wingdings"/>
              <a:buChar char="Ø"/>
              <a:tabLst>
                <a:tab pos="354964" algn="l"/>
                <a:tab pos="355599" algn="l"/>
              </a:tabLst>
              <a:defRPr/>
            </a:pPr>
            <a:r>
              <a:rPr sz="2000">
                <a:latin typeface="Arial"/>
                <a:ea typeface="Arial"/>
                <a:cs typeface="Arial"/>
              </a:rPr>
              <a:t>Wir können Sie nur für Kurse des Deutschen Instituts anmelden! </a:t>
            </a:r>
            <a:endParaRPr sz="2000">
              <a:latin typeface="Arial"/>
              <a:cs typeface="Arial"/>
            </a:endParaRPr>
          </a:p>
          <a:p>
            <a:pPr marL="718658" marR="346074" lvl="1" indent="-305908">
              <a:lnSpc>
                <a:spcPct val="100000"/>
              </a:lnSpc>
              <a:spcBef>
                <a:spcPts val="599"/>
              </a:spcBef>
              <a:spcAft>
                <a:spcPts val="599"/>
              </a:spcAft>
              <a:buFont typeface="Arial"/>
              <a:buChar char="•"/>
              <a:tabLst>
                <a:tab pos="354964" algn="l"/>
                <a:tab pos="355599" algn="l"/>
              </a:tabLst>
              <a:defRPr/>
            </a:pPr>
            <a:r>
              <a:rPr sz="2000">
                <a:latin typeface="Arial"/>
                <a:ea typeface="Arial"/>
                <a:cs typeface="Arial"/>
              </a:rPr>
              <a:t>Kursnummer: </a:t>
            </a:r>
            <a:r>
              <a:rPr sz="2000" b="1">
                <a:latin typeface="Arial"/>
                <a:ea typeface="Arial"/>
                <a:cs typeface="Arial"/>
              </a:rPr>
              <a:t>05.067...  und 05.880...</a:t>
            </a:r>
            <a:r>
              <a:rPr sz="2000">
                <a:latin typeface="Arial"/>
                <a:ea typeface="Arial"/>
                <a:cs typeface="Arial"/>
              </a:rPr>
              <a:t> </a:t>
            </a:r>
            <a:endParaRPr sz="2000">
              <a:latin typeface="Arial"/>
              <a:cs typeface="Arial"/>
            </a:endParaRPr>
          </a:p>
          <a:p>
            <a:pPr marL="318608" marR="346074" lvl="0" indent="-305908">
              <a:lnSpc>
                <a:spcPct val="100000"/>
              </a:lnSpc>
              <a:spcBef>
                <a:spcPts val="599"/>
              </a:spcBef>
              <a:spcAft>
                <a:spcPts val="599"/>
              </a:spcAft>
              <a:buFont typeface="Wingdings"/>
              <a:buChar char="Ø"/>
              <a:tabLst>
                <a:tab pos="354964" algn="l"/>
                <a:tab pos="355599" algn="l"/>
              </a:tabLst>
              <a:defRPr/>
            </a:pPr>
            <a:r>
              <a:rPr sz="2000" b="0">
                <a:latin typeface="Arial"/>
                <a:ea typeface="Arial"/>
                <a:cs typeface="Arial"/>
              </a:rPr>
              <a:t>Einreichen der Anmeldung</a:t>
            </a:r>
            <a:r>
              <a:rPr sz="2000">
                <a:latin typeface="Arial"/>
                <a:ea typeface="Arial"/>
                <a:cs typeface="Arial"/>
              </a:rPr>
              <a:t> </a:t>
            </a:r>
            <a:r>
              <a:rPr sz="2000" b="1">
                <a:solidFill>
                  <a:schemeClr val="tx1"/>
                </a:solidFill>
                <a:latin typeface="Arial"/>
                <a:ea typeface="Arial"/>
                <a:cs typeface="Arial"/>
              </a:rPr>
              <a:t>bis Freitag, 26.April 2024 </a:t>
            </a:r>
            <a:r>
              <a:rPr sz="2000" b="0">
                <a:solidFill>
                  <a:schemeClr val="tx1"/>
                </a:solidFill>
                <a:latin typeface="Arial"/>
                <a:ea typeface="Arial"/>
                <a:cs typeface="Arial"/>
              </a:rPr>
              <a:t>per</a:t>
            </a:r>
            <a:r>
              <a:rPr sz="2000" b="1">
                <a:solidFill>
                  <a:schemeClr val="tx1"/>
                </a:solidFill>
                <a:latin typeface="Arial"/>
                <a:ea typeface="Arial"/>
                <a:cs typeface="Arial"/>
              </a:rPr>
              <a:t> </a:t>
            </a:r>
            <a:r>
              <a:rPr sz="2000">
                <a:latin typeface="Arial"/>
                <a:ea typeface="Arial"/>
                <a:cs typeface="Arial"/>
              </a:rPr>
              <a:t>Email an die Adresse: </a:t>
            </a:r>
            <a:r>
              <a:rPr sz="2000" u="sng">
                <a:latin typeface="Arial"/>
                <a:ea typeface="Arial"/>
                <a:cs typeface="Arial"/>
                <a:hlinkClick r:id="rId3" tooltip="http://incomings-dtinst@uni-mainz.de"/>
              </a:rPr>
              <a:t>incomings-dtinst@uni-mainz.de</a:t>
            </a:r>
            <a:r>
              <a:rPr sz="2000">
                <a:latin typeface="Arial"/>
                <a:ea typeface="Arial"/>
                <a:cs typeface="Arial"/>
              </a:rPr>
              <a:t> </a:t>
            </a:r>
            <a:endParaRPr sz="2000">
              <a:latin typeface="Arial"/>
              <a:cs typeface="Arial"/>
            </a:endParaRPr>
          </a:p>
          <a:p>
            <a:pPr marL="318608" marR="346074" indent="-305908">
              <a:lnSpc>
                <a:spcPct val="100000"/>
              </a:lnSpc>
              <a:spcBef>
                <a:spcPts val="599"/>
              </a:spcBef>
              <a:spcAft>
                <a:spcPts val="599"/>
              </a:spcAft>
              <a:buFont typeface="Wingdings"/>
              <a:buChar char="Ø"/>
              <a:defRPr/>
            </a:pPr>
            <a:r>
              <a:rPr sz="2000">
                <a:latin typeface="Arial"/>
                <a:ea typeface="Arial"/>
                <a:cs typeface="Arial"/>
              </a:rPr>
              <a:t>Anmeldebogen </a:t>
            </a:r>
            <a:endParaRPr sz="2000" b="0" i="1" u="none" strike="noStrike" cap="none" spc="0">
              <a:solidFill>
                <a:srgbClr val="000000"/>
              </a:solidFill>
              <a:latin typeface="Arial"/>
              <a:cs typeface="Arial"/>
            </a:endParaRPr>
          </a:p>
          <a:p>
            <a:pPr marL="305908" indent="-305908" algn="l">
              <a:lnSpc>
                <a:spcPct val="100000"/>
              </a:lnSpc>
              <a:spcBef>
                <a:spcPts val="600"/>
              </a:spcBef>
              <a:spcAft>
                <a:spcPts val="600"/>
              </a:spcAft>
              <a:buFont typeface="Wingdings"/>
              <a:buChar char="Ø"/>
              <a:tabLst>
                <a:tab pos="355600" algn="l"/>
              </a:tabLst>
              <a:defRPr/>
            </a:pPr>
            <a:r>
              <a:rPr sz="2000">
                <a:latin typeface="Arial"/>
                <a:ea typeface="Arial"/>
                <a:cs typeface="Arial"/>
              </a:rPr>
              <a:t>Für jedes Fach muss</a:t>
            </a:r>
            <a:r>
              <a:rPr sz="2000" spc="-20">
                <a:latin typeface="Arial"/>
                <a:ea typeface="Arial"/>
                <a:cs typeface="Arial"/>
              </a:rPr>
              <a:t> </a:t>
            </a:r>
            <a:r>
              <a:rPr sz="2000">
                <a:latin typeface="Arial"/>
                <a:ea typeface="Arial"/>
                <a:cs typeface="Arial"/>
              </a:rPr>
              <a:t>ein</a:t>
            </a:r>
            <a:r>
              <a:rPr sz="2000" spc="-20">
                <a:latin typeface="Arial"/>
                <a:ea typeface="Arial"/>
                <a:cs typeface="Arial"/>
              </a:rPr>
              <a:t> </a:t>
            </a:r>
            <a:r>
              <a:rPr sz="2000">
                <a:latin typeface="Arial"/>
                <a:ea typeface="Arial"/>
                <a:cs typeface="Arial"/>
              </a:rPr>
              <a:t>gesonderter</a:t>
            </a:r>
            <a:r>
              <a:rPr sz="2000" spc="-25">
                <a:latin typeface="Arial"/>
                <a:ea typeface="Arial"/>
                <a:cs typeface="Arial"/>
              </a:rPr>
              <a:t> </a:t>
            </a:r>
            <a:r>
              <a:rPr sz="2000">
                <a:latin typeface="Arial"/>
                <a:ea typeface="Arial"/>
                <a:cs typeface="Arial"/>
              </a:rPr>
              <a:t>Anmeldebogen</a:t>
            </a:r>
            <a:r>
              <a:rPr sz="2000" spc="-20">
                <a:latin typeface="Arial"/>
                <a:ea typeface="Arial"/>
                <a:cs typeface="Arial"/>
              </a:rPr>
              <a:t> </a:t>
            </a:r>
            <a:r>
              <a:rPr sz="2000" spc="-10">
                <a:latin typeface="Arial"/>
                <a:ea typeface="Arial"/>
                <a:cs typeface="Arial"/>
              </a:rPr>
              <a:t>ausgefüllt </a:t>
            </a:r>
            <a:r>
              <a:rPr sz="2000">
                <a:latin typeface="Arial"/>
                <a:ea typeface="Arial"/>
                <a:cs typeface="Arial"/>
              </a:rPr>
              <a:t>werden.</a:t>
            </a:r>
            <a:r>
              <a:rPr sz="2000" spc="-15">
                <a:latin typeface="Arial"/>
                <a:ea typeface="Arial"/>
                <a:cs typeface="Arial"/>
              </a:rPr>
              <a:t> </a:t>
            </a:r>
            <a:r>
              <a:rPr lang="de-DE" sz="2000" b="1">
                <a:latin typeface="Arial"/>
                <a:ea typeface="Arial"/>
                <a:cs typeface="Arial"/>
              </a:rPr>
              <a:t>Wir können </a:t>
            </a:r>
            <a:r>
              <a:rPr sz="2000" b="1">
                <a:latin typeface="Arial"/>
                <a:ea typeface="Arial"/>
                <a:cs typeface="Arial"/>
              </a:rPr>
              <a:t>Sie für keine Kurse anderer Fachbereiche anmelden </a:t>
            </a:r>
            <a:r>
              <a:rPr sz="2000">
                <a:latin typeface="Arial"/>
                <a:ea typeface="Arial"/>
                <a:cs typeface="Arial"/>
              </a:rPr>
              <a:t>(z.B. Wirtschaftswissenschaften). </a:t>
            </a:r>
            <a:endParaRPr/>
          </a:p>
          <a:p>
            <a:pPr marL="355600" marR="5080" indent="-342900" algn="just">
              <a:lnSpc>
                <a:spcPct val="100000"/>
              </a:lnSpc>
              <a:spcBef>
                <a:spcPts val="600"/>
              </a:spcBef>
              <a:spcAft>
                <a:spcPts val="600"/>
              </a:spcAft>
              <a:buChar char="•"/>
              <a:tabLst>
                <a:tab pos="355600" algn="l"/>
              </a:tabLst>
              <a:defRPr/>
            </a:pPr>
            <a:endParaRPr lang="de-DE" sz="2200" spc="-25">
              <a:latin typeface="Arial"/>
              <a:cs typeface="Arial"/>
            </a:endParaRPr>
          </a:p>
          <a:p>
            <a:pPr marL="355600" marR="5080" indent="-342900" algn="just">
              <a:lnSpc>
                <a:spcPct val="100000"/>
              </a:lnSpc>
              <a:buChar char="•"/>
              <a:tabLst>
                <a:tab pos="355600" algn="l"/>
              </a:tabLst>
              <a:defRPr/>
            </a:pPr>
            <a:endParaRPr sz="2200">
              <a:latin typeface="Arial"/>
              <a:cs typeface="Arial"/>
            </a:endParaRPr>
          </a:p>
        </p:txBody>
      </p:sp>
      <p:sp>
        <p:nvSpPr>
          <p:cNvPr id="9" name="object 9"/>
          <p:cNvSpPr txBox="1"/>
          <p:nvPr/>
        </p:nvSpPr>
        <p:spPr bwMode="auto">
          <a:xfrm>
            <a:off x="8585127" y="6498003"/>
            <a:ext cx="470534" cy="238760"/>
          </a:xfrm>
          <a:prstGeom prst="rect">
            <a:avLst/>
          </a:prstGeom>
        </p:spPr>
        <p:txBody>
          <a:bodyPr vert="horz" wrap="square" lIns="0" tIns="12700" rIns="0" bIns="0" rtlCol="0">
            <a:spAutoFit/>
          </a:bodyPr>
          <a:lstStyle/>
          <a:p>
            <a:pPr marL="12700">
              <a:lnSpc>
                <a:spcPct val="100000"/>
              </a:lnSpc>
              <a:spcBef>
                <a:spcPts val="100"/>
              </a:spcBef>
              <a:defRPr/>
            </a:pPr>
            <a:r>
              <a:rPr sz="1400" b="1" spc="-10">
                <a:solidFill>
                  <a:srgbClr val="FFFFFF"/>
                </a:solidFill>
                <a:latin typeface="Arial"/>
                <a:cs typeface="Arial"/>
              </a:rPr>
              <a:t>33/38</a:t>
            </a:r>
            <a:endParaRPr sz="1400">
              <a:latin typeface="Arial"/>
              <a:cs typeface="Arial"/>
            </a:endParaRPr>
          </a:p>
        </p:txBody>
      </p:sp>
      <p:pic>
        <p:nvPicPr>
          <p:cNvPr id="1169827928" name="Grafik 1169827927"/>
          <p:cNvPicPr>
            <a:picLocks noChangeAspect="1"/>
          </p:cNvPicPr>
          <p:nvPr/>
        </p:nvPicPr>
        <p:blipFill>
          <a:blip r:embed="rId4"/>
          <a:srcRect l="10824" t="3789"/>
          <a:stretch/>
        </p:blipFill>
        <p:spPr bwMode="auto">
          <a:xfrm>
            <a:off x="7015218" y="3399749"/>
            <a:ext cx="1940173" cy="1900893"/>
          </a:xfrm>
          <a:prstGeom prst="rect">
            <a:avLst/>
          </a:prstGeom>
        </p:spPr>
      </p:pic>
      <p:sp>
        <p:nvSpPr>
          <p:cNvPr id="1786112193" name="Textfeld 1786112192"/>
          <p:cNvSpPr txBox="1"/>
          <p:nvPr/>
        </p:nvSpPr>
        <p:spPr bwMode="auto">
          <a:xfrm>
            <a:off x="7015218" y="5121722"/>
            <a:ext cx="2040691" cy="77760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54964" marR="346074" indent="-342264">
              <a:lnSpc>
                <a:spcPct val="100000"/>
              </a:lnSpc>
              <a:spcBef>
                <a:spcPts val="599"/>
              </a:spcBef>
              <a:spcAft>
                <a:spcPts val="599"/>
              </a:spcAft>
              <a:buChar char="•"/>
              <a:defRPr/>
            </a:pPr>
            <a:endParaRPr sz="1000" i="1">
              <a:solidFill>
                <a:schemeClr val="tx1"/>
              </a:solidFill>
            </a:endParaRPr>
          </a:p>
          <a:p>
            <a:pPr>
              <a:defRPr/>
            </a:pPr>
            <a:r>
              <a:rPr lang="en-US" sz="1000" b="0" i="1" u="sng" strike="noStrike" cap="none" spc="-9">
                <a:solidFill>
                  <a:schemeClr val="tx1"/>
                </a:solidFill>
                <a:latin typeface="Arial"/>
                <a:ea typeface="Arial"/>
                <a:cs typeface="Arial"/>
                <a:hlinkClick r:id="rId5" tooltip="https://www.international.uni-mainz.de/files/2021/09/LV_Anmeldung_2021-22.pdf"/>
              </a:rPr>
              <a:t>https://www.international.uni-</a:t>
            </a:r>
            <a:r>
              <a:rPr lang="en-US" sz="1000" b="0" i="1" u="none" strike="noStrike" cap="none" spc="-9">
                <a:solidFill>
                  <a:schemeClr val="tx1"/>
                </a:solidFill>
                <a:latin typeface="Arial"/>
                <a:ea typeface="Arial"/>
                <a:cs typeface="Arial"/>
              </a:rPr>
              <a:t> </a:t>
            </a:r>
            <a:r>
              <a:rPr lang="en-US" sz="1000" b="0" i="1" u="sng" strike="noStrike" cap="none" spc="-9">
                <a:solidFill>
                  <a:schemeClr val="tx1"/>
                </a:solidFill>
                <a:latin typeface="Arial"/>
                <a:ea typeface="Arial"/>
                <a:cs typeface="Arial"/>
                <a:hlinkClick r:id="rId5" tooltip="https://www.international.uni-mainz.de/files/2021/09/LV_Anmeldung_2021-22.pdf"/>
              </a:rPr>
              <a:t>mainz.de/files/2021/09/LV_Anmeldung_2021-22.pdf</a:t>
            </a:r>
            <a:endParaRPr/>
          </a:p>
        </p:txBody>
      </p:sp>
      <p:sp>
        <p:nvSpPr>
          <p:cNvPr id="1713972248" name="Pfeil: nach rechts 1713972247"/>
          <p:cNvSpPr/>
          <p:nvPr/>
        </p:nvSpPr>
        <p:spPr bwMode="auto">
          <a:xfrm>
            <a:off x="4133905" y="4144281"/>
            <a:ext cx="2881312" cy="285750"/>
          </a:xfrm>
          <a:prstGeom prst="rightArrow">
            <a:avLst>
              <a:gd name="adj1" fmla="val 50000"/>
              <a:gd name="adj2" fmla="val 50000"/>
            </a:avLst>
          </a:prstGeom>
          <a:solidFill>
            <a:srgbClr val="A31429"/>
          </a:solidFill>
          <a:ln w="25400" cap="flat" cmpd="sng" algn="ctr">
            <a:solidFill>
              <a:srgbClr val="A3142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object 11"/>
          <p:cNvSpPr txBox="1">
            <a:spLocks noGrp="1"/>
          </p:cNvSpPr>
          <p:nvPr>
            <p:ph type="title"/>
          </p:nvPr>
        </p:nvSpPr>
        <p:spPr bwMode="auto">
          <a:xfrm>
            <a:off x="252092" y="101209"/>
            <a:ext cx="3029780" cy="348339"/>
          </a:xfrm>
          <a:prstGeom prst="rect">
            <a:avLst/>
          </a:prstGeom>
        </p:spPr>
        <p:txBody>
          <a:bodyPr vert="horz" wrap="square" lIns="0" tIns="12700" rIns="0" bIns="0" rtlCol="0">
            <a:spAutoFit/>
          </a:bodyPr>
          <a:lstStyle/>
          <a:p>
            <a:pPr marL="12700">
              <a:lnSpc>
                <a:spcPct val="100000"/>
              </a:lnSpc>
              <a:spcBef>
                <a:spcPts val="100"/>
              </a:spcBef>
              <a:defRPr/>
            </a:pPr>
            <a:r>
              <a:rPr sz="2200" b="1">
                <a:solidFill>
                  <a:schemeClr val="tx1"/>
                </a:solidFill>
              </a:rPr>
              <a:t>2. Anmeldeformular</a:t>
            </a:r>
            <a:r>
              <a:rPr sz="2400" b="1">
                <a:solidFill>
                  <a:schemeClr val="tx1"/>
                </a:solidFill>
              </a:rPr>
              <a:t> </a:t>
            </a:r>
            <a:endParaRPr sz="1800">
              <a:solidFill>
                <a:schemeClr val="tx1"/>
              </a:solidFill>
            </a:endParaRPr>
          </a:p>
        </p:txBody>
      </p:sp>
      <p:grpSp>
        <p:nvGrpSpPr>
          <p:cNvPr id="12" name="object 12"/>
          <p:cNvGrpSpPr/>
          <p:nvPr/>
        </p:nvGrpSpPr>
        <p:grpSpPr bwMode="auto">
          <a:xfrm>
            <a:off x="2201972" y="5166564"/>
            <a:ext cx="659765" cy="462915"/>
            <a:chOff x="2201972" y="5166564"/>
            <a:chExt cx="659765" cy="462915"/>
          </a:xfrm>
        </p:grpSpPr>
        <p:sp>
          <p:nvSpPr>
            <p:cNvPr id="13" name="object 13"/>
            <p:cNvSpPr/>
            <p:nvPr/>
          </p:nvSpPr>
          <p:spPr bwMode="auto">
            <a:xfrm>
              <a:off x="2214672" y="5179263"/>
              <a:ext cx="634365" cy="437515"/>
            </a:xfrm>
            <a:custGeom>
              <a:avLst/>
              <a:gdLst/>
              <a:ahLst/>
              <a:cxnLst/>
              <a:rect l="l" t="t" r="r" b="b"/>
              <a:pathLst>
                <a:path w="634364" h="437514" extrusionOk="0">
                  <a:moveTo>
                    <a:pt x="439577" y="0"/>
                  </a:moveTo>
                  <a:lnTo>
                    <a:pt x="471592" y="62298"/>
                  </a:lnTo>
                  <a:lnTo>
                    <a:pt x="0" y="304648"/>
                  </a:lnTo>
                  <a:lnTo>
                    <a:pt x="68028" y="437026"/>
                  </a:lnTo>
                  <a:lnTo>
                    <a:pt x="539621" y="194676"/>
                  </a:lnTo>
                  <a:lnTo>
                    <a:pt x="571636" y="256974"/>
                  </a:lnTo>
                  <a:lnTo>
                    <a:pt x="634094" y="62458"/>
                  </a:lnTo>
                  <a:lnTo>
                    <a:pt x="439577" y="0"/>
                  </a:lnTo>
                  <a:close/>
                </a:path>
              </a:pathLst>
            </a:custGeom>
            <a:solidFill>
              <a:srgbClr val="BADFE3"/>
            </a:solidFill>
          </p:spPr>
          <p:txBody>
            <a:bodyPr wrap="square" lIns="0" tIns="0" rIns="0" bIns="0" rtlCol="0"/>
            <a:lstStyle/>
            <a:p>
              <a:pPr>
                <a:defRPr/>
              </a:pPr>
              <a:endParaRPr/>
            </a:p>
          </p:txBody>
        </p:sp>
        <p:sp>
          <p:nvSpPr>
            <p:cNvPr id="14" name="object 14"/>
            <p:cNvSpPr/>
            <p:nvPr/>
          </p:nvSpPr>
          <p:spPr bwMode="auto">
            <a:xfrm>
              <a:off x="2214672" y="5179263"/>
              <a:ext cx="634365" cy="437515"/>
            </a:xfrm>
            <a:custGeom>
              <a:avLst/>
              <a:gdLst/>
              <a:ahLst/>
              <a:cxnLst/>
              <a:rect l="l" t="t" r="r" b="b"/>
              <a:pathLst>
                <a:path w="634364" h="437514" extrusionOk="0">
                  <a:moveTo>
                    <a:pt x="0" y="304648"/>
                  </a:moveTo>
                  <a:lnTo>
                    <a:pt x="471592" y="62298"/>
                  </a:lnTo>
                  <a:lnTo>
                    <a:pt x="439577" y="0"/>
                  </a:lnTo>
                  <a:lnTo>
                    <a:pt x="634094" y="62458"/>
                  </a:lnTo>
                  <a:lnTo>
                    <a:pt x="571636" y="256974"/>
                  </a:lnTo>
                  <a:lnTo>
                    <a:pt x="539621" y="194676"/>
                  </a:lnTo>
                  <a:lnTo>
                    <a:pt x="68028" y="437026"/>
                  </a:lnTo>
                  <a:lnTo>
                    <a:pt x="0" y="304648"/>
                  </a:lnTo>
                  <a:close/>
                </a:path>
              </a:pathLst>
            </a:custGeom>
            <a:grpFill/>
            <a:ln w="25399">
              <a:solidFill>
                <a:srgbClr val="88A4A6"/>
              </a:solidFill>
            </a:ln>
          </p:spPr>
          <p:txBody>
            <a:bodyPr wrap="square" lIns="0" tIns="0" rIns="0" bIns="0" rtlCol="0"/>
            <a:lstStyle/>
            <a:p>
              <a:pPr>
                <a:defRPr/>
              </a:pPr>
              <a:endParaRPr/>
            </a:p>
          </p:txBody>
        </p:sp>
      </p:grpSp>
      <p:grpSp>
        <p:nvGrpSpPr>
          <p:cNvPr id="20" name="Gruppieren 19"/>
          <p:cNvGrpSpPr/>
          <p:nvPr/>
        </p:nvGrpSpPr>
        <p:grpSpPr bwMode="auto">
          <a:xfrm>
            <a:off x="124373" y="609600"/>
            <a:ext cx="8895253" cy="6429372"/>
            <a:chOff x="-8431" y="0"/>
            <a:chExt cx="8895253" cy="6429372"/>
          </a:xfrm>
        </p:grpSpPr>
        <p:grpSp>
          <p:nvGrpSpPr>
            <p:cNvPr id="3" name="object 3"/>
            <p:cNvGrpSpPr/>
            <p:nvPr/>
          </p:nvGrpSpPr>
          <p:grpSpPr bwMode="auto">
            <a:xfrm>
              <a:off x="-8431" y="0"/>
              <a:ext cx="8895253" cy="6429372"/>
              <a:chOff x="-8431" y="0"/>
              <a:chExt cx="8895253" cy="6429372"/>
            </a:xfrm>
          </p:grpSpPr>
          <p:sp>
            <p:nvSpPr>
              <p:cNvPr id="4" name="object 4"/>
              <p:cNvSpPr/>
              <p:nvPr/>
            </p:nvSpPr>
            <p:spPr bwMode="auto">
              <a:xfrm>
                <a:off x="7807322" y="5349872"/>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solidFill>
                <a:srgbClr val="333399"/>
              </a:solidFill>
            </p:spPr>
            <p:txBody>
              <a:bodyPr wrap="square" lIns="0" tIns="0" rIns="0" bIns="0" rtlCol="0"/>
              <a:lstStyle/>
              <a:p>
                <a:pPr>
                  <a:defRPr/>
                </a:pPr>
                <a:endParaRPr/>
              </a:p>
            </p:txBody>
          </p:sp>
          <p:sp>
            <p:nvSpPr>
              <p:cNvPr id="5" name="object 5"/>
              <p:cNvSpPr/>
              <p:nvPr/>
            </p:nvSpPr>
            <p:spPr bwMode="auto">
              <a:xfrm>
                <a:off x="7807322" y="5349872"/>
                <a:ext cx="1079500" cy="1079500"/>
              </a:xfrm>
              <a:custGeom>
                <a:avLst/>
                <a:gdLst/>
                <a:ahLst/>
                <a:cxnLst/>
                <a:rect l="l" t="t" r="r" b="b"/>
                <a:pathLst>
                  <a:path w="1079500" h="1079500" extrusionOk="0">
                    <a:moveTo>
                      <a:pt x="1079500" y="0"/>
                    </a:moveTo>
                    <a:lnTo>
                      <a:pt x="1079500" y="1079500"/>
                    </a:lnTo>
                    <a:lnTo>
                      <a:pt x="0" y="1079500"/>
                    </a:lnTo>
                    <a:lnTo>
                      <a:pt x="1079500" y="0"/>
                    </a:lnTo>
                    <a:close/>
                  </a:path>
                </a:pathLst>
              </a:custGeom>
              <a:grpFill/>
              <a:ln w="9523">
                <a:solidFill>
                  <a:srgbClr val="000000"/>
                </a:solidFill>
              </a:ln>
            </p:spPr>
            <p:txBody>
              <a:bodyPr wrap="square" lIns="0" tIns="0" rIns="0" bIns="0" rtlCol="0"/>
              <a:lstStyle/>
              <a:p>
                <a:pPr>
                  <a:defRPr/>
                </a:pPr>
                <a:endParaRPr/>
              </a:p>
            </p:txBody>
          </p:sp>
          <p:sp>
            <p:nvSpPr>
              <p:cNvPr id="6" name="object 6"/>
              <p:cNvSpPr/>
              <p:nvPr/>
            </p:nvSpPr>
            <p:spPr bwMode="auto">
              <a:xfrm>
                <a:off x="668333" y="0"/>
                <a:ext cx="7771130" cy="5362575"/>
              </a:xfrm>
              <a:custGeom>
                <a:avLst/>
                <a:gdLst/>
                <a:ahLst/>
                <a:cxnLst/>
                <a:rect l="l" t="t" r="r" b="b"/>
                <a:pathLst>
                  <a:path w="7771130" h="5362575" extrusionOk="0">
                    <a:moveTo>
                      <a:pt x="0" y="0"/>
                    </a:moveTo>
                    <a:lnTo>
                      <a:pt x="7770811" y="0"/>
                    </a:lnTo>
                    <a:lnTo>
                      <a:pt x="7770811" y="5362574"/>
                    </a:lnTo>
                    <a:lnTo>
                      <a:pt x="0" y="5362574"/>
                    </a:lnTo>
                    <a:lnTo>
                      <a:pt x="0" y="0"/>
                    </a:lnTo>
                    <a:close/>
                  </a:path>
                </a:pathLst>
              </a:custGeom>
              <a:grpFill/>
              <a:ln w="9523">
                <a:solidFill>
                  <a:srgbClr val="7474D1"/>
                </a:solidFill>
              </a:ln>
            </p:spPr>
            <p:txBody>
              <a:bodyPr wrap="square" lIns="0" tIns="0" rIns="0" bIns="0" rtlCol="0"/>
              <a:lstStyle/>
              <a:p>
                <a:pPr>
                  <a:defRPr/>
                </a:pPr>
                <a:endParaRPr/>
              </a:p>
            </p:txBody>
          </p:sp>
          <p:pic>
            <p:nvPicPr>
              <p:cNvPr id="7" name="object 7"/>
              <p:cNvPicPr/>
              <p:nvPr/>
            </p:nvPicPr>
            <p:blipFill>
              <a:blip r:embed="rId3"/>
              <a:stretch/>
            </p:blipFill>
            <p:spPr bwMode="auto">
              <a:xfrm>
                <a:off x="668333" y="0"/>
                <a:ext cx="7770811" cy="5362574"/>
              </a:xfrm>
              <a:prstGeom prst="rect">
                <a:avLst/>
              </a:prstGeom>
            </p:spPr>
          </p:pic>
          <p:sp>
            <p:nvSpPr>
              <p:cNvPr id="8" name="object 8"/>
              <p:cNvSpPr/>
              <p:nvPr/>
            </p:nvSpPr>
            <p:spPr bwMode="auto">
              <a:xfrm>
                <a:off x="680240" y="238124"/>
                <a:ext cx="7771130" cy="5362575"/>
              </a:xfrm>
              <a:custGeom>
                <a:avLst/>
                <a:gdLst/>
                <a:ahLst/>
                <a:cxnLst/>
                <a:rect l="l" t="t" r="r" b="b"/>
                <a:pathLst>
                  <a:path w="7771130" h="5362575" extrusionOk="0">
                    <a:moveTo>
                      <a:pt x="0" y="0"/>
                    </a:moveTo>
                    <a:lnTo>
                      <a:pt x="7770811" y="0"/>
                    </a:lnTo>
                    <a:lnTo>
                      <a:pt x="7770811" y="5362574"/>
                    </a:lnTo>
                    <a:lnTo>
                      <a:pt x="0" y="5362574"/>
                    </a:lnTo>
                    <a:lnTo>
                      <a:pt x="0" y="0"/>
                    </a:lnTo>
                    <a:close/>
                  </a:path>
                </a:pathLst>
              </a:custGeom>
              <a:grpFill/>
              <a:ln w="9523">
                <a:solidFill>
                  <a:srgbClr val="7474D1"/>
                </a:solidFill>
              </a:ln>
            </p:spPr>
            <p:txBody>
              <a:bodyPr wrap="square" lIns="0" tIns="0" rIns="0" bIns="0" rtlCol="0"/>
              <a:lstStyle/>
              <a:p>
                <a:pPr>
                  <a:defRPr/>
                </a:pPr>
                <a:endParaRPr/>
              </a:p>
            </p:txBody>
          </p:sp>
          <p:sp>
            <p:nvSpPr>
              <p:cNvPr id="9" name="object 9"/>
              <p:cNvSpPr/>
              <p:nvPr/>
            </p:nvSpPr>
            <p:spPr bwMode="auto">
              <a:xfrm>
                <a:off x="-8431" y="5100745"/>
                <a:ext cx="3071814" cy="538055"/>
              </a:xfrm>
              <a:custGeom>
                <a:avLst/>
                <a:gdLst/>
                <a:ahLst/>
                <a:cxnLst/>
                <a:rect l="l" t="t" r="r" b="b"/>
                <a:pathLst>
                  <a:path w="2233930" h="739775" extrusionOk="0">
                    <a:moveTo>
                      <a:pt x="2233611" y="0"/>
                    </a:moveTo>
                    <a:lnTo>
                      <a:pt x="0" y="0"/>
                    </a:lnTo>
                    <a:lnTo>
                      <a:pt x="0" y="739774"/>
                    </a:lnTo>
                    <a:lnTo>
                      <a:pt x="2233611" y="739774"/>
                    </a:lnTo>
                    <a:lnTo>
                      <a:pt x="2233611" y="0"/>
                    </a:lnTo>
                    <a:close/>
                  </a:path>
                </a:pathLst>
              </a:custGeom>
              <a:solidFill>
                <a:srgbClr val="E5E5E5"/>
              </a:solidFill>
            </p:spPr>
            <p:txBody>
              <a:bodyPr wrap="square" lIns="0" tIns="0" rIns="0" bIns="0" rtlCol="0"/>
              <a:lstStyle/>
              <a:p>
                <a:pPr>
                  <a:defRPr/>
                </a:pPr>
                <a:endParaRPr/>
              </a:p>
            </p:txBody>
          </p:sp>
        </p:grpSp>
        <p:sp>
          <p:nvSpPr>
            <p:cNvPr id="2" name="Textfeld 1"/>
            <p:cNvSpPr txBox="1"/>
            <p:nvPr/>
          </p:nvSpPr>
          <p:spPr bwMode="auto">
            <a:xfrm>
              <a:off x="6460245" y="1658327"/>
              <a:ext cx="1987478" cy="305159"/>
            </a:xfrm>
            <a:prstGeom prst="rect">
              <a:avLst/>
            </a:prstGeom>
            <a:solidFill>
              <a:schemeClr val="tx2">
                <a:lumMod val="20000"/>
                <a:lumOff val="80000"/>
              </a:schemeClr>
            </a:solidFill>
          </p:spPr>
          <p:txBody>
            <a:bodyPr wrap="square" rtlCol="0">
              <a:spAutoFit/>
            </a:bodyPr>
            <a:lstStyle/>
            <a:p>
              <a:pPr>
                <a:defRPr/>
              </a:pPr>
              <a:r>
                <a:rPr lang="de-DE" sz="1400">
                  <a:latin typeface="Calibri"/>
                </a:rPr>
                <a:t>Sommersemester 24</a:t>
              </a:r>
              <a:endParaRPr/>
            </a:p>
          </p:txBody>
        </p:sp>
        <p:sp>
          <p:nvSpPr>
            <p:cNvPr id="16" name="object 10"/>
            <p:cNvSpPr txBox="1"/>
            <p:nvPr/>
          </p:nvSpPr>
          <p:spPr bwMode="auto">
            <a:xfrm>
              <a:off x="9251" y="5163857"/>
              <a:ext cx="8859889" cy="443710"/>
            </a:xfrm>
            <a:prstGeom prst="rect">
              <a:avLst/>
            </a:prstGeom>
            <a:grpFill/>
          </p:spPr>
          <p:txBody>
            <a:bodyPr vert="horz" wrap="square" lIns="0" tIns="12699" rIns="0" bIns="0" rtlCol="0">
              <a:spAutoFit/>
            </a:bodyPr>
            <a:lstStyle/>
            <a:p>
              <a:pPr marL="85725" marR="5925184">
                <a:lnSpc>
                  <a:spcPct val="100000"/>
                </a:lnSpc>
                <a:spcBef>
                  <a:spcPts val="100"/>
                </a:spcBef>
                <a:defRPr/>
              </a:pPr>
              <a:r>
                <a:rPr sz="1400">
                  <a:latin typeface="Arial"/>
                  <a:cs typeface="Arial"/>
                </a:rPr>
                <a:t>Falls</a:t>
              </a:r>
              <a:r>
                <a:rPr lang="de-DE" sz="1400" spc="-15">
                  <a:latin typeface="Arial"/>
                  <a:cs typeface="Arial"/>
                </a:rPr>
                <a:t> </a:t>
              </a:r>
              <a:r>
                <a:rPr lang="de-DE" sz="1400">
                  <a:latin typeface="Arial"/>
                  <a:cs typeface="Arial"/>
                </a:rPr>
                <a:t>keine</a:t>
              </a:r>
              <a:r>
                <a:rPr lang="de-DE" sz="1400" spc="-5">
                  <a:latin typeface="Arial"/>
                  <a:cs typeface="Arial"/>
                </a:rPr>
                <a:t> </a:t>
              </a:r>
              <a:r>
                <a:rPr lang="de-DE" sz="1400" spc="-20">
                  <a:latin typeface="Arial"/>
                  <a:cs typeface="Arial"/>
                </a:rPr>
                <a:t>Kurs</a:t>
              </a:r>
              <a:r>
                <a:rPr lang="de-DE" sz="1400">
                  <a:latin typeface="Arial"/>
                  <a:cs typeface="Arial"/>
                </a:rPr>
                <a:t>nummer</a:t>
              </a:r>
              <a:r>
                <a:rPr lang="de-DE" sz="1400" spc="-40">
                  <a:latin typeface="Arial"/>
                  <a:cs typeface="Arial"/>
                </a:rPr>
                <a:t> </a:t>
              </a:r>
              <a:r>
                <a:rPr lang="de-DE" sz="1400">
                  <a:latin typeface="Arial"/>
                  <a:cs typeface="Arial"/>
                </a:rPr>
                <a:t>angegeben</a:t>
              </a:r>
              <a:r>
                <a:rPr lang="de-DE" sz="1400" spc="-30">
                  <a:latin typeface="Arial"/>
                  <a:cs typeface="Arial"/>
                </a:rPr>
                <a:t> </a:t>
              </a:r>
              <a:r>
                <a:rPr lang="de-DE" sz="1400" spc="-20">
                  <a:latin typeface="Arial"/>
                  <a:cs typeface="Arial"/>
                </a:rPr>
                <a:t>ist, </a:t>
              </a:r>
              <a:r>
                <a:rPr lang="de-DE" sz="1400">
                  <a:latin typeface="Arial"/>
                  <a:cs typeface="Arial"/>
                </a:rPr>
                <a:t>lassen</a:t>
              </a:r>
              <a:r>
                <a:rPr lang="de-DE" sz="1400" spc="-15">
                  <a:latin typeface="Arial"/>
                  <a:cs typeface="Arial"/>
                </a:rPr>
                <a:t> </a:t>
              </a:r>
              <a:r>
                <a:rPr lang="de-DE" sz="1400">
                  <a:latin typeface="Arial"/>
                  <a:cs typeface="Arial"/>
                </a:rPr>
                <a:t>Sie</a:t>
              </a:r>
              <a:r>
                <a:rPr lang="de-DE" sz="1400" spc="-15">
                  <a:latin typeface="Arial"/>
                  <a:cs typeface="Arial"/>
                </a:rPr>
                <a:t> </a:t>
              </a:r>
              <a:r>
                <a:rPr lang="de-DE" sz="1400">
                  <a:latin typeface="Arial"/>
                  <a:cs typeface="Arial"/>
                </a:rPr>
                <a:t>das</a:t>
              </a:r>
              <a:r>
                <a:rPr lang="de-DE" sz="1400" spc="-15">
                  <a:latin typeface="Arial"/>
                  <a:cs typeface="Arial"/>
                </a:rPr>
                <a:t> </a:t>
              </a:r>
              <a:r>
                <a:rPr lang="de-DE" sz="1400">
                  <a:latin typeface="Arial"/>
                  <a:cs typeface="Arial"/>
                </a:rPr>
                <a:t>Feld</a:t>
              </a:r>
              <a:r>
                <a:rPr lang="de-DE" sz="1400" spc="-10">
                  <a:latin typeface="Arial"/>
                  <a:cs typeface="Arial"/>
                </a:rPr>
                <a:t> </a:t>
              </a:r>
              <a:r>
                <a:rPr lang="de-DE" sz="1400" spc="-20">
                  <a:latin typeface="Arial"/>
                  <a:cs typeface="Arial"/>
                </a:rPr>
                <a:t>leer</a:t>
              </a:r>
              <a:endParaRPr lang="de-DE" sz="1400">
                <a:latin typeface="Arial"/>
                <a:cs typeface="Arial"/>
              </a:endParaRPr>
            </a:p>
          </p:txBody>
        </p:sp>
        <p:sp>
          <p:nvSpPr>
            <p:cNvPr id="19" name="object 14"/>
            <p:cNvSpPr/>
            <p:nvPr/>
          </p:nvSpPr>
          <p:spPr bwMode="auto">
            <a:xfrm>
              <a:off x="2233927" y="4738077"/>
              <a:ext cx="482074" cy="341390"/>
            </a:xfrm>
            <a:custGeom>
              <a:avLst/>
              <a:gdLst/>
              <a:ahLst/>
              <a:cxnLst/>
              <a:rect l="l" t="t" r="r" b="b"/>
              <a:pathLst>
                <a:path w="634364" h="437514" extrusionOk="0">
                  <a:moveTo>
                    <a:pt x="0" y="304648"/>
                  </a:moveTo>
                  <a:lnTo>
                    <a:pt x="471592" y="62298"/>
                  </a:lnTo>
                  <a:lnTo>
                    <a:pt x="439577" y="0"/>
                  </a:lnTo>
                  <a:lnTo>
                    <a:pt x="634094" y="62458"/>
                  </a:lnTo>
                  <a:lnTo>
                    <a:pt x="571636" y="256974"/>
                  </a:lnTo>
                  <a:lnTo>
                    <a:pt x="539621" y="194676"/>
                  </a:lnTo>
                  <a:lnTo>
                    <a:pt x="68028" y="437026"/>
                  </a:lnTo>
                  <a:lnTo>
                    <a:pt x="0" y="304648"/>
                  </a:lnTo>
                  <a:close/>
                </a:path>
              </a:pathLst>
            </a:custGeom>
            <a:grpFill/>
            <a:ln w="25399">
              <a:solidFill>
                <a:srgbClr val="FF0000"/>
              </a:solidFill>
              <a:prstDash val="solid"/>
            </a:ln>
          </p:spPr>
          <p:txBody>
            <a:bodyPr wrap="square" lIns="0" tIns="0" rIns="0" bIns="0" rtlCol="0"/>
            <a:lstStyle/>
            <a:p>
              <a:pPr>
                <a:defRPr/>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p:nvPr/>
        </p:nvSpPr>
        <p:spPr bwMode="auto">
          <a:xfrm>
            <a:off x="366074" y="543933"/>
            <a:ext cx="3157773" cy="439779"/>
          </a:xfrm>
          <a:prstGeom prst="rect">
            <a:avLst/>
          </a:prstGeom>
        </p:spPr>
        <p:txBody>
          <a:bodyPr vert="horz" wrap="square" lIns="0" tIns="12700" rIns="0" bIns="0" rtlCol="0">
            <a:spAutoFit/>
          </a:bodyPr>
          <a:lstStyle/>
          <a:p>
            <a:pPr marL="12700">
              <a:lnSpc>
                <a:spcPct val="100000"/>
              </a:lnSpc>
              <a:spcBef>
                <a:spcPts val="100"/>
              </a:spcBef>
              <a:defRPr/>
            </a:pPr>
            <a:r>
              <a:rPr sz="2800" b="1" spc="-10">
                <a:solidFill>
                  <a:srgbClr val="A31429"/>
                </a:solidFill>
                <a:latin typeface="Arial"/>
                <a:cs typeface="Arial"/>
              </a:rPr>
              <a:t>Kursanmeldung </a:t>
            </a:r>
            <a:endParaRPr sz="2800">
              <a:latin typeface="Arial"/>
              <a:cs typeface="Arial"/>
            </a:endParaRPr>
          </a:p>
        </p:txBody>
      </p:sp>
      <p:sp>
        <p:nvSpPr>
          <p:cNvPr id="3" name="object 3"/>
          <p:cNvSpPr txBox="1"/>
          <p:nvPr/>
        </p:nvSpPr>
        <p:spPr bwMode="auto">
          <a:xfrm>
            <a:off x="366073" y="1090018"/>
            <a:ext cx="7024416" cy="6158352"/>
          </a:xfrm>
          <a:prstGeom prst="rect">
            <a:avLst/>
          </a:prstGeom>
        </p:spPr>
        <p:txBody>
          <a:bodyPr vertOverflow="overflow" horzOverflow="overflow" vert="horz" wrap="square" lIns="0" tIns="12699" rIns="0" bIns="0" numCol="1" spcCol="0" rtlCol="0" fromWordArt="0" anchor="b" anchorCtr="0" forceAA="0" compatLnSpc="0">
            <a:spAutoFit/>
          </a:bodyPr>
          <a:lstStyle/>
          <a:p>
            <a:pPr marL="469900" indent="-457200">
              <a:lnSpc>
                <a:spcPct val="100000"/>
              </a:lnSpc>
              <a:spcBef>
                <a:spcPts val="100"/>
              </a:spcBef>
              <a:buAutoNum type="arabicPeriod"/>
              <a:defRPr/>
            </a:pPr>
            <a:r>
              <a:rPr sz="2200" u="sng">
                <a:latin typeface="Arial"/>
                <a:cs typeface="Arial"/>
              </a:rPr>
              <a:t>Zusammenstellung</a:t>
            </a:r>
            <a:r>
              <a:rPr sz="2200" u="sng" spc="-45">
                <a:latin typeface="Arial"/>
                <a:cs typeface="Arial"/>
              </a:rPr>
              <a:t> </a:t>
            </a:r>
            <a:r>
              <a:rPr lang="de-DE" sz="2200" u="sng">
                <a:latin typeface="Arial"/>
                <a:cs typeface="Arial"/>
              </a:rPr>
              <a:t>des</a:t>
            </a:r>
            <a:r>
              <a:rPr sz="2200" u="sng" spc="-45">
                <a:latin typeface="Arial"/>
                <a:cs typeface="Arial"/>
              </a:rPr>
              <a:t> </a:t>
            </a:r>
            <a:r>
              <a:rPr sz="2200" u="sng" spc="-10">
                <a:latin typeface="Arial"/>
                <a:cs typeface="Arial"/>
              </a:rPr>
              <a:t>Stundenplans:</a:t>
            </a: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u="sng" spc="-10">
              <a:latin typeface="Arial"/>
              <a:cs typeface="Arial"/>
            </a:endParaRPr>
          </a:p>
          <a:p>
            <a:pPr marL="469900" indent="-457200">
              <a:lnSpc>
                <a:spcPct val="100000"/>
              </a:lnSpc>
              <a:spcBef>
                <a:spcPts val="100"/>
              </a:spcBef>
              <a:buAutoNum type="arabicPeriod"/>
              <a:defRPr/>
            </a:pPr>
            <a:r>
              <a:rPr lang="de-DE" sz="2200" u="sng" spc="-10">
                <a:latin typeface="Arial"/>
                <a:cs typeface="Arial"/>
              </a:rPr>
              <a:t>Ausfüllen des Anmeldeformulars: </a:t>
            </a:r>
            <a:endParaRPr lang="de-DE" sz="2200" u="sng" spc="-9">
              <a:latin typeface="Arial"/>
              <a:cs typeface="Arial"/>
            </a:endParaRPr>
          </a:p>
          <a:p>
            <a:pPr>
              <a:lnSpc>
                <a:spcPct val="100000"/>
              </a:lnSpc>
              <a:spcBef>
                <a:spcPts val="99"/>
              </a:spcBef>
              <a:defRPr/>
            </a:pPr>
            <a:endParaRPr lang="de-DE" sz="2200" spc="-9">
              <a:latin typeface="Arial"/>
              <a:cs typeface="Arial"/>
            </a:endParaRPr>
          </a:p>
          <a:p>
            <a:pPr>
              <a:lnSpc>
                <a:spcPct val="100000"/>
              </a:lnSpc>
              <a:spcBef>
                <a:spcPts val="99"/>
              </a:spcBef>
              <a:defRPr/>
            </a:pPr>
            <a:r>
              <a:rPr lang="de-DE" sz="1600" b="0" i="1" u="sng" strike="noStrike" cap="none" spc="-9">
                <a:solidFill>
                  <a:schemeClr val="tx1"/>
                </a:solidFill>
                <a:latin typeface="Arial"/>
                <a:cs typeface="Arial"/>
                <a:hlinkClick r:id="rId3" tooltip="https://www.international.uni-mainz.de/files/2021/09/LV_Anmeldung_2021-22.pdf"/>
              </a:rPr>
              <a:t>https://www.international.uni-mainz.de/files/2021/09/LV_Anmeldung_2021-22.pdf</a:t>
            </a:r>
            <a:endParaRPr sz="2200" i="1" spc="-9">
              <a:solidFill>
                <a:schemeClr val="tx1"/>
              </a:solidFill>
              <a:latin typeface="Arial"/>
              <a:cs typeface="Arial"/>
            </a:endParaRPr>
          </a:p>
          <a:p>
            <a:pPr>
              <a:lnSpc>
                <a:spcPct val="100000"/>
              </a:lnSpc>
              <a:spcBef>
                <a:spcPts val="99"/>
              </a:spcBef>
              <a:defRPr/>
            </a:pPr>
            <a:endParaRPr lang="de-DE"/>
          </a:p>
          <a:p>
            <a:pPr>
              <a:lnSpc>
                <a:spcPct val="100000"/>
              </a:lnSpc>
              <a:spcBef>
                <a:spcPts val="100"/>
              </a:spcBef>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469900" indent="-457200">
              <a:lnSpc>
                <a:spcPct val="100000"/>
              </a:lnSpc>
              <a:spcBef>
                <a:spcPts val="100"/>
              </a:spcBef>
              <a:buAutoNum type="arabicPeriod"/>
              <a:defRPr/>
            </a:pPr>
            <a:endParaRPr lang="de-DE" sz="2200" spc="-10">
              <a:latin typeface="Arial"/>
              <a:cs typeface="Arial"/>
            </a:endParaRPr>
          </a:p>
          <a:p>
            <a:pPr marL="12700">
              <a:lnSpc>
                <a:spcPct val="100000"/>
              </a:lnSpc>
              <a:spcBef>
                <a:spcPts val="100"/>
              </a:spcBef>
              <a:defRPr/>
            </a:pPr>
            <a:endParaRPr sz="2200">
              <a:latin typeface="Arial"/>
              <a:cs typeface="Arial"/>
            </a:endParaRPr>
          </a:p>
        </p:txBody>
      </p:sp>
      <p:pic>
        <p:nvPicPr>
          <p:cNvPr id="5" name="object 5"/>
          <p:cNvPicPr/>
          <p:nvPr/>
        </p:nvPicPr>
        <p:blipFill>
          <a:blip r:embed="rId4"/>
          <a:stretch/>
        </p:blipFill>
        <p:spPr bwMode="auto">
          <a:xfrm>
            <a:off x="25399" y="1567282"/>
            <a:ext cx="9091613" cy="2601911"/>
          </a:xfrm>
          <a:prstGeom prst="rect">
            <a:avLst/>
          </a:prstGeom>
        </p:spPr>
      </p:pic>
      <p:pic>
        <p:nvPicPr>
          <p:cNvPr id="1977528635" name="Grafik 1977528634"/>
          <p:cNvPicPr>
            <a:picLocks noChangeAspect="1"/>
          </p:cNvPicPr>
          <p:nvPr/>
        </p:nvPicPr>
        <p:blipFill>
          <a:blip r:embed="rId5"/>
          <a:stretch/>
        </p:blipFill>
        <p:spPr bwMode="auto">
          <a:xfrm>
            <a:off x="7118168" y="4628696"/>
            <a:ext cx="1571805" cy="1533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32864355" name="object 5"/>
          <p:cNvSpPr txBox="1">
            <a:spLocks noGrp="1"/>
          </p:cNvSpPr>
          <p:nvPr>
            <p:ph type="title"/>
          </p:nvPr>
        </p:nvSpPr>
        <p:spPr bwMode="auto">
          <a:xfrm>
            <a:off x="380997" y="419096"/>
            <a:ext cx="5793000" cy="744578"/>
          </a:xfrm>
          <a:prstGeom prst="rect">
            <a:avLst/>
          </a:prstGeom>
        </p:spPr>
        <p:txBody>
          <a:bodyPr vert="horz" wrap="square" lIns="0" tIns="12699" rIns="0" bIns="0" rtlCol="0">
            <a:spAutoFit/>
          </a:bodyPr>
          <a:lstStyle/>
          <a:p>
            <a:pPr marL="12699">
              <a:lnSpc>
                <a:spcPct val="100000"/>
              </a:lnSpc>
              <a:spcBef>
                <a:spcPts val="99"/>
              </a:spcBef>
              <a:defRPr/>
            </a:pPr>
            <a:r>
              <a:rPr sz="2400" b="1">
                <a:solidFill>
                  <a:srgbClr val="A31429"/>
                </a:solidFill>
                <a:latin typeface="Arial"/>
                <a:cs typeface="Arial"/>
              </a:rPr>
              <a:t>Spezifische</a:t>
            </a:r>
            <a:r>
              <a:rPr sz="2400" b="1" spc="-14">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4">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1942632355" name="object 6"/>
          <p:cNvSpPr txBox="1"/>
          <p:nvPr/>
        </p:nvSpPr>
        <p:spPr bwMode="auto">
          <a:xfrm>
            <a:off x="380997" y="1510470"/>
            <a:ext cx="7981415" cy="3624937"/>
          </a:xfrm>
          <a:prstGeom prst="rect">
            <a:avLst/>
          </a:prstGeom>
        </p:spPr>
        <p:txBody>
          <a:bodyPr vert="horz" wrap="square" lIns="0" tIns="12699" rIns="0" bIns="0" rtlCol="0">
            <a:spAutoFit/>
          </a:bodyPr>
          <a:lstStyle/>
          <a:p>
            <a:pPr>
              <a:lnSpc>
                <a:spcPct val="114999"/>
              </a:lnSpc>
              <a:defRPr/>
            </a:pPr>
            <a:endParaRPr sz="2000">
              <a:solidFill>
                <a:srgbClr val="A31429"/>
              </a:solidFill>
              <a:latin typeface="Arial"/>
              <a:cs typeface="Arial"/>
            </a:endParaRPr>
          </a:p>
          <a:p>
            <a:pPr marL="305908" indent="-305908">
              <a:lnSpc>
                <a:spcPct val="114999"/>
              </a:lnSpc>
              <a:buFont typeface="Wingdings"/>
              <a:buChar char="Ø"/>
              <a:defRPr/>
            </a:pPr>
            <a:r>
              <a:rPr sz="2000" b="1" u="none">
                <a:solidFill>
                  <a:schemeClr val="tx1"/>
                </a:solidFill>
                <a:latin typeface="Arial"/>
                <a:ea typeface="Arial"/>
                <a:cs typeface="Arial"/>
              </a:rPr>
              <a:t>L</a:t>
            </a:r>
            <a:r>
              <a:rPr sz="2000" b="1">
                <a:solidFill>
                  <a:schemeClr val="tx1"/>
                </a:solidFill>
                <a:latin typeface="Arial"/>
                <a:ea typeface="Arial"/>
                <a:cs typeface="Arial"/>
              </a:rPr>
              <a:t>ektüreübung</a:t>
            </a:r>
            <a:r>
              <a:rPr sz="2000" b="1" spc="-33">
                <a:solidFill>
                  <a:schemeClr val="tx1"/>
                </a:solidFill>
                <a:latin typeface="Arial"/>
                <a:ea typeface="Arial"/>
                <a:cs typeface="Arial"/>
              </a:rPr>
              <a:t> </a:t>
            </a:r>
            <a:r>
              <a:rPr sz="2000" b="1">
                <a:solidFill>
                  <a:schemeClr val="tx1"/>
                </a:solidFill>
                <a:latin typeface="Arial"/>
                <a:ea typeface="Arial"/>
                <a:cs typeface="Arial"/>
              </a:rPr>
              <a:t>für</a:t>
            </a:r>
            <a:r>
              <a:rPr sz="2000" b="1" spc="-27">
                <a:solidFill>
                  <a:schemeClr val="tx1"/>
                </a:solidFill>
                <a:latin typeface="Arial"/>
                <a:ea typeface="Arial"/>
                <a:cs typeface="Arial"/>
              </a:rPr>
              <a:t> </a:t>
            </a:r>
            <a:r>
              <a:rPr sz="2000" b="1">
                <a:solidFill>
                  <a:schemeClr val="tx1"/>
                </a:solidFill>
                <a:latin typeface="Arial"/>
                <a:ea typeface="Arial"/>
                <a:cs typeface="Arial"/>
              </a:rPr>
              <a:t>Austauschstudierende</a:t>
            </a:r>
            <a:r>
              <a:rPr lang="en-US" sz="2000" b="0" i="0" u="none" strike="noStrike" cap="none" spc="0">
                <a:solidFill>
                  <a:schemeClr val="tx1"/>
                </a:solidFill>
                <a:latin typeface="Arial"/>
                <a:ea typeface="Arial"/>
                <a:cs typeface="Arial"/>
              </a:rPr>
              <a:t> </a:t>
            </a:r>
            <a:r>
              <a:rPr sz="1550" b="1" i="0" u="none">
                <a:solidFill>
                  <a:schemeClr val="tx1"/>
                </a:solidFill>
                <a:latin typeface="Arial"/>
                <a:ea typeface="Arial"/>
                <a:cs typeface="Arial"/>
              </a:rPr>
              <a:t> </a:t>
            </a:r>
            <a:endParaRPr sz="2000" b="0" i="0" u="none">
              <a:solidFill>
                <a:schemeClr val="tx1"/>
              </a:solidFill>
              <a:latin typeface="Arial"/>
              <a:ea typeface="Arial"/>
              <a:cs typeface="Arial"/>
            </a:endParaRPr>
          </a:p>
          <a:p>
            <a:pPr marL="705958" lvl="1" indent="-305908">
              <a:lnSpc>
                <a:spcPct val="114999"/>
              </a:lnSpc>
              <a:buFont typeface="Arial"/>
              <a:buChar char="•"/>
              <a:defRPr/>
            </a:pPr>
            <a:r>
              <a:rPr sz="2000" b="0" i="0" u="none">
                <a:solidFill>
                  <a:schemeClr val="tx1"/>
                </a:solidFill>
                <a:latin typeface="Arial"/>
                <a:ea typeface="Arial"/>
                <a:cs typeface="Arial"/>
              </a:rPr>
              <a:t>Arthur Schnitzler: "Traumnovelle"</a:t>
            </a:r>
            <a:endParaRPr/>
          </a:p>
          <a:p>
            <a:pPr marL="705958" lvl="1" indent="-305908">
              <a:lnSpc>
                <a:spcPct val="114999"/>
              </a:lnSpc>
              <a:buFont typeface="Arial"/>
              <a:buChar char="•"/>
              <a:defRPr/>
            </a:pPr>
            <a:r>
              <a:rPr lang="en-US" sz="2000" b="0" i="0" u="none" strike="noStrike" cap="none" spc="0">
                <a:solidFill>
                  <a:schemeClr val="tx1"/>
                </a:solidFill>
                <a:latin typeface="Arial"/>
                <a:ea typeface="Arial"/>
                <a:cs typeface="Arial"/>
              </a:rPr>
              <a:t>Lehrende: Dr. Yvonne Wolf , Di, 23. April 2024 [10:15] - Di, 16. Juli 2024 [11:45]</a:t>
            </a:r>
            <a:r>
              <a:rPr sz="2000" spc="-18">
                <a:solidFill>
                  <a:schemeClr val="tx1"/>
                </a:solidFill>
                <a:latin typeface="Arial"/>
                <a:ea typeface="Arial"/>
                <a:cs typeface="Arial"/>
              </a:rPr>
              <a:t> </a:t>
            </a:r>
            <a:endParaRPr/>
          </a:p>
          <a:p>
            <a:pPr marL="705958" lvl="1" indent="-305908">
              <a:lnSpc>
                <a:spcPct val="114999"/>
              </a:lnSpc>
              <a:buFont typeface="Arial"/>
              <a:buChar char="•"/>
              <a:defRPr/>
            </a:pPr>
            <a:r>
              <a:rPr sz="2000" b="1" i="0" u="sng">
                <a:solidFill>
                  <a:schemeClr val="tx1"/>
                </a:solidFill>
                <a:latin typeface="Arial"/>
                <a:ea typeface="Arial"/>
                <a:cs typeface="Arial"/>
              </a:rPr>
              <a:t>Anmeldung</a:t>
            </a:r>
            <a:r>
              <a:rPr sz="2000" b="0" i="0" u="none">
                <a:solidFill>
                  <a:schemeClr val="tx1"/>
                </a:solidFill>
                <a:latin typeface="Arial"/>
                <a:ea typeface="Arial"/>
                <a:cs typeface="Arial"/>
              </a:rPr>
              <a:t> ausschließlich via </a:t>
            </a:r>
            <a:r>
              <a:rPr sz="2000" b="1" i="0" u="none">
                <a:solidFill>
                  <a:schemeClr val="tx1"/>
                </a:solidFill>
                <a:latin typeface="Arial"/>
                <a:ea typeface="Arial"/>
                <a:cs typeface="Arial"/>
              </a:rPr>
              <a:t>E-Mail </a:t>
            </a:r>
            <a:r>
              <a:rPr sz="2000" b="0" i="0" u="none">
                <a:solidFill>
                  <a:schemeClr val="tx1"/>
                </a:solidFill>
                <a:latin typeface="Arial"/>
                <a:ea typeface="Arial"/>
                <a:cs typeface="Arial"/>
              </a:rPr>
              <a:t>von Freitag, </a:t>
            </a:r>
            <a:r>
              <a:rPr sz="2000" b="1" i="0" u="none">
                <a:solidFill>
                  <a:schemeClr val="tx1"/>
                </a:solidFill>
                <a:latin typeface="Arial"/>
                <a:ea typeface="Arial"/>
                <a:cs typeface="Arial"/>
              </a:rPr>
              <a:t>12. April</a:t>
            </a:r>
            <a:r>
              <a:rPr sz="2000" b="0" i="0" u="none">
                <a:solidFill>
                  <a:schemeClr val="tx1"/>
                </a:solidFill>
                <a:latin typeface="Arial"/>
                <a:ea typeface="Arial"/>
                <a:cs typeface="Arial"/>
              </a:rPr>
              <a:t> 2024, 8.00, bis Donnerstag, </a:t>
            </a:r>
            <a:r>
              <a:rPr sz="2000" b="1" i="0" u="none">
                <a:solidFill>
                  <a:schemeClr val="tx1"/>
                </a:solidFill>
                <a:latin typeface="Arial"/>
                <a:ea typeface="Arial"/>
                <a:cs typeface="Arial"/>
              </a:rPr>
              <a:t>18. April</a:t>
            </a:r>
            <a:r>
              <a:rPr sz="2000" b="0" i="0" u="none">
                <a:solidFill>
                  <a:schemeClr val="tx1"/>
                </a:solidFill>
                <a:latin typeface="Arial"/>
                <a:ea typeface="Arial"/>
                <a:cs typeface="Arial"/>
              </a:rPr>
              <a:t>, 18.00 </a:t>
            </a:r>
            <a:endParaRPr/>
          </a:p>
          <a:p>
            <a:pPr marL="705958" lvl="1" indent="-305908">
              <a:lnSpc>
                <a:spcPct val="114999"/>
              </a:lnSpc>
              <a:buFont typeface="Arial"/>
              <a:buChar char="•"/>
              <a:defRPr/>
            </a:pPr>
            <a:r>
              <a:rPr sz="2000" b="0" i="0" u="none">
                <a:solidFill>
                  <a:schemeClr val="tx1"/>
                </a:solidFill>
                <a:latin typeface="Arial"/>
                <a:ea typeface="Arial"/>
                <a:cs typeface="Arial"/>
              </a:rPr>
              <a:t>Benachrichtigung am Freitag, den 19. April </a:t>
            </a:r>
            <a:endParaRPr/>
          </a:p>
          <a:p>
            <a:pPr marL="705958" lvl="1" indent="-305908">
              <a:lnSpc>
                <a:spcPct val="114999"/>
              </a:lnSpc>
              <a:buFont typeface="Arial"/>
              <a:buChar char="•"/>
              <a:defRPr/>
            </a:pPr>
            <a:r>
              <a:rPr sz="2000" b="0" i="0" u="none">
                <a:solidFill>
                  <a:schemeClr val="tx1"/>
                </a:solidFill>
                <a:latin typeface="Arial"/>
                <a:ea typeface="Arial"/>
                <a:cs typeface="Arial"/>
              </a:rPr>
              <a:t>Anmeldung:  </a:t>
            </a:r>
            <a:r>
              <a:rPr sz="2000" b="1" i="0" u="none">
                <a:solidFill>
                  <a:schemeClr val="tx1"/>
                </a:solidFill>
                <a:latin typeface="Arial"/>
                <a:ea typeface="Arial"/>
                <a:cs typeface="Arial"/>
              </a:rPr>
              <a:t>ywolf@uni-mainz.de</a:t>
            </a:r>
            <a:r>
              <a:rPr sz="2000" b="0" i="0" u="none">
                <a:solidFill>
                  <a:schemeClr val="tx1"/>
                </a:solidFill>
                <a:latin typeface="Arial"/>
                <a:ea typeface="Arial"/>
                <a:cs typeface="Arial"/>
              </a:rPr>
              <a:t>  </a:t>
            </a:r>
            <a:endParaRPr sz="2000" spc="-9">
              <a:solidFill>
                <a:srgbClr val="A31429"/>
              </a:solidFill>
              <a:latin typeface="Arial"/>
              <a:cs typeface="Arial"/>
            </a:endParaRPr>
          </a:p>
          <a:p>
            <a:pPr>
              <a:defRPr/>
            </a:pPr>
            <a:endParaRPr lang="en-US" sz="2000" b="0" i="0" u="none" strike="noStrike" cap="none" spc="0">
              <a:solidFill>
                <a:srgbClr val="000000"/>
              </a:solidFill>
              <a:latin typeface="Calibri"/>
              <a:cs typeface="Calibri"/>
            </a:endParaRPr>
          </a:p>
          <a:p>
            <a:pPr marL="99694" marR="731520">
              <a:lnSpc>
                <a:spcPct val="100000"/>
              </a:lnSpc>
              <a:defRPr/>
            </a:pPr>
            <a:endParaRPr>
              <a:latin typeface="Calibri"/>
              <a:cs typeface="Arial"/>
            </a:endParaRPr>
          </a:p>
        </p:txBody>
      </p:sp>
      <p:sp>
        <p:nvSpPr>
          <p:cNvPr id="944240944" name="object 8"/>
          <p:cNvSpPr txBox="1"/>
          <p:nvPr/>
        </p:nvSpPr>
        <p:spPr bwMode="auto">
          <a:xfrm>
            <a:off x="8585127" y="6514844"/>
            <a:ext cx="470533" cy="224154"/>
          </a:xfrm>
          <a:prstGeom prst="rect">
            <a:avLst/>
          </a:prstGeom>
        </p:spPr>
        <p:txBody>
          <a:bodyPr vert="horz" wrap="square" lIns="0" tIns="0" rIns="0" bIns="0" rtlCol="0">
            <a:spAutoFit/>
          </a:bodyPr>
          <a:lstStyle/>
          <a:p>
            <a:pPr marL="12699">
              <a:lnSpc>
                <a:spcPts val="1643"/>
              </a:lnSpc>
              <a:defRPr/>
            </a:pPr>
            <a:r>
              <a:rPr sz="1400" b="1" spc="-9">
                <a:solidFill>
                  <a:srgbClr val="FFFFFF"/>
                </a:solidFill>
                <a:latin typeface="Arial"/>
                <a:cs typeface="Arial"/>
              </a:rPr>
              <a:t>15/38</a:t>
            </a:r>
            <a:endParaRPr sz="1400">
              <a:latin typeface="Arial"/>
              <a:cs typeface="Arial"/>
            </a:endParaRPr>
          </a:p>
        </p:txBody>
      </p:sp>
      <p:pic>
        <p:nvPicPr>
          <p:cNvPr id="9388077" name="Grafik 9388076"/>
          <p:cNvPicPr>
            <a:picLocks noChangeAspect="1"/>
          </p:cNvPicPr>
          <p:nvPr/>
        </p:nvPicPr>
        <p:blipFill>
          <a:blip r:embed="rId3"/>
          <a:stretch/>
        </p:blipFill>
        <p:spPr bwMode="auto">
          <a:xfrm>
            <a:off x="6229406" y="3795615"/>
            <a:ext cx="2516691" cy="2392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04841316" name="object 5"/>
          <p:cNvSpPr txBox="1">
            <a:spLocks noGrp="1"/>
          </p:cNvSpPr>
          <p:nvPr>
            <p:ph type="title"/>
          </p:nvPr>
        </p:nvSpPr>
        <p:spPr bwMode="auto">
          <a:xfrm>
            <a:off x="380997" y="419096"/>
            <a:ext cx="5793000" cy="744578"/>
          </a:xfrm>
          <a:prstGeom prst="rect">
            <a:avLst/>
          </a:prstGeom>
        </p:spPr>
        <p:txBody>
          <a:bodyPr vert="horz" wrap="square" lIns="0" tIns="12699" rIns="0" bIns="0" rtlCol="0">
            <a:spAutoFit/>
          </a:bodyPr>
          <a:lstStyle/>
          <a:p>
            <a:pPr marL="12699">
              <a:lnSpc>
                <a:spcPct val="100000"/>
              </a:lnSpc>
              <a:spcBef>
                <a:spcPts val="99"/>
              </a:spcBef>
              <a:defRPr/>
            </a:pPr>
            <a:r>
              <a:rPr sz="2400" b="1">
                <a:solidFill>
                  <a:srgbClr val="A31429"/>
                </a:solidFill>
                <a:latin typeface="Arial"/>
                <a:cs typeface="Arial"/>
              </a:rPr>
              <a:t>Spezifische</a:t>
            </a:r>
            <a:r>
              <a:rPr sz="2400" b="1" spc="-14">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4">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591350733" name="object 6"/>
          <p:cNvSpPr txBox="1"/>
          <p:nvPr/>
        </p:nvSpPr>
        <p:spPr bwMode="auto">
          <a:xfrm>
            <a:off x="380997" y="1510470"/>
            <a:ext cx="8159253" cy="3670628"/>
          </a:xfrm>
          <a:prstGeom prst="rect">
            <a:avLst/>
          </a:prstGeom>
        </p:spPr>
        <p:txBody>
          <a:bodyPr vert="horz" wrap="square" lIns="0" tIns="12699" rIns="0" bIns="0" rtlCol="0">
            <a:spAutoFit/>
          </a:bodyPr>
          <a:lstStyle/>
          <a:p>
            <a:pPr>
              <a:lnSpc>
                <a:spcPct val="114999"/>
              </a:lnSpc>
              <a:defRPr/>
            </a:pPr>
            <a:endParaRPr sz="2000">
              <a:solidFill>
                <a:srgbClr val="A31429"/>
              </a:solidFill>
              <a:latin typeface="Arial"/>
              <a:cs typeface="Arial"/>
            </a:endParaRPr>
          </a:p>
          <a:p>
            <a:pPr marL="305908" indent="-305908">
              <a:lnSpc>
                <a:spcPct val="114999"/>
              </a:lnSpc>
              <a:buFont typeface="Wingdings"/>
              <a:buChar char="Ø"/>
              <a:defRPr/>
            </a:pPr>
            <a:r>
              <a:rPr sz="2000" b="1" u="none">
                <a:solidFill>
                  <a:schemeClr val="tx1"/>
                </a:solidFill>
                <a:latin typeface="Arial"/>
                <a:ea typeface="Arial"/>
                <a:cs typeface="Arial"/>
              </a:rPr>
              <a:t>Wissenschaftliches Schreiben (Schreibkurs B2/C1-Niveau) </a:t>
            </a:r>
            <a:endParaRPr sz="2000" b="0" i="0" u="none">
              <a:solidFill>
                <a:schemeClr val="tx1"/>
              </a:solidFill>
              <a:latin typeface="Arial"/>
              <a:ea typeface="Arial"/>
              <a:cs typeface="Arial"/>
            </a:endParaRPr>
          </a:p>
          <a:p>
            <a:pPr marL="705958" lvl="1" indent="-305908">
              <a:lnSpc>
                <a:spcPct val="114999"/>
              </a:lnSpc>
              <a:buFont typeface="Arial"/>
              <a:buChar char="•"/>
              <a:defRPr/>
            </a:pPr>
            <a:r>
              <a:rPr sz="2000" b="0" i="0" u="none">
                <a:solidFill>
                  <a:schemeClr val="tx1"/>
                </a:solidFill>
                <a:latin typeface="Arial"/>
                <a:ea typeface="Arial"/>
                <a:cs typeface="Arial"/>
              </a:rPr>
              <a:t>insb. für Studierende, die eine Hausarbeit verfassen möchten </a:t>
            </a:r>
            <a:endParaRPr/>
          </a:p>
          <a:p>
            <a:pPr marL="705958" lvl="1" indent="-305908">
              <a:lnSpc>
                <a:spcPct val="114999"/>
              </a:lnSpc>
              <a:buFont typeface="Arial"/>
              <a:buChar char="•"/>
              <a:defRPr/>
            </a:pPr>
            <a:r>
              <a:rPr sz="2000" b="0" i="0" u="none">
                <a:solidFill>
                  <a:schemeClr val="tx1"/>
                </a:solidFill>
                <a:latin typeface="Arial"/>
                <a:ea typeface="Arial"/>
                <a:cs typeface="Arial"/>
              </a:rPr>
              <a:t>ab Donnerstag 18.April 2024, 14:15 - 15:45</a:t>
            </a:r>
            <a:r>
              <a:rPr sz="2000" b="0" spc="-9">
                <a:solidFill>
                  <a:schemeClr val="tx1"/>
                </a:solidFill>
                <a:latin typeface="Arial"/>
                <a:ea typeface="Arial"/>
                <a:cs typeface="Arial"/>
              </a:rPr>
              <a:t> Uhr; Am Kisselberg, Raum K1 (00-229) </a:t>
            </a:r>
            <a:endParaRPr/>
          </a:p>
          <a:p>
            <a:pPr marL="705958" lvl="1" indent="-305908">
              <a:lnSpc>
                <a:spcPct val="114999"/>
              </a:lnSpc>
              <a:buFont typeface="Arial"/>
              <a:buChar char="•"/>
              <a:defRPr/>
            </a:pPr>
            <a:r>
              <a:rPr sz="2000" b="1" spc="-9">
                <a:solidFill>
                  <a:schemeClr val="tx1"/>
                </a:solidFill>
                <a:latin typeface="Arial"/>
                <a:ea typeface="Arial"/>
                <a:cs typeface="Arial"/>
              </a:rPr>
              <a:t>3-6 ECTS Punkte </a:t>
            </a:r>
            <a:r>
              <a:rPr sz="2000" b="0" spc="-9">
                <a:solidFill>
                  <a:schemeClr val="tx1"/>
                </a:solidFill>
                <a:latin typeface="Arial"/>
                <a:ea typeface="Arial"/>
                <a:cs typeface="Arial"/>
              </a:rPr>
              <a:t>(abhängig von der Prüfungsform) </a:t>
            </a:r>
            <a:endParaRPr sz="2000" b="1" spc="-9">
              <a:solidFill>
                <a:schemeClr val="tx1"/>
              </a:solidFill>
              <a:latin typeface="Arial"/>
              <a:ea typeface="Arial"/>
              <a:cs typeface="Arial"/>
            </a:endParaRPr>
          </a:p>
          <a:p>
            <a:pPr marL="705958" lvl="1" indent="-305908">
              <a:lnSpc>
                <a:spcPct val="114999"/>
              </a:lnSpc>
              <a:buFont typeface="Arial"/>
              <a:buChar char="•"/>
              <a:defRPr/>
            </a:pPr>
            <a:r>
              <a:rPr sz="2000" b="1" spc="-9">
                <a:solidFill>
                  <a:schemeClr val="tx1"/>
                </a:solidFill>
                <a:latin typeface="Arial"/>
                <a:ea typeface="Arial"/>
                <a:cs typeface="Arial"/>
              </a:rPr>
              <a:t>Anmeldung:</a:t>
            </a:r>
            <a:r>
              <a:rPr sz="2000" b="0" spc="-9">
                <a:solidFill>
                  <a:schemeClr val="tx1"/>
                </a:solidFill>
                <a:latin typeface="Arial"/>
                <a:ea typeface="Arial"/>
                <a:cs typeface="Arial"/>
              </a:rPr>
              <a:t> über den Anmeldebogen des Deutschen Instituts </a:t>
            </a:r>
            <a:endParaRPr/>
          </a:p>
          <a:p>
            <a:pPr lvl="1">
              <a:lnSpc>
                <a:spcPct val="114999"/>
              </a:lnSpc>
              <a:defRPr/>
            </a:pPr>
            <a:endParaRPr sz="2000" b="0" spc="-9">
              <a:solidFill>
                <a:schemeClr val="tx1"/>
              </a:solidFill>
              <a:latin typeface="Arial"/>
              <a:ea typeface="Arial"/>
              <a:cs typeface="Arial"/>
            </a:endParaRPr>
          </a:p>
          <a:p>
            <a:pPr marL="705958" lvl="1" indent="-305908">
              <a:lnSpc>
                <a:spcPct val="114999"/>
              </a:lnSpc>
              <a:buFont typeface="Arial"/>
              <a:buChar char="•"/>
              <a:defRPr/>
            </a:pPr>
            <a:endParaRPr sz="2000" b="0" spc="-9">
              <a:solidFill>
                <a:schemeClr val="tx1"/>
              </a:solidFill>
              <a:latin typeface="Arial"/>
              <a:ea typeface="Arial"/>
              <a:cs typeface="Arial"/>
            </a:endParaRPr>
          </a:p>
          <a:p>
            <a:pPr lvl="1">
              <a:lnSpc>
                <a:spcPct val="114999"/>
              </a:lnSpc>
              <a:defRPr/>
            </a:pPr>
            <a:endParaRPr sz="2000" b="0" spc="-9">
              <a:solidFill>
                <a:schemeClr val="tx1"/>
              </a:solidFill>
              <a:latin typeface="Arial"/>
              <a:ea typeface="Arial"/>
              <a:cs typeface="Arial"/>
            </a:endParaRPr>
          </a:p>
          <a:p>
            <a:pPr marL="99694" marR="731520">
              <a:lnSpc>
                <a:spcPct val="100000"/>
              </a:lnSpc>
              <a:defRPr/>
            </a:pPr>
            <a:endParaRPr>
              <a:latin typeface="Calibri"/>
              <a:cs typeface="Arial"/>
            </a:endParaRPr>
          </a:p>
        </p:txBody>
      </p:sp>
      <p:sp>
        <p:nvSpPr>
          <p:cNvPr id="922644290" name="object 8"/>
          <p:cNvSpPr txBox="1"/>
          <p:nvPr/>
        </p:nvSpPr>
        <p:spPr bwMode="auto">
          <a:xfrm>
            <a:off x="8585127" y="6514844"/>
            <a:ext cx="470533" cy="224154"/>
          </a:xfrm>
          <a:prstGeom prst="rect">
            <a:avLst/>
          </a:prstGeom>
        </p:spPr>
        <p:txBody>
          <a:bodyPr vert="horz" wrap="square" lIns="0" tIns="0" rIns="0" bIns="0" rtlCol="0">
            <a:spAutoFit/>
          </a:bodyPr>
          <a:lstStyle/>
          <a:p>
            <a:pPr marL="12699">
              <a:lnSpc>
                <a:spcPts val="1643"/>
              </a:lnSpc>
              <a:defRPr/>
            </a:pPr>
            <a:r>
              <a:rPr sz="1400" b="1" spc="-9">
                <a:solidFill>
                  <a:srgbClr val="FFFFFF"/>
                </a:solidFill>
                <a:latin typeface="Arial"/>
                <a:cs typeface="Arial"/>
              </a:rPr>
              <a:t>15/38</a:t>
            </a:r>
            <a:endParaRPr sz="1400">
              <a:latin typeface="Arial"/>
              <a:cs typeface="Arial"/>
            </a:endParaRPr>
          </a:p>
        </p:txBody>
      </p:sp>
      <p:pic>
        <p:nvPicPr>
          <p:cNvPr id="486728085" name="Grafik 486728084"/>
          <p:cNvPicPr>
            <a:picLocks noChangeAspect="1"/>
          </p:cNvPicPr>
          <p:nvPr/>
        </p:nvPicPr>
        <p:blipFill>
          <a:blip r:embed="rId3"/>
          <a:stretch/>
        </p:blipFill>
        <p:spPr bwMode="auto">
          <a:xfrm>
            <a:off x="5982374" y="4098130"/>
            <a:ext cx="1956712" cy="19567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32612577" name="object 5"/>
          <p:cNvSpPr txBox="1">
            <a:spLocks noGrp="1"/>
          </p:cNvSpPr>
          <p:nvPr>
            <p:ph type="title"/>
          </p:nvPr>
        </p:nvSpPr>
        <p:spPr bwMode="auto">
          <a:xfrm>
            <a:off x="380997" y="419095"/>
            <a:ext cx="5792999" cy="744577"/>
          </a:xfrm>
          <a:prstGeom prst="rect">
            <a:avLst/>
          </a:prstGeom>
        </p:spPr>
        <p:txBody>
          <a:bodyPr vert="horz" wrap="square" lIns="0" tIns="12699" rIns="0" bIns="0" rtlCol="0">
            <a:spAutoFit/>
          </a:bodyPr>
          <a:lstStyle/>
          <a:p>
            <a:pPr marL="12699">
              <a:lnSpc>
                <a:spcPct val="100000"/>
              </a:lnSpc>
              <a:spcBef>
                <a:spcPts val="98"/>
              </a:spcBef>
              <a:defRPr/>
            </a:pPr>
            <a:r>
              <a:rPr sz="2400" b="1">
                <a:solidFill>
                  <a:srgbClr val="A31429"/>
                </a:solidFill>
                <a:latin typeface="Arial"/>
                <a:cs typeface="Arial"/>
              </a:rPr>
              <a:t>Spezifische</a:t>
            </a:r>
            <a:r>
              <a:rPr sz="2400" b="1" spc="-13">
                <a:solidFill>
                  <a:srgbClr val="A31429"/>
                </a:solidFill>
                <a:latin typeface="Arial"/>
                <a:cs typeface="Arial"/>
              </a:rPr>
              <a:t> </a:t>
            </a:r>
            <a:r>
              <a:rPr sz="2400" b="1">
                <a:solidFill>
                  <a:srgbClr val="A31429"/>
                </a:solidFill>
                <a:latin typeface="Arial"/>
                <a:cs typeface="Arial"/>
              </a:rPr>
              <a:t>Kurse</a:t>
            </a:r>
            <a:r>
              <a:rPr sz="2400" b="1" spc="-9">
                <a:solidFill>
                  <a:srgbClr val="A31429"/>
                </a:solidFill>
                <a:latin typeface="Arial"/>
                <a:cs typeface="Arial"/>
              </a:rPr>
              <a:t> </a:t>
            </a:r>
            <a:r>
              <a:rPr sz="2400" b="1">
                <a:solidFill>
                  <a:srgbClr val="A31429"/>
                </a:solidFill>
                <a:latin typeface="Arial"/>
                <a:cs typeface="Arial"/>
              </a:rPr>
              <a:t>für</a:t>
            </a:r>
            <a:r>
              <a:rPr sz="2400" b="1" spc="-13">
                <a:solidFill>
                  <a:srgbClr val="A31429"/>
                </a:solidFill>
                <a:latin typeface="Arial"/>
                <a:cs typeface="Arial"/>
              </a:rPr>
              <a:t> </a:t>
            </a:r>
            <a:r>
              <a:rPr sz="2400" b="1">
                <a:solidFill>
                  <a:srgbClr val="A31429"/>
                </a:solidFill>
                <a:latin typeface="Arial"/>
                <a:cs typeface="Arial"/>
              </a:rPr>
              <a:t>internationale</a:t>
            </a:r>
            <a:r>
              <a:rPr sz="2400" b="1" spc="-9">
                <a:solidFill>
                  <a:srgbClr val="A31429"/>
                </a:solidFill>
                <a:latin typeface="Arial"/>
                <a:cs typeface="Arial"/>
              </a:rPr>
              <a:t> Studierende </a:t>
            </a:r>
            <a:endParaRPr sz="2400">
              <a:latin typeface="Arial"/>
              <a:cs typeface="Arial"/>
            </a:endParaRPr>
          </a:p>
        </p:txBody>
      </p:sp>
      <p:sp>
        <p:nvSpPr>
          <p:cNvPr id="926064479" name="object 6"/>
          <p:cNvSpPr txBox="1"/>
          <p:nvPr/>
        </p:nvSpPr>
        <p:spPr bwMode="auto">
          <a:xfrm>
            <a:off x="380997" y="1510470"/>
            <a:ext cx="8086534" cy="3274394"/>
          </a:xfrm>
          <a:prstGeom prst="rect">
            <a:avLst/>
          </a:prstGeom>
        </p:spPr>
        <p:txBody>
          <a:bodyPr vert="horz" wrap="square" lIns="0" tIns="12699" rIns="0" bIns="0" rtlCol="0">
            <a:spAutoFit/>
          </a:bodyPr>
          <a:lstStyle/>
          <a:p>
            <a:pPr>
              <a:lnSpc>
                <a:spcPct val="114999"/>
              </a:lnSpc>
              <a:defRPr/>
            </a:pPr>
            <a:endParaRPr sz="2000">
              <a:solidFill>
                <a:srgbClr val="A31429"/>
              </a:solidFill>
              <a:latin typeface="Arial"/>
              <a:cs typeface="Arial"/>
            </a:endParaRPr>
          </a:p>
          <a:p>
            <a:pPr marL="305907" indent="-305907">
              <a:lnSpc>
                <a:spcPct val="114999"/>
              </a:lnSpc>
              <a:buFont typeface="Wingdings"/>
              <a:buChar char="Ø"/>
              <a:defRPr/>
            </a:pPr>
            <a:r>
              <a:rPr sz="2000" b="1" u="none">
                <a:solidFill>
                  <a:schemeClr val="tx1"/>
                </a:solidFill>
                <a:latin typeface="Arial"/>
                <a:ea typeface="Arial"/>
                <a:cs typeface="Arial"/>
              </a:rPr>
              <a:t>Einführungsproseminar Deskriptive Sprachwissenschaft </a:t>
            </a:r>
            <a:endParaRPr sz="2000" b="0" i="0" u="none">
              <a:solidFill>
                <a:schemeClr val="tx1"/>
              </a:solidFill>
              <a:latin typeface="Arial"/>
              <a:ea typeface="Arial"/>
              <a:cs typeface="Arial"/>
            </a:endParaRPr>
          </a:p>
          <a:p>
            <a:pPr marL="705957" lvl="1" indent="-305907">
              <a:lnSpc>
                <a:spcPct val="114999"/>
              </a:lnSpc>
              <a:buFont typeface="Arial"/>
              <a:buChar char="•"/>
              <a:defRPr/>
            </a:pPr>
            <a:r>
              <a:rPr sz="2000" b="0" i="0" u="none">
                <a:solidFill>
                  <a:schemeClr val="tx1"/>
                </a:solidFill>
                <a:latin typeface="Arial"/>
                <a:ea typeface="Arial"/>
                <a:cs typeface="Arial"/>
              </a:rPr>
              <a:t>Kerngebiete: Phonetik, Morphologie und Syntax </a:t>
            </a:r>
            <a:endParaRPr/>
          </a:p>
          <a:p>
            <a:pPr marL="705957" lvl="1" indent="-305907">
              <a:lnSpc>
                <a:spcPct val="114999"/>
              </a:lnSpc>
              <a:buFont typeface="Arial"/>
              <a:buChar char="•"/>
              <a:defRPr/>
            </a:pPr>
            <a:r>
              <a:rPr sz="2000" b="0" i="0" u="none">
                <a:solidFill>
                  <a:schemeClr val="tx1"/>
                </a:solidFill>
                <a:latin typeface="Arial"/>
                <a:ea typeface="Arial"/>
                <a:cs typeface="Arial"/>
              </a:rPr>
              <a:t>Mindestens Sprachniveau B2; </a:t>
            </a:r>
            <a:r>
              <a:rPr sz="2000" b="1" i="0" u="none">
                <a:solidFill>
                  <a:schemeClr val="tx1"/>
                </a:solidFill>
                <a:latin typeface="Arial"/>
                <a:ea typeface="Arial"/>
                <a:cs typeface="Arial"/>
              </a:rPr>
              <a:t>6 ECTS Punkte</a:t>
            </a:r>
            <a:r>
              <a:rPr sz="2000" b="0" i="0" u="none">
                <a:solidFill>
                  <a:schemeClr val="tx1"/>
                </a:solidFill>
                <a:latin typeface="Arial"/>
                <a:ea typeface="Arial"/>
                <a:cs typeface="Arial"/>
              </a:rPr>
              <a:t> </a:t>
            </a:r>
            <a:r>
              <a:rPr sz="950" b="0" i="0" u="none">
                <a:solidFill>
                  <a:srgbClr val="333333"/>
                </a:solidFill>
                <a:latin typeface="Arial"/>
                <a:ea typeface="Arial"/>
                <a:cs typeface="Arial"/>
              </a:rPr>
              <a:t> </a:t>
            </a:r>
            <a:endParaRPr/>
          </a:p>
          <a:p>
            <a:pPr marL="705957" lvl="1" indent="-305907">
              <a:lnSpc>
                <a:spcPct val="114999"/>
              </a:lnSpc>
              <a:buFont typeface="Arial"/>
              <a:buChar char="•"/>
              <a:defRPr/>
            </a:pPr>
            <a:r>
              <a:rPr lang="en-US" sz="2000" b="0" i="0" u="none" strike="noStrike" cap="none" spc="0">
                <a:solidFill>
                  <a:schemeClr val="tx1"/>
                </a:solidFill>
                <a:latin typeface="Arial"/>
                <a:ea typeface="Arial"/>
                <a:cs typeface="Arial"/>
              </a:rPr>
              <a:t>Termine: </a:t>
            </a:r>
            <a:endParaRPr/>
          </a:p>
          <a:p>
            <a:pPr marL="1106007" lvl="2" indent="-305907">
              <a:lnSpc>
                <a:spcPct val="114999"/>
              </a:lnSpc>
              <a:buFont typeface="Arial"/>
              <a:buChar char="•"/>
              <a:defRPr/>
            </a:pPr>
            <a:r>
              <a:rPr lang="en-US" sz="2000" b="0" i="0" u="none" strike="noStrike" cap="none" spc="0">
                <a:solidFill>
                  <a:schemeClr val="tx1"/>
                </a:solidFill>
                <a:latin typeface="Arial"/>
                <a:ea typeface="Arial"/>
                <a:cs typeface="Arial"/>
              </a:rPr>
              <a:t>ab Mi, 17. April 2024 10:15- 11:45 Uhr (Kurs A) oder </a:t>
            </a:r>
            <a:endParaRPr/>
          </a:p>
          <a:p>
            <a:pPr marL="1106007" lvl="2" indent="-305907">
              <a:lnSpc>
                <a:spcPct val="114999"/>
              </a:lnSpc>
              <a:buFont typeface="Arial"/>
              <a:buChar char="•"/>
              <a:defRPr/>
            </a:pPr>
            <a:r>
              <a:rPr lang="en-US" sz="2000" b="0" i="0" u="none" strike="noStrike" cap="none" spc="0">
                <a:solidFill>
                  <a:schemeClr val="tx1"/>
                </a:solidFill>
                <a:latin typeface="Arial"/>
                <a:ea typeface="Arial"/>
                <a:cs typeface="Arial"/>
              </a:rPr>
              <a:t>ab Do, 18. April 2024 [8:15] - Di, 16. Juli 2024 [9:45]</a:t>
            </a:r>
            <a:r>
              <a:rPr sz="2000" spc="-18">
                <a:solidFill>
                  <a:schemeClr val="tx1"/>
                </a:solidFill>
                <a:latin typeface="Arial"/>
                <a:ea typeface="Arial"/>
                <a:cs typeface="Arial"/>
              </a:rPr>
              <a:t> </a:t>
            </a:r>
            <a:endParaRPr/>
          </a:p>
          <a:p>
            <a:pPr marL="705957" lvl="1" indent="-305907">
              <a:lnSpc>
                <a:spcPct val="114999"/>
              </a:lnSpc>
              <a:buFont typeface="Arial"/>
              <a:buChar char="•"/>
              <a:defRPr/>
            </a:pPr>
            <a:r>
              <a:rPr sz="2000" b="1" i="0" u="none">
                <a:solidFill>
                  <a:schemeClr val="tx1"/>
                </a:solidFill>
                <a:latin typeface="Arial"/>
                <a:ea typeface="Arial"/>
                <a:cs typeface="Arial"/>
              </a:rPr>
              <a:t>Anmeldung:</a:t>
            </a:r>
            <a:r>
              <a:rPr sz="2000" b="0" i="0" u="none">
                <a:solidFill>
                  <a:schemeClr val="tx1"/>
                </a:solidFill>
                <a:latin typeface="Arial"/>
                <a:ea typeface="Arial"/>
                <a:cs typeface="Arial"/>
              </a:rPr>
              <a:t> </a:t>
            </a:r>
            <a:r>
              <a:rPr lang="en-US" sz="2000" b="0" i="0" u="none" strike="noStrike" cap="none" spc="-9">
                <a:solidFill>
                  <a:schemeClr val="tx1"/>
                </a:solidFill>
                <a:latin typeface="Arial"/>
                <a:ea typeface="Arial"/>
                <a:cs typeface="Arial"/>
              </a:rPr>
              <a:t>über den Anmeldebogen des Deutschen Instituts </a:t>
            </a:r>
            <a:endParaRPr sz="2000" spc="-9">
              <a:solidFill>
                <a:srgbClr val="A31429"/>
              </a:solidFill>
              <a:latin typeface="Arial"/>
              <a:cs typeface="Arial"/>
            </a:endParaRPr>
          </a:p>
          <a:p>
            <a:pPr>
              <a:defRPr/>
            </a:pPr>
            <a:endParaRPr lang="en-US" sz="2000" b="0" i="0" u="none" strike="noStrike" cap="none" spc="0">
              <a:solidFill>
                <a:srgbClr val="000000"/>
              </a:solidFill>
              <a:latin typeface="Calibri"/>
              <a:cs typeface="Calibri"/>
            </a:endParaRPr>
          </a:p>
          <a:p>
            <a:pPr marL="99693" marR="731520">
              <a:lnSpc>
                <a:spcPct val="100000"/>
              </a:lnSpc>
              <a:defRPr/>
            </a:pPr>
            <a:endParaRPr>
              <a:latin typeface="Calibri"/>
              <a:cs typeface="Arial"/>
            </a:endParaRPr>
          </a:p>
        </p:txBody>
      </p:sp>
      <p:sp>
        <p:nvSpPr>
          <p:cNvPr id="1911947462" name="object 8"/>
          <p:cNvSpPr txBox="1"/>
          <p:nvPr/>
        </p:nvSpPr>
        <p:spPr bwMode="auto">
          <a:xfrm>
            <a:off x="8585127" y="6514843"/>
            <a:ext cx="470532" cy="224154"/>
          </a:xfrm>
          <a:prstGeom prst="rect">
            <a:avLst/>
          </a:prstGeom>
        </p:spPr>
        <p:txBody>
          <a:bodyPr vert="horz" wrap="square" lIns="0" tIns="0" rIns="0" bIns="0" rtlCol="0">
            <a:spAutoFit/>
          </a:bodyPr>
          <a:lstStyle/>
          <a:p>
            <a:pPr marL="12699">
              <a:lnSpc>
                <a:spcPts val="1642"/>
              </a:lnSpc>
              <a:defRPr/>
            </a:pPr>
            <a:r>
              <a:rPr sz="1400" b="1" spc="-9">
                <a:solidFill>
                  <a:srgbClr val="FFFFFF"/>
                </a:solidFill>
                <a:latin typeface="Arial"/>
                <a:cs typeface="Arial"/>
              </a:rPr>
              <a:t>15/38</a:t>
            </a:r>
            <a:endParaRPr sz="1400">
              <a:latin typeface="Arial"/>
              <a:cs typeface="Arial"/>
            </a:endParaRPr>
          </a:p>
        </p:txBody>
      </p:sp>
      <p:pic>
        <p:nvPicPr>
          <p:cNvPr id="25339223" name="Grafik 25339222"/>
          <p:cNvPicPr>
            <a:picLocks noChangeAspect="1"/>
          </p:cNvPicPr>
          <p:nvPr/>
        </p:nvPicPr>
        <p:blipFill>
          <a:blip r:embed="rId3"/>
          <a:stretch/>
        </p:blipFill>
        <p:spPr bwMode="auto">
          <a:xfrm>
            <a:off x="1693123" y="4314387"/>
            <a:ext cx="2438343" cy="2200456"/>
          </a:xfrm>
          <a:prstGeom prst="rect">
            <a:avLst/>
          </a:prstGeom>
        </p:spPr>
      </p:pic>
      <p:sp>
        <p:nvSpPr>
          <p:cNvPr id="776567945" name="Textfeld 776567944"/>
          <p:cNvSpPr txBox="1"/>
          <p:nvPr/>
        </p:nvSpPr>
        <p:spPr bwMode="auto">
          <a:xfrm>
            <a:off x="954937" y="5114249"/>
            <a:ext cx="931825" cy="39659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2000" b="1"/>
              <a:t>Kurs A:</a:t>
            </a:r>
            <a:r>
              <a:t> </a:t>
            </a:r>
          </a:p>
        </p:txBody>
      </p:sp>
      <p:sp>
        <p:nvSpPr>
          <p:cNvPr id="1335444959" name="Textfeld 1335444958"/>
          <p:cNvSpPr txBox="1"/>
          <p:nvPr/>
        </p:nvSpPr>
        <p:spPr bwMode="auto">
          <a:xfrm>
            <a:off x="4048180" y="5114249"/>
            <a:ext cx="920292" cy="39659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sz="2000" b="1"/>
              <a:t>Kurs B:</a:t>
            </a:r>
            <a:r>
              <a:t> </a:t>
            </a:r>
          </a:p>
        </p:txBody>
      </p:sp>
      <p:pic>
        <p:nvPicPr>
          <p:cNvPr id="2119100310" name="Grafik 2119100309"/>
          <p:cNvPicPr>
            <a:picLocks noChangeAspect="1"/>
          </p:cNvPicPr>
          <p:nvPr/>
        </p:nvPicPr>
        <p:blipFill>
          <a:blip r:embed="rId4"/>
          <a:stretch/>
        </p:blipFill>
        <p:spPr bwMode="auto">
          <a:xfrm>
            <a:off x="4968472" y="4314387"/>
            <a:ext cx="2371669" cy="22494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1236</Words>
  <Application>Microsoft Office PowerPoint</Application>
  <DocSecurity>0</DocSecurity>
  <PresentationFormat>Bildschirmpräsentation (4:3)</PresentationFormat>
  <Paragraphs>175</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Times New Roman</vt:lpstr>
      <vt:lpstr>Wingdings</vt:lpstr>
      <vt:lpstr>Office Theme</vt:lpstr>
      <vt:lpstr>PowerPoint-Präsentation</vt:lpstr>
      <vt:lpstr>PowerPoint-Präsentation</vt:lpstr>
      <vt:lpstr>Zusammenstellen des Stundenplans </vt:lpstr>
      <vt:lpstr>2. Ausfüllen des Anmeldebogens </vt:lpstr>
      <vt:lpstr>2. Anmeldeformular </vt:lpstr>
      <vt:lpstr>PowerPoint-Präsentation</vt:lpstr>
      <vt:lpstr>Spezifische Kurse für internationale Studierende </vt:lpstr>
      <vt:lpstr>Spezifische Kurse für internationale Studierende </vt:lpstr>
      <vt:lpstr>Spezifische Kurse für internationale Studierende </vt:lpstr>
      <vt:lpstr>Spezifische Kurse für internationale Studierende </vt:lpstr>
      <vt:lpstr>Spezifische Kurse für internationale Studierende </vt:lpstr>
      <vt:lpstr>Spezifische Kurse für internationale Studierende </vt:lpstr>
      <vt:lpstr>Spezifische Kurse für internationale Studierende </vt:lpstr>
      <vt:lpstr>Deutschsprachkurse für Austauschstudierende </vt:lpstr>
      <vt:lpstr>Nicht belegt werden können</vt:lpstr>
      <vt:lpstr>Möglich sind auch Lehrveranstaltungen in anderen Fächern, z.B.:</vt:lpstr>
      <vt:lpstr>Spezifische Kurse für internationale Studierende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Deutsches Institut</dc:title>
  <dc:subject/>
  <dc:creator>Markus Steinbach</dc:creator>
  <cp:keywords/>
  <dc:description/>
  <cp:lastModifiedBy>Grimminger, Lilli Sylvia</cp:lastModifiedBy>
  <cp:revision>67</cp:revision>
  <dcterms:created xsi:type="dcterms:W3CDTF">2023-03-31T12:40:09Z</dcterms:created>
  <dcterms:modified xsi:type="dcterms:W3CDTF">2024-04-08T08:24:15Z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2023-03-29T00:00:00Z</vt:filetime>
  </property>
  <property fmtid="{D5CDD505-2E9C-101B-9397-08002B2CF9AE}" pid="3" name="Creator">
    <vt:lpwstr>ONLYOFFICE/7.3.2.8</vt:lpwstr>
  </property>
  <property fmtid="{D5CDD505-2E9C-101B-9397-08002B2CF9AE}" pid="4" name="LastSaved">
    <vt:filetime>2023-03-31T00:00:00Z</vt:filetime>
  </property>
  <property fmtid="{D5CDD505-2E9C-101B-9397-08002B2CF9AE}" pid="5" name="Producer">
    <vt:lpwstr>ONLYOFFICE/7.3.2.8</vt:lpwstr>
  </property>
</Properties>
</file>