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notesMasterIdLst>
    <p:notesMasterId r:id="rId42"/>
  </p:notesMasterIdLst>
  <p:sldIdLst>
    <p:sldId id="256" r:id="rId2"/>
    <p:sldId id="436" r:id="rId3"/>
    <p:sldId id="533" r:id="rId4"/>
    <p:sldId id="536" r:id="rId5"/>
    <p:sldId id="522" r:id="rId6"/>
    <p:sldId id="478" r:id="rId7"/>
    <p:sldId id="538" r:id="rId8"/>
    <p:sldId id="486" r:id="rId9"/>
    <p:sldId id="472" r:id="rId10"/>
    <p:sldId id="530" r:id="rId11"/>
    <p:sldId id="531" r:id="rId12"/>
    <p:sldId id="473" r:id="rId13"/>
    <p:sldId id="532" r:id="rId14"/>
    <p:sldId id="539" r:id="rId15"/>
    <p:sldId id="540" r:id="rId16"/>
    <p:sldId id="541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21" r:id="rId26"/>
    <p:sldId id="489" r:id="rId27"/>
    <p:sldId id="467" r:id="rId28"/>
    <p:sldId id="551" r:id="rId29"/>
    <p:sldId id="470" r:id="rId30"/>
    <p:sldId id="506" r:id="rId31"/>
    <p:sldId id="446" r:id="rId32"/>
    <p:sldId id="507" r:id="rId33"/>
    <p:sldId id="552" r:id="rId34"/>
    <p:sldId id="553" r:id="rId35"/>
    <p:sldId id="491" r:id="rId36"/>
    <p:sldId id="554" r:id="rId37"/>
    <p:sldId id="555" r:id="rId38"/>
    <p:sldId id="556" r:id="rId39"/>
    <p:sldId id="557" r:id="rId40"/>
    <p:sldId id="558" r:id="rId4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bine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009900"/>
    <a:srgbClr val="FFDDE4"/>
    <a:srgbClr val="CCFFCC"/>
    <a:srgbClr val="FF9900"/>
    <a:srgbClr val="FFCC99"/>
    <a:srgbClr val="CCCCFF"/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1" autoAdjust="0"/>
    <p:restoredTop sz="93478" autoAdjust="0"/>
  </p:normalViewPr>
  <p:slideViewPr>
    <p:cSldViewPr>
      <p:cViewPr varScale="1">
        <p:scale>
          <a:sx n="101" d="100"/>
          <a:sy n="101" d="100"/>
        </p:scale>
        <p:origin x="17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r">
              <a:defRPr sz="1300"/>
            </a:lvl1pPr>
          </a:lstStyle>
          <a:p>
            <a:pPr>
              <a:defRPr/>
            </a:pPr>
            <a:fld id="{37D8E618-278F-498A-89B9-76F285341E9D}" type="datetimeFigureOut">
              <a:rPr lang="de-DE"/>
              <a:pPr>
                <a:defRPr/>
              </a:pPr>
              <a:t>30.03.2026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5" tIns="49517" rIns="99035" bIns="4951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35" tIns="49517" rIns="99035" bIns="49517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r">
              <a:defRPr sz="1300"/>
            </a:lvl1pPr>
          </a:lstStyle>
          <a:p>
            <a:pPr>
              <a:defRPr/>
            </a:pPr>
            <a:fld id="{80956AD5-4A91-4218-B593-24C6CF67A0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396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56AD5-4A91-4218-B593-24C6CF67A05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3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56AD5-4A91-4218-B593-24C6CF67A05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34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4225" indent="-301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8088" indent="-241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688" indent="-241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4875" indent="-241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5E0796-2846-4527-BC66-3B708D600A33}" type="slidenum">
              <a:rPr lang="de-DE" altLang="de-DE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de-DE" altLang="de-DE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6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4225" indent="-301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8088" indent="-241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90688" indent="-241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4875" indent="-241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5E0796-2846-4527-BC66-3B708D600A33}" type="slidenum">
              <a:rPr lang="de-DE" altLang="de-DE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de-DE" altLang="de-DE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6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56AD5-4A91-4218-B593-24C6CF67A05D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47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 userDrawn="1"/>
        </p:nvSpPr>
        <p:spPr>
          <a:xfrm>
            <a:off x="0" y="144016"/>
            <a:ext cx="9144000" cy="407707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43136" y="4005064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6CF388-3311-4D27-8A23-F0A7C5B45F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8" name="Picture 14" descr="http://scripts.zdv.uni-mainz.de/uni-intern/corporate_design/logo/logo_schriftzu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960" y="-35695"/>
            <a:ext cx="9171960" cy="3045380"/>
          </a:xfrm>
          <a:prstGeom prst="rect">
            <a:avLst/>
          </a:prstGeom>
          <a:noFill/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804664" y="2420888"/>
            <a:ext cx="8375848" cy="1470025"/>
          </a:xfrm>
          <a:solidFill>
            <a:srgbClr val="ACACAC"/>
          </a:solidFill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spc="0" baseline="0">
                <a:ln>
                  <a:noFill/>
                </a:ln>
                <a:solidFill>
                  <a:srgbClr val="C00000"/>
                </a:solidFill>
                <a:effectLst/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dirty="0"/>
              <a:t>Textmasterformate durch Klicken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E637BB6B-EE1B-48FB-8575-0D55C373DE88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0" y="1"/>
            <a:ext cx="9144000" cy="476672"/>
          </a:xfrm>
          <a:prstGeom prst="rect">
            <a:avLst/>
          </a:prstGeom>
          <a:solidFill>
            <a:srgbClr val="63636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47" name="Textfeld 46"/>
          <p:cNvSpPr txBox="1"/>
          <p:nvPr userDrawn="1"/>
        </p:nvSpPr>
        <p:spPr>
          <a:xfrm>
            <a:off x="2195736" y="188640"/>
            <a:ext cx="6228184" cy="369332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Einführungsveranstaltung</a:t>
            </a:r>
            <a:r>
              <a:rPr lang="de-DE" baseline="0" dirty="0">
                <a:solidFill>
                  <a:schemeClr val="bg1"/>
                </a:solidFill>
                <a:latin typeface="+mj-lt"/>
              </a:rPr>
              <a:t> Germanistik / Deutsch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6" name="Grafik 45" descr="jgu_logo_kasten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79296" y="0"/>
            <a:ext cx="764704" cy="764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j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j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manistik.uni-mainz.d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ogustine.uni-mainz.d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nfo.jogustine.uni-mainz.de/studierende/informationsvideos/modul-veranstaltungsanmeldung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Einführungsveranstaltung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4267200"/>
            <a:ext cx="6867525" cy="1752600"/>
          </a:xfrm>
        </p:spPr>
        <p:txBody>
          <a:bodyPr/>
          <a:lstStyle/>
          <a:p>
            <a:pPr eaLnBrk="1" hangingPunct="1"/>
            <a:r>
              <a:rPr lang="de-DE" altLang="de-DE" dirty="0"/>
              <a:t>Bachelor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Arts</a:t>
            </a:r>
            <a:r>
              <a:rPr lang="de-DE" altLang="de-DE" dirty="0"/>
              <a:t>: Germanistik</a:t>
            </a:r>
          </a:p>
          <a:p>
            <a:pPr eaLnBrk="1" hangingPunct="1"/>
            <a:r>
              <a:rPr lang="de-DE" altLang="de-DE" dirty="0"/>
              <a:t>Bachelor </a:t>
            </a:r>
            <a:r>
              <a:rPr lang="de-DE" altLang="de-DE" dirty="0" err="1"/>
              <a:t>of</a:t>
            </a:r>
            <a:r>
              <a:rPr lang="de-DE" altLang="de-DE" dirty="0"/>
              <a:t> Education: Deutsch</a:t>
            </a:r>
          </a:p>
          <a:p>
            <a:pPr eaLnBrk="1" hangingPunct="1"/>
            <a:r>
              <a:rPr lang="de-DE" altLang="de-DE" dirty="0"/>
              <a:t>Bachelor </a:t>
            </a:r>
            <a:r>
              <a:rPr lang="de-DE" altLang="de-DE" dirty="0" err="1"/>
              <a:t>of</a:t>
            </a:r>
            <a:r>
              <a:rPr lang="de-DE" altLang="de-DE" dirty="0"/>
              <a:t> Science </a:t>
            </a:r>
            <a:r>
              <a:rPr lang="de-DE" altLang="de-DE" dirty="0" err="1"/>
              <a:t>WiPäd</a:t>
            </a:r>
            <a:r>
              <a:rPr lang="de-DE" altLang="de-DE" dirty="0"/>
              <a:t>: Deutsch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195513" y="6237288"/>
            <a:ext cx="626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/>
              <a:t>Dr. Kerstin Riedel</a:t>
            </a:r>
            <a:endParaRPr lang="de-DE" altLang="de-DE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EA871-B7FC-2D98-3ABF-BFE6EB46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B.A. KF, Vertiefungsphase: </a:t>
            </a:r>
            <a:r>
              <a:rPr lang="de-DE" b="1" dirty="0"/>
              <a:t>Optionen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137BB0-41EF-A323-0BCE-7E0E7629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4" y="2158536"/>
            <a:ext cx="4023513" cy="39347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DAA39A-1287-1D80-A152-3BC5A0469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315" y="2132856"/>
            <a:ext cx="4132149" cy="38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4CF02-7C6E-04D4-3C98-09A00A2D3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89B95-F91C-101C-F4EE-04815456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B.A. KF, Vertiefungsphase: </a:t>
            </a:r>
            <a:r>
              <a:rPr lang="de-DE" b="1" dirty="0"/>
              <a:t>Optionen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4C78B5-3D4E-C001-6196-030D235BDBAB}"/>
              </a:ext>
            </a:extLst>
          </p:cNvPr>
          <p:cNvSpPr txBox="1"/>
          <p:nvPr/>
        </p:nvSpPr>
        <p:spPr>
          <a:xfrm>
            <a:off x="4211960" y="393433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oder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EA0E50-ECC3-C996-4E3E-8D3BA951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023"/>
          <a:stretch>
            <a:fillRect/>
          </a:stretch>
        </p:blipFill>
        <p:spPr>
          <a:xfrm>
            <a:off x="251520" y="2405472"/>
            <a:ext cx="4032448" cy="380216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792437B-6A17-28ED-8E25-2268B82BFF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090" r="1"/>
          <a:stretch>
            <a:fillRect/>
          </a:stretch>
        </p:blipFill>
        <p:spPr>
          <a:xfrm>
            <a:off x="5004048" y="2408517"/>
            <a:ext cx="3924251" cy="37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9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B.A.</a:t>
            </a:r>
            <a:r>
              <a:rPr lang="de-DE" dirty="0"/>
              <a:t> Germanistik, </a:t>
            </a:r>
            <a:r>
              <a:rPr lang="de-DE" dirty="0" err="1"/>
              <a:t>Beifach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2132856"/>
            <a:ext cx="2808312" cy="369332"/>
          </a:xfrm>
          <a:prstGeom prst="rect">
            <a:avLst/>
          </a:prstGeom>
          <a:noFill/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Einführungsphase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75856" y="2132856"/>
            <a:ext cx="2736304" cy="369332"/>
          </a:xfrm>
          <a:prstGeom prst="rect">
            <a:avLst/>
          </a:prstGeom>
          <a:noFill/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Aufbauphase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084168" y="2132856"/>
            <a:ext cx="2808312" cy="369332"/>
          </a:xfrm>
          <a:prstGeom prst="rect">
            <a:avLst/>
          </a:prstGeom>
          <a:noFill/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Vertiefungsphase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F87436-5C59-0EF6-6371-3DE69A089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5" y="2515670"/>
            <a:ext cx="8688411" cy="17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9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EBCEC-E68F-7139-2F09-12F61DA8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B.A. BF, Vertiefungsphase: </a:t>
            </a:r>
            <a:r>
              <a:rPr lang="de-DE" b="1" dirty="0"/>
              <a:t>Optionen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5E6651-36DB-8633-5765-3B2C50ACE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2060848"/>
            <a:ext cx="83604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3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0F426-2E4F-8F5A-B530-33F8D431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D5710-8F60-4448-7D2C-AE89A8F3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Module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A0CA00-E7BA-596F-642B-195F37B5A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Lehrveranstaltungstypen – Pflicht/Wahlpflicht – Semesterwochenstunde – Leistungspunkte  </a:t>
            </a:r>
          </a:p>
        </p:txBody>
      </p:sp>
    </p:spTree>
    <p:extLst>
      <p:ext uri="{BB962C8B-B14F-4D97-AF65-F5344CB8AC3E}">
        <p14:creationId xmlns:p14="http://schemas.microsoft.com/office/powerpoint/2010/main" val="233457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34FD7-1F8A-371E-16AE-6B4A9080B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3CA3F6-87F1-B3FF-F59E-34FD960D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692696"/>
            <a:ext cx="8874732" cy="599903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2CA169B-3D12-20A5-8934-693DA1A6D6A1}"/>
              </a:ext>
            </a:extLst>
          </p:cNvPr>
          <p:cNvSpPr txBox="1"/>
          <p:nvPr/>
        </p:nvSpPr>
        <p:spPr>
          <a:xfrm>
            <a:off x="179512" y="3501008"/>
            <a:ext cx="8712968" cy="923330"/>
          </a:xfrm>
          <a:prstGeom prst="rect">
            <a:avLst/>
          </a:prstGeom>
          <a:solidFill>
            <a:srgbClr val="F0F0F0"/>
          </a:solidFill>
          <a:ln w="38100"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Verlaufspläne unter:</a:t>
            </a:r>
          </a:p>
          <a:p>
            <a:pPr algn="ctr"/>
            <a:r>
              <a:rPr lang="de-DE" u="sng" dirty="0" err="1">
                <a:solidFill>
                  <a:schemeClr val="accent2"/>
                </a:solidFill>
                <a:hlinkClick r:id="rId3"/>
              </a:rPr>
              <a:t>www.germanistik.uni-mainz.de</a:t>
            </a:r>
            <a:r>
              <a:rPr lang="de-DE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de-DE" dirty="0"/>
              <a:t>Rubrik: </a:t>
            </a:r>
            <a:r>
              <a:rPr lang="de-DE" b="1" dirty="0"/>
              <a:t>Studium</a:t>
            </a:r>
            <a:r>
              <a:rPr lang="de-DE" dirty="0"/>
              <a:t> &gt; </a:t>
            </a:r>
            <a:r>
              <a:rPr lang="de-DE" b="1" dirty="0"/>
              <a:t>Studiengänge</a:t>
            </a:r>
          </a:p>
        </p:txBody>
      </p:sp>
    </p:spTree>
    <p:extLst>
      <p:ext uri="{BB962C8B-B14F-4D97-AF65-F5344CB8AC3E}">
        <p14:creationId xmlns:p14="http://schemas.microsoft.com/office/powerpoint/2010/main" val="7124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AC9F5-C134-9488-F09C-C10A175C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769CEA-B9DA-C73E-8781-B4C56D20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659341"/>
            <a:ext cx="8874732" cy="599903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BBFC365-3DC0-1F08-9BE6-30ADDCCCDA84}"/>
              </a:ext>
            </a:extLst>
          </p:cNvPr>
          <p:cNvSpPr/>
          <p:nvPr/>
        </p:nvSpPr>
        <p:spPr>
          <a:xfrm>
            <a:off x="179512" y="1560518"/>
            <a:ext cx="1183804" cy="345265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568D853-A144-3D0C-5838-681BD522B6DC}"/>
              </a:ext>
            </a:extLst>
          </p:cNvPr>
          <p:cNvSpPr txBox="1"/>
          <p:nvPr/>
        </p:nvSpPr>
        <p:spPr>
          <a:xfrm>
            <a:off x="1363316" y="1560518"/>
            <a:ext cx="7529164" cy="5078313"/>
          </a:xfrm>
          <a:prstGeom prst="rect">
            <a:avLst/>
          </a:prstGeom>
          <a:solidFill>
            <a:schemeClr val="bg1"/>
          </a:solidFill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de-DE" altLang="de-DE" b="1" dirty="0">
                <a:solidFill>
                  <a:srgbClr val="C00000"/>
                </a:solidFill>
              </a:rPr>
              <a:t>Lehrveranstaltungskennung</a:t>
            </a:r>
          </a:p>
          <a:p>
            <a:pPr eaLnBrk="1" hangingPunct="1"/>
            <a:endParaRPr lang="de-DE" altLang="de-DE" b="1" dirty="0"/>
          </a:p>
          <a:p>
            <a:pPr eaLnBrk="1" hangingPunct="1"/>
            <a:r>
              <a:rPr lang="de-DE" altLang="de-DE" dirty="0"/>
              <a:t>z.B.</a:t>
            </a:r>
          </a:p>
          <a:p>
            <a:pPr eaLnBrk="1" hangingPunct="1"/>
            <a:r>
              <a:rPr lang="de-DE" altLang="de-DE" b="1" dirty="0" err="1">
                <a:solidFill>
                  <a:schemeClr val="accent3"/>
                </a:solidFill>
              </a:rPr>
              <a:t>VKUW</a:t>
            </a:r>
            <a:r>
              <a:rPr lang="de-DE" altLang="de-DE" dirty="0"/>
              <a:t> 		= Vorlesung </a:t>
            </a:r>
            <a:r>
              <a:rPr lang="de-DE" altLang="de-DE" b="1" dirty="0"/>
              <a:t>Kulturwissenschaft</a:t>
            </a:r>
          </a:p>
          <a:p>
            <a:pPr eaLnBrk="1" hangingPunct="1"/>
            <a:r>
              <a:rPr lang="de-DE" altLang="de-DE" b="1" dirty="0" err="1">
                <a:solidFill>
                  <a:schemeClr val="accent3"/>
                </a:solidFill>
              </a:rPr>
              <a:t>VGRO</a:t>
            </a:r>
            <a:r>
              <a:rPr lang="de-DE" altLang="de-DE" b="1" dirty="0">
                <a:solidFill>
                  <a:schemeClr val="accent3"/>
                </a:solidFill>
              </a:rPr>
              <a:t>/</a:t>
            </a:r>
            <a:r>
              <a:rPr lang="de-DE" altLang="de-DE" b="1" dirty="0" err="1">
                <a:solidFill>
                  <a:schemeClr val="accent3"/>
                </a:solidFill>
              </a:rPr>
              <a:t>UGRO</a:t>
            </a:r>
            <a:r>
              <a:rPr lang="de-DE" altLang="de-DE" b="1" dirty="0"/>
              <a:t> 	</a:t>
            </a:r>
            <a:r>
              <a:rPr lang="de-DE" altLang="de-DE" dirty="0"/>
              <a:t>= Vorlesung/Übung </a:t>
            </a:r>
            <a:r>
              <a:rPr lang="de-DE" altLang="de-DE" b="1" dirty="0"/>
              <a:t>Grammatik und Orthographie</a:t>
            </a:r>
          </a:p>
          <a:p>
            <a:pPr eaLnBrk="1" hangingPunct="1"/>
            <a:r>
              <a:rPr lang="de-DE" altLang="de-DE" b="1" dirty="0" err="1"/>
              <a:t>VFDD</a:t>
            </a:r>
            <a:r>
              <a:rPr lang="de-DE" altLang="de-DE" b="1" dirty="0"/>
              <a:t>		</a:t>
            </a:r>
            <a:r>
              <a:rPr lang="de-DE" altLang="de-DE" dirty="0"/>
              <a:t>= Vorlesung </a:t>
            </a:r>
            <a:r>
              <a:rPr lang="de-DE" altLang="de-DE" b="1" dirty="0"/>
              <a:t>Das Fach Deutsch und seine Didaktik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b="1" dirty="0" err="1">
                <a:solidFill>
                  <a:schemeClr val="accent3"/>
                </a:solidFill>
              </a:rPr>
              <a:t>GADL</a:t>
            </a:r>
            <a:r>
              <a:rPr lang="de-DE" altLang="de-DE" b="1" dirty="0">
                <a:solidFill>
                  <a:schemeClr val="accent3"/>
                </a:solidFill>
              </a:rPr>
              <a:t>-PS/-V</a:t>
            </a:r>
            <a:r>
              <a:rPr lang="de-DE" altLang="de-DE" dirty="0"/>
              <a:t> 	= Proseminar/Vorlesung</a:t>
            </a:r>
            <a:br>
              <a:rPr lang="de-DE" altLang="de-DE" dirty="0"/>
            </a:br>
            <a:r>
              <a:rPr lang="de-DE" altLang="de-DE" dirty="0"/>
              <a:t>		</a:t>
            </a:r>
            <a:r>
              <a:rPr lang="de-DE" altLang="de-DE" b="1" dirty="0"/>
              <a:t>   Grundlagen Ältere deutsche Literatur</a:t>
            </a:r>
          </a:p>
          <a:p>
            <a:pPr eaLnBrk="1" hangingPunct="1"/>
            <a:r>
              <a:rPr lang="de-DE" altLang="de-DE" b="1" dirty="0" err="1">
                <a:solidFill>
                  <a:schemeClr val="accent3"/>
                </a:solidFill>
              </a:rPr>
              <a:t>GNDL</a:t>
            </a:r>
            <a:r>
              <a:rPr lang="de-DE" altLang="de-DE" b="1" dirty="0">
                <a:solidFill>
                  <a:schemeClr val="accent3"/>
                </a:solidFill>
              </a:rPr>
              <a:t>-PS/-V</a:t>
            </a:r>
            <a:r>
              <a:rPr lang="de-DE" altLang="de-DE" dirty="0"/>
              <a:t> 	= Proseminar/Vorlesung </a:t>
            </a:r>
            <a:br>
              <a:rPr lang="de-DE" altLang="de-DE" dirty="0"/>
            </a:br>
            <a:r>
              <a:rPr lang="de-DE" altLang="de-DE" dirty="0"/>
              <a:t>		   </a:t>
            </a:r>
            <a:r>
              <a:rPr lang="de-DE" altLang="de-DE" b="1" dirty="0"/>
              <a:t>Grundlagen Neuere deutsche Literatur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u="sng" dirty="0"/>
          </a:p>
          <a:p>
            <a:pPr eaLnBrk="1" hangingPunct="1"/>
            <a:endParaRPr lang="de-DE" altLang="de-DE" u="sng" dirty="0"/>
          </a:p>
          <a:p>
            <a:pPr eaLnBrk="1" hangingPunct="1"/>
            <a:endParaRPr lang="de-DE" altLang="de-DE" u="sng" dirty="0"/>
          </a:p>
          <a:p>
            <a:pPr eaLnBrk="1" hangingPunct="1"/>
            <a:endParaRPr lang="de-DE" altLang="de-DE" u="sng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FAB117B-4B0E-7A0F-0592-E0CB46C1E121}"/>
              </a:ext>
            </a:extLst>
          </p:cNvPr>
          <p:cNvSpPr txBox="1"/>
          <p:nvPr/>
        </p:nvSpPr>
        <p:spPr>
          <a:xfrm>
            <a:off x="4572000" y="5157192"/>
            <a:ext cx="403244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Abkürzungsverzeichnis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am Ende der Verlaufspläne!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60C8F-894B-6547-3E18-2259CE4CF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F43100F-650A-D535-C488-F75D94D0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53368"/>
            <a:ext cx="8784976" cy="593835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9A69CFC-0FE7-E8A0-E8AF-FE7657C30D31}"/>
              </a:ext>
            </a:extLst>
          </p:cNvPr>
          <p:cNvSpPr/>
          <p:nvPr/>
        </p:nvSpPr>
        <p:spPr>
          <a:xfrm>
            <a:off x="1403648" y="1628801"/>
            <a:ext cx="504056" cy="345638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D78821F-9ADB-974E-37F3-5CF23A316CF4}"/>
              </a:ext>
            </a:extLst>
          </p:cNvPr>
          <p:cNvSpPr txBox="1"/>
          <p:nvPr/>
        </p:nvSpPr>
        <p:spPr>
          <a:xfrm>
            <a:off x="1943708" y="1628801"/>
            <a:ext cx="6948772" cy="4378122"/>
          </a:xfrm>
          <a:prstGeom prst="rect">
            <a:avLst/>
          </a:prstGeom>
          <a:solidFill>
            <a:schemeClr val="bg1"/>
          </a:solidFill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solidFill>
                  <a:srgbClr val="C00000"/>
                </a:solidFill>
              </a:rPr>
              <a:t>Lehrveranstaltungstypen</a:t>
            </a:r>
          </a:p>
          <a:p>
            <a:pPr eaLnBrk="1" hangingPunct="1"/>
            <a:endParaRPr lang="de-DE" altLang="de-DE" b="1" dirty="0"/>
          </a:p>
          <a:p>
            <a:pPr eaLnBrk="1" hangingPunct="1"/>
            <a:r>
              <a:rPr lang="de-DE" altLang="de-DE" b="1" dirty="0">
                <a:solidFill>
                  <a:schemeClr val="accent3"/>
                </a:solidFill>
              </a:rPr>
              <a:t>V</a:t>
            </a:r>
            <a:r>
              <a:rPr lang="de-DE" altLang="de-DE" dirty="0"/>
              <a:t>	= </a:t>
            </a:r>
            <a:r>
              <a:rPr lang="de-DE" altLang="de-DE" u="sng" dirty="0"/>
              <a:t>Vorlesung</a:t>
            </a:r>
            <a:r>
              <a:rPr lang="de-DE" altLang="de-DE" dirty="0"/>
              <a:t>: Überblick durch </a:t>
            </a:r>
            <a:r>
              <a:rPr lang="de-DE" altLang="de-DE" dirty="0" err="1"/>
              <a:t>Dozent:innen</a:t>
            </a:r>
            <a:r>
              <a:rPr lang="de-DE" altLang="de-DE" dirty="0"/>
              <a:t>-Vortrag</a:t>
            </a:r>
          </a:p>
          <a:p>
            <a:pPr eaLnBrk="1" hangingPunct="1"/>
            <a:endParaRPr lang="de-DE" altLang="de-DE" sz="1050" u="sng" dirty="0"/>
          </a:p>
          <a:p>
            <a:pPr eaLnBrk="1" hangingPunct="1"/>
            <a:r>
              <a:rPr lang="de-DE" altLang="de-DE" b="1" dirty="0">
                <a:solidFill>
                  <a:schemeClr val="accent3"/>
                </a:solidFill>
              </a:rPr>
              <a:t>PS</a:t>
            </a:r>
            <a:r>
              <a:rPr lang="de-DE" altLang="de-DE" dirty="0"/>
              <a:t> 	= </a:t>
            </a:r>
            <a:r>
              <a:rPr lang="de-DE" altLang="de-DE" u="sng" dirty="0"/>
              <a:t>Proseminar</a:t>
            </a:r>
            <a:r>
              <a:rPr lang="de-DE" altLang="de-DE" dirty="0"/>
              <a:t>: ‚klassischer‘ Unterricht, Einführungsniveau </a:t>
            </a:r>
            <a:br>
              <a:rPr lang="de-DE" altLang="de-DE" dirty="0"/>
            </a:br>
            <a:r>
              <a:rPr lang="de-DE" altLang="de-DE" dirty="0"/>
              <a:t>         		(max. 45 Studierende)</a:t>
            </a:r>
            <a:br>
              <a:rPr lang="de-DE" altLang="de-DE" dirty="0"/>
            </a:br>
            <a:endParaRPr lang="de-DE" altLang="de-DE" sz="1050" dirty="0"/>
          </a:p>
          <a:p>
            <a:pPr eaLnBrk="1" hangingPunct="1"/>
            <a:r>
              <a:rPr lang="de-DE" altLang="de-DE" b="1" dirty="0">
                <a:solidFill>
                  <a:schemeClr val="accent3"/>
                </a:solidFill>
              </a:rPr>
              <a:t>S</a:t>
            </a:r>
            <a:r>
              <a:rPr lang="de-DE" altLang="de-DE" dirty="0"/>
              <a:t> 	= </a:t>
            </a:r>
            <a:r>
              <a:rPr lang="de-DE" altLang="de-DE" u="sng" dirty="0"/>
              <a:t>Seminar</a:t>
            </a:r>
            <a:r>
              <a:rPr lang="de-DE" altLang="de-DE" dirty="0"/>
              <a:t>: </a:t>
            </a:r>
            <a:r>
              <a:rPr lang="de-DE" altLang="de-DE" dirty="0" err="1"/>
              <a:t>fortgeschritteneres</a:t>
            </a:r>
            <a:r>
              <a:rPr lang="de-DE" altLang="de-DE" dirty="0"/>
              <a:t> Niveau </a:t>
            </a:r>
            <a:br>
              <a:rPr lang="de-DE" altLang="de-DE" dirty="0"/>
            </a:br>
            <a:r>
              <a:rPr lang="de-DE" altLang="de-DE" dirty="0"/>
              <a:t>		(max. 30 Studierende)</a:t>
            </a:r>
            <a:br>
              <a:rPr lang="de-DE" altLang="de-DE" dirty="0"/>
            </a:br>
            <a:endParaRPr lang="de-DE" altLang="de-DE" sz="1050" u="sng" dirty="0"/>
          </a:p>
          <a:p>
            <a:pPr eaLnBrk="1" hangingPunct="1"/>
            <a:r>
              <a:rPr lang="de-DE" altLang="de-DE" b="1" dirty="0" err="1">
                <a:solidFill>
                  <a:schemeClr val="accent3"/>
                </a:solidFill>
              </a:rPr>
              <a:t>UE</a:t>
            </a:r>
            <a:r>
              <a:rPr lang="de-DE" altLang="de-DE" dirty="0"/>
              <a:t> 	= </a:t>
            </a:r>
            <a:r>
              <a:rPr lang="de-DE" altLang="de-DE" u="sng" dirty="0"/>
              <a:t>Übung</a:t>
            </a:r>
            <a:r>
              <a:rPr lang="de-DE" altLang="de-DE" dirty="0"/>
              <a:t>: anwendungsorientiert </a:t>
            </a:r>
            <a:br>
              <a:rPr lang="de-DE" altLang="de-DE" dirty="0"/>
            </a:br>
            <a:r>
              <a:rPr lang="de-DE" altLang="de-DE" dirty="0"/>
              <a:t>		(max. 45 Studierende)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b="1" dirty="0">
                <a:solidFill>
                  <a:schemeClr val="accent3"/>
                </a:solidFill>
              </a:rPr>
              <a:t>Tutorium</a:t>
            </a:r>
            <a:r>
              <a:rPr lang="de-DE" altLang="de-DE" dirty="0"/>
              <a:t> = Begleitveranstaltung zum Proseminar, geleitet durch</a:t>
            </a:r>
            <a:br>
              <a:rPr lang="de-DE" altLang="de-DE" dirty="0"/>
            </a:br>
            <a:r>
              <a:rPr lang="de-DE" altLang="de-DE"/>
              <a:t>Studierende höherer Semester</a:t>
            </a:r>
            <a:endParaRPr lang="de-DE" altLang="de-DE" dirty="0"/>
          </a:p>
          <a:p>
            <a:pPr eaLnBrk="1" hangingPunct="1">
              <a:spcAft>
                <a:spcPts val="600"/>
              </a:spcAft>
            </a:pPr>
            <a:endParaRPr lang="de-DE" altLang="de-DE" sz="3100" u="sng"/>
          </a:p>
        </p:txBody>
      </p:sp>
    </p:spTree>
    <p:extLst>
      <p:ext uri="{BB962C8B-B14F-4D97-AF65-F5344CB8AC3E}">
        <p14:creationId xmlns:p14="http://schemas.microsoft.com/office/powerpoint/2010/main" val="46809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621A9-2F24-9064-EA08-CDEF8D122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F1972AE-D2DB-5561-0A26-2959E647A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0" y="908720"/>
            <a:ext cx="8628591" cy="583264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38C8A4C-A550-4E67-BF98-FCCCCABEB07A}"/>
              </a:ext>
            </a:extLst>
          </p:cNvPr>
          <p:cNvSpPr/>
          <p:nvPr/>
        </p:nvSpPr>
        <p:spPr>
          <a:xfrm>
            <a:off x="1979712" y="1735644"/>
            <a:ext cx="648072" cy="356556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30C012E-4BC5-DD77-BC7A-3050628EFE28}"/>
              </a:ext>
            </a:extLst>
          </p:cNvPr>
          <p:cNvSpPr/>
          <p:nvPr/>
        </p:nvSpPr>
        <p:spPr>
          <a:xfrm>
            <a:off x="6012160" y="1711853"/>
            <a:ext cx="720080" cy="481349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13D18D2-0DCA-0627-7C9A-DB2579A7A552}"/>
              </a:ext>
            </a:extLst>
          </p:cNvPr>
          <p:cNvSpPr/>
          <p:nvPr/>
        </p:nvSpPr>
        <p:spPr>
          <a:xfrm>
            <a:off x="393200" y="1430194"/>
            <a:ext cx="4034784" cy="30545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7D391AA-AC6E-B097-680D-9D9F6F1A07FE}"/>
              </a:ext>
            </a:extLst>
          </p:cNvPr>
          <p:cNvSpPr/>
          <p:nvPr/>
        </p:nvSpPr>
        <p:spPr>
          <a:xfrm>
            <a:off x="4523924" y="1430194"/>
            <a:ext cx="4322816" cy="30545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2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ACFF6-3CA2-7D5B-14E8-0F2C5722C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AE4D95-A37E-9427-BB37-01AA41C15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0" y="908720"/>
            <a:ext cx="8628591" cy="583264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466DB3F-8184-3463-2341-2B27479FBB02}"/>
              </a:ext>
            </a:extLst>
          </p:cNvPr>
          <p:cNvSpPr/>
          <p:nvPr/>
        </p:nvSpPr>
        <p:spPr>
          <a:xfrm>
            <a:off x="2627784" y="1735644"/>
            <a:ext cx="720080" cy="356556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BD7A1B-44D3-0501-D50E-EA4F96CCD5FE}"/>
              </a:ext>
            </a:extLst>
          </p:cNvPr>
          <p:cNvSpPr txBox="1"/>
          <p:nvPr/>
        </p:nvSpPr>
        <p:spPr>
          <a:xfrm>
            <a:off x="3356248" y="1726144"/>
            <a:ext cx="5490492" cy="3539430"/>
          </a:xfrm>
          <a:prstGeom prst="rect">
            <a:avLst/>
          </a:prstGeom>
          <a:solidFill>
            <a:schemeClr val="bg1"/>
          </a:solidFill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solidFill>
                  <a:srgbClr val="C00000"/>
                </a:solidFill>
              </a:rPr>
              <a:t>Verpflichtungsgrad</a:t>
            </a:r>
          </a:p>
          <a:p>
            <a:pPr eaLnBrk="1" hangingPunct="1">
              <a:spcBef>
                <a:spcPts val="600"/>
              </a:spcBef>
            </a:pPr>
            <a:endParaRPr lang="de-DE" altLang="de-DE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solidFill>
                  <a:schemeClr val="accent3"/>
                </a:solidFill>
              </a:rPr>
              <a:t>P</a:t>
            </a:r>
            <a:r>
              <a:rPr lang="de-DE" altLang="de-DE" b="1" dirty="0">
                <a:solidFill>
                  <a:schemeClr val="accent6">
                    <a:lumMod val="50000"/>
                  </a:schemeClr>
                </a:solidFill>
              </a:rPr>
              <a:t> = Pflicht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dirty="0"/>
              <a:t>Diese Lehrveranstaltung </a:t>
            </a:r>
            <a:r>
              <a:rPr lang="de-DE" altLang="de-DE" u="sng" dirty="0"/>
              <a:t>muss</a:t>
            </a:r>
            <a:r>
              <a:rPr lang="de-DE" altLang="de-DE" dirty="0"/>
              <a:t> besucht werden.</a:t>
            </a:r>
            <a:endParaRPr lang="de-DE" altLang="de-DE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de-DE" altLang="de-DE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solidFill>
                  <a:schemeClr val="accent3"/>
                </a:solidFill>
              </a:rPr>
              <a:t>WP</a:t>
            </a:r>
            <a:r>
              <a:rPr lang="de-DE" altLang="de-DE" b="1" dirty="0">
                <a:solidFill>
                  <a:schemeClr val="accent6">
                    <a:lumMod val="50000"/>
                  </a:schemeClr>
                </a:solidFill>
              </a:rPr>
              <a:t> = Wahlpflicht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dirty="0"/>
              <a:t>Es besteht </a:t>
            </a:r>
            <a:r>
              <a:rPr lang="de-DE" altLang="de-DE" u="sng" dirty="0"/>
              <a:t>Auswahlmöglichkeit</a:t>
            </a:r>
            <a:r>
              <a:rPr lang="de-DE" altLang="de-DE" dirty="0"/>
              <a:t> zwischen verschiedenen Lehrveranstaltungen </a:t>
            </a:r>
            <a:br>
              <a:rPr lang="de-DE" altLang="de-DE" dirty="0"/>
            </a:br>
            <a:r>
              <a:rPr lang="de-DE" altLang="de-DE" dirty="0"/>
              <a:t>des gleichen LV-Typus.</a:t>
            </a:r>
          </a:p>
          <a:p>
            <a:pPr eaLnBrk="1" hangingPunct="1"/>
            <a:endParaRPr lang="de-DE" altLang="de-DE" sz="3200" u="sng" dirty="0"/>
          </a:p>
        </p:txBody>
      </p:sp>
    </p:spTree>
    <p:extLst>
      <p:ext uri="{BB962C8B-B14F-4D97-AF65-F5344CB8AC3E}">
        <p14:creationId xmlns:p14="http://schemas.microsoft.com/office/powerpoint/2010/main" val="112378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Themen der heutigen Einführung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793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Infos zum Fach </a:t>
            </a:r>
            <a:r>
              <a:rPr lang="de-DE" b="1" dirty="0"/>
              <a:t>Germanistik / Deutsch</a:t>
            </a:r>
            <a:br>
              <a:rPr lang="de-DE" dirty="0"/>
            </a:b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Die </a:t>
            </a:r>
            <a:r>
              <a:rPr lang="de-DE" b="1" dirty="0"/>
              <a:t>Fachschaft Germanistik </a:t>
            </a:r>
            <a:r>
              <a:rPr lang="de-DE" dirty="0"/>
              <a:t>stellt sich vor</a:t>
            </a:r>
            <a:br>
              <a:rPr lang="de-DE" dirty="0"/>
            </a:b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Kurz-Info: </a:t>
            </a:r>
            <a:r>
              <a:rPr lang="de-DE" b="1" dirty="0"/>
              <a:t>Bereichsbibliothek Philosophicum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33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F1100-AA08-75EC-FDC9-320A3AC9D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C8122A9-6CBF-DA0A-0752-04769AC3F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1" y="692695"/>
            <a:ext cx="8888903" cy="590465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EB301EA-9138-A394-E247-FBC4CB1E49CD}"/>
              </a:ext>
            </a:extLst>
          </p:cNvPr>
          <p:cNvSpPr/>
          <p:nvPr/>
        </p:nvSpPr>
        <p:spPr>
          <a:xfrm>
            <a:off x="2420736" y="3088694"/>
            <a:ext cx="792088" cy="66347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5C9E2B-08C8-4C15-E430-B7A52EF2A412}"/>
              </a:ext>
            </a:extLst>
          </p:cNvPr>
          <p:cNvSpPr txBox="1"/>
          <p:nvPr/>
        </p:nvSpPr>
        <p:spPr>
          <a:xfrm>
            <a:off x="3212824" y="3088694"/>
            <a:ext cx="489654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Achtung bei Wahlpflicht!  -  hier: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de-DE" dirty="0"/>
              <a:t> V(</a:t>
            </a:r>
            <a:r>
              <a:rPr lang="de-DE" dirty="0" err="1"/>
              <a:t>orlesung</a:t>
            </a:r>
            <a:r>
              <a:rPr lang="de-DE" dirty="0"/>
              <a:t>) und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de-DE" dirty="0"/>
              <a:t>S(</a:t>
            </a:r>
            <a:r>
              <a:rPr lang="de-DE" dirty="0" err="1"/>
              <a:t>eminar</a:t>
            </a:r>
            <a:r>
              <a:rPr lang="de-DE" dirty="0"/>
              <a:t>) sind gefordert.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72CAEB-1F87-AAEA-DF1A-CDED394FB0F2}"/>
              </a:ext>
            </a:extLst>
          </p:cNvPr>
          <p:cNvSpPr txBox="1"/>
          <p:nvPr/>
        </p:nvSpPr>
        <p:spPr>
          <a:xfrm>
            <a:off x="4427607" y="6056287"/>
            <a:ext cx="41764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Wichtig: </a:t>
            </a:r>
            <a:r>
              <a:rPr lang="de-DE" b="1" dirty="0"/>
              <a:t>Verteilungsregeln</a:t>
            </a:r>
            <a:r>
              <a:rPr lang="de-DE" dirty="0"/>
              <a:t> beachten!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D1AD308-07B7-D529-5ED5-C853AACCD9D6}"/>
              </a:ext>
            </a:extLst>
          </p:cNvPr>
          <p:cNvSpPr/>
          <p:nvPr/>
        </p:nvSpPr>
        <p:spPr>
          <a:xfrm>
            <a:off x="235601" y="5566891"/>
            <a:ext cx="4176463" cy="48663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EBAD6-3C84-D247-C148-681DD6912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304EEE-8BE6-770B-CDC5-03035413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8" y="764704"/>
            <a:ext cx="8888903" cy="590465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E9A2049-8613-177C-E48E-9CDE82AB25B7}"/>
              </a:ext>
            </a:extLst>
          </p:cNvPr>
          <p:cNvSpPr/>
          <p:nvPr/>
        </p:nvSpPr>
        <p:spPr>
          <a:xfrm>
            <a:off x="3203848" y="1606699"/>
            <a:ext cx="582437" cy="274821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C59BA6-CA15-4CF2-03BD-C45595D296F6}"/>
              </a:ext>
            </a:extLst>
          </p:cNvPr>
          <p:cNvSpPr txBox="1"/>
          <p:nvPr/>
        </p:nvSpPr>
        <p:spPr>
          <a:xfrm>
            <a:off x="3786285" y="1672753"/>
            <a:ext cx="3672408" cy="2616101"/>
          </a:xfrm>
          <a:prstGeom prst="rect">
            <a:avLst/>
          </a:prstGeom>
          <a:solidFill>
            <a:schemeClr val="bg1"/>
          </a:solidFill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de-DE" b="1">
                <a:solidFill>
                  <a:schemeClr val="accent3"/>
                </a:solidFill>
              </a:rPr>
              <a:t>SWS</a:t>
            </a:r>
            <a:r>
              <a:rPr lang="de-DE"/>
              <a:t> </a:t>
            </a:r>
            <a:r>
              <a:rPr lang="de-DE" dirty="0"/>
              <a:t>= </a:t>
            </a:r>
            <a:r>
              <a:rPr lang="de-DE" altLang="de-DE" b="1" dirty="0">
                <a:solidFill>
                  <a:schemeClr val="accent6">
                    <a:lumMod val="50000"/>
                  </a:schemeClr>
                </a:solidFill>
              </a:rPr>
              <a:t>Semesterwochenstunde </a:t>
            </a:r>
            <a:r>
              <a:rPr lang="de-DE" dirty="0"/>
              <a:t>Semesterwochenstunde: Stunde pro Woche pro Semester</a:t>
            </a:r>
          </a:p>
          <a:p>
            <a:pPr eaLnBrk="1" hangingPunct="1">
              <a:spcBef>
                <a:spcPts val="600"/>
              </a:spcBef>
            </a:pPr>
            <a:r>
              <a:rPr lang="de-DE" u="sng" dirty="0">
                <a:solidFill>
                  <a:schemeClr val="accent2"/>
                </a:solidFill>
                <a:latin typeface="+mj-lt"/>
              </a:rPr>
              <a:t>Beispiel</a:t>
            </a:r>
            <a:r>
              <a:rPr lang="de-DE" dirty="0">
                <a:solidFill>
                  <a:schemeClr val="accent2"/>
                </a:solidFill>
                <a:latin typeface="+mj-lt"/>
              </a:rPr>
              <a:t>: Besuch eines 2-std. Seminars (= 90 min) das ganze Semester hindurch (d.h. für</a:t>
            </a:r>
            <a:br>
              <a:rPr lang="de-DE" dirty="0">
                <a:solidFill>
                  <a:schemeClr val="accent2"/>
                </a:solidFill>
                <a:latin typeface="+mj-lt"/>
              </a:rPr>
            </a:br>
            <a:r>
              <a:rPr lang="de-DE" dirty="0">
                <a:solidFill>
                  <a:schemeClr val="accent2"/>
                </a:solidFill>
                <a:latin typeface="+mj-lt"/>
              </a:rPr>
              <a:t>ca. 14 Wochen) = </a:t>
            </a:r>
            <a:r>
              <a:rPr lang="de-DE" b="1" dirty="0">
                <a:solidFill>
                  <a:schemeClr val="accent2"/>
                </a:solidFill>
                <a:latin typeface="+mj-lt"/>
              </a:rPr>
              <a:t>2 </a:t>
            </a:r>
            <a:r>
              <a:rPr lang="de-DE" b="1" dirty="0" err="1">
                <a:solidFill>
                  <a:schemeClr val="accent2"/>
                </a:solidFill>
                <a:latin typeface="+mj-lt"/>
              </a:rPr>
              <a:t>SWS</a:t>
            </a:r>
            <a:endParaRPr lang="de-DE" b="1" dirty="0">
              <a:solidFill>
                <a:schemeClr val="accent2"/>
              </a:solidFill>
              <a:latin typeface="+mj-lt"/>
            </a:endParaRPr>
          </a:p>
          <a:p>
            <a:pPr eaLnBrk="1" hangingPunct="1">
              <a:spcBef>
                <a:spcPts val="600"/>
              </a:spcBef>
            </a:pPr>
            <a:endParaRPr lang="de-DE" altLang="de-DE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1619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EFCD-4B18-F347-7A80-00B55714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31C2A5D-DF9E-578E-044D-0B7195CF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8" y="764704"/>
            <a:ext cx="8888903" cy="590465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48E9212-40D4-17A4-3465-D775036CF63F}"/>
              </a:ext>
            </a:extLst>
          </p:cNvPr>
          <p:cNvSpPr/>
          <p:nvPr/>
        </p:nvSpPr>
        <p:spPr>
          <a:xfrm>
            <a:off x="2411760" y="3108447"/>
            <a:ext cx="1346076" cy="125665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65FB90-AE77-E3E5-353C-8CACDDE9DABE}"/>
              </a:ext>
            </a:extLst>
          </p:cNvPr>
          <p:cNvSpPr txBox="1"/>
          <p:nvPr/>
        </p:nvSpPr>
        <p:spPr>
          <a:xfrm>
            <a:off x="3779912" y="3356992"/>
            <a:ext cx="314499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Achtung bei Wahlpflicht!</a:t>
            </a:r>
          </a:p>
          <a:p>
            <a:r>
              <a:rPr lang="de-DE" dirty="0"/>
              <a:t>Summe der SWS beachten!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1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DD8E1-D64E-EC5F-C031-E04FF0FA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9C2831-25E3-06EF-4FBA-D7221F35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0" y="908720"/>
            <a:ext cx="8628591" cy="583264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756A060-4421-755F-35F0-9A06C33760EE}"/>
              </a:ext>
            </a:extLst>
          </p:cNvPr>
          <p:cNvSpPr/>
          <p:nvPr/>
        </p:nvSpPr>
        <p:spPr>
          <a:xfrm>
            <a:off x="3779912" y="1700808"/>
            <a:ext cx="648072" cy="3600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40798F-7946-BF9C-9301-8A4248237330}"/>
              </a:ext>
            </a:extLst>
          </p:cNvPr>
          <p:cNvSpPr txBox="1"/>
          <p:nvPr/>
        </p:nvSpPr>
        <p:spPr>
          <a:xfrm>
            <a:off x="4462960" y="1484784"/>
            <a:ext cx="4383780" cy="4231928"/>
          </a:xfrm>
          <a:prstGeom prst="rect">
            <a:avLst/>
          </a:prstGeom>
          <a:solidFill>
            <a:schemeClr val="bg1"/>
          </a:solidFill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solidFill>
                  <a:srgbClr val="C00000"/>
                </a:solidFill>
              </a:rPr>
              <a:t>Leistungspunkte</a:t>
            </a:r>
          </a:p>
          <a:p>
            <a:pPr eaLnBrk="1" hangingPunct="1">
              <a:spcBef>
                <a:spcPts val="600"/>
              </a:spcBef>
            </a:pPr>
            <a:endParaRPr lang="de-DE" altLang="de-DE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de-DE" dirty="0"/>
              <a:t>orientiert am </a:t>
            </a:r>
            <a:r>
              <a:rPr lang="de-DE" u="sng" dirty="0"/>
              <a:t>E</a:t>
            </a:r>
            <a:r>
              <a:rPr lang="de-DE" dirty="0"/>
              <a:t>uropean </a:t>
            </a:r>
            <a:r>
              <a:rPr lang="de-DE" u="sng" dirty="0" err="1"/>
              <a:t>C</a:t>
            </a:r>
            <a:r>
              <a:rPr lang="de-DE" dirty="0" err="1"/>
              <a:t>redit</a:t>
            </a:r>
            <a:r>
              <a:rPr lang="de-DE" dirty="0"/>
              <a:t> </a:t>
            </a:r>
            <a:r>
              <a:rPr lang="de-DE" u="sng" dirty="0"/>
              <a:t>T</a:t>
            </a:r>
            <a:r>
              <a:rPr lang="de-DE" dirty="0"/>
              <a:t>ransfer </a:t>
            </a:r>
            <a:r>
              <a:rPr lang="de-DE" u="sng" dirty="0"/>
              <a:t>S</a:t>
            </a:r>
            <a:r>
              <a:rPr lang="de-DE" dirty="0"/>
              <a:t>ystem (</a:t>
            </a:r>
            <a:r>
              <a:rPr lang="de-DE" dirty="0" err="1"/>
              <a:t>ECTS</a:t>
            </a:r>
            <a:r>
              <a:rPr lang="de-DE" dirty="0"/>
              <a:t>): berechnet nach dem Aufwand, </a:t>
            </a:r>
            <a:br>
              <a:rPr lang="de-DE" dirty="0"/>
            </a:br>
            <a:r>
              <a:rPr lang="de-DE" dirty="0"/>
              <a:t>der für eine Lehrveranstaltung oder Prüfungsleistung erbracht werden muss</a:t>
            </a:r>
          </a:p>
          <a:p>
            <a:pPr eaLnBrk="1" hangingPunct="1">
              <a:spcBef>
                <a:spcPts val="600"/>
              </a:spcBef>
            </a:pPr>
            <a:endParaRPr lang="de-DE" dirty="0">
              <a:solidFill>
                <a:schemeClr val="accent2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de-DE" u="sng" dirty="0">
                <a:solidFill>
                  <a:schemeClr val="accent2"/>
                </a:solidFill>
                <a:latin typeface="+mj-lt"/>
              </a:rPr>
              <a:t>Beispiele</a:t>
            </a:r>
            <a:r>
              <a:rPr lang="de-DE" dirty="0">
                <a:solidFill>
                  <a:schemeClr val="accent2"/>
                </a:solidFill>
                <a:latin typeface="+mj-lt"/>
              </a:rPr>
              <a:t>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solidFill>
                  <a:schemeClr val="accent2"/>
                </a:solidFill>
                <a:latin typeface="+mj-lt"/>
              </a:rPr>
              <a:t> Vorlesung ohne Studienleistung: </a:t>
            </a:r>
            <a:r>
              <a:rPr lang="de-DE" b="1" dirty="0">
                <a:solidFill>
                  <a:schemeClr val="accent2"/>
                </a:solidFill>
                <a:latin typeface="+mj-lt"/>
              </a:rPr>
              <a:t>1 LP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>
                <a:solidFill>
                  <a:schemeClr val="accent2"/>
                </a:solidFill>
                <a:latin typeface="+mj-lt"/>
              </a:rPr>
              <a:t> (Pro-)Seminar: je nach Anforderungen 			        </a:t>
            </a:r>
            <a:r>
              <a:rPr lang="de-DE" b="1" dirty="0">
                <a:solidFill>
                  <a:schemeClr val="accent2"/>
                </a:solidFill>
                <a:latin typeface="+mj-lt"/>
              </a:rPr>
              <a:t>2-3 LP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de-DE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4526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DCDB4-A8A1-8DA1-AB59-0D5F82F10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2CA2237-389F-6C7B-6FC2-4866B919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0" y="908720"/>
            <a:ext cx="8628591" cy="583264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484E517-ACA0-7ECA-5A53-BF54A8C6E623}"/>
              </a:ext>
            </a:extLst>
          </p:cNvPr>
          <p:cNvSpPr/>
          <p:nvPr/>
        </p:nvSpPr>
        <p:spPr>
          <a:xfrm>
            <a:off x="3779912" y="1721161"/>
            <a:ext cx="648072" cy="1476150"/>
          </a:xfrm>
          <a:prstGeom prst="rect">
            <a:avLst/>
          </a:prstGeom>
          <a:solidFill>
            <a:srgbClr val="CCFFCC">
              <a:alpha val="50196"/>
            </a:srgb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D6B402-22F6-3459-17E3-34ADF45B6006}"/>
              </a:ext>
            </a:extLst>
          </p:cNvPr>
          <p:cNvSpPr/>
          <p:nvPr/>
        </p:nvSpPr>
        <p:spPr>
          <a:xfrm>
            <a:off x="395536" y="3197311"/>
            <a:ext cx="4104456" cy="360040"/>
          </a:xfrm>
          <a:prstGeom prst="rect">
            <a:avLst/>
          </a:prstGeom>
          <a:solidFill>
            <a:srgbClr val="FFDDE4">
              <a:alpha val="50196"/>
            </a:srgbClr>
          </a:solidFill>
          <a:ln w="38100">
            <a:solidFill>
              <a:srgbClr val="C1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6E125FA-904E-8CCB-BBFB-F4946B6070E0}"/>
              </a:ext>
            </a:extLst>
          </p:cNvPr>
          <p:cNvSpPr/>
          <p:nvPr/>
        </p:nvSpPr>
        <p:spPr>
          <a:xfrm>
            <a:off x="2005980" y="3544629"/>
            <a:ext cx="6840760" cy="2941284"/>
          </a:xfrm>
          <a:prstGeom prst="rect">
            <a:avLst/>
          </a:prstGeom>
          <a:solidFill>
            <a:schemeClr val="bg1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CBCD50-0186-A946-AB39-269C5A629486}"/>
              </a:ext>
            </a:extLst>
          </p:cNvPr>
          <p:cNvSpPr txBox="1"/>
          <p:nvPr/>
        </p:nvSpPr>
        <p:spPr>
          <a:xfrm>
            <a:off x="2123728" y="3916299"/>
            <a:ext cx="6552728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de-DE" b="1" dirty="0">
                <a:solidFill>
                  <a:srgbClr val="C00000"/>
                </a:solidFill>
              </a:rPr>
              <a:t>Studienleistung = Aktive Teilnahme</a:t>
            </a:r>
            <a:r>
              <a:rPr lang="de-DE" dirty="0"/>
              <a:t>: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     eine Leistung, die im Rahmen einer Lehrveranstaltung    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     erbracht wird (Referat, Klausur, Übungsaufgabe...)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1C33F3-1368-BFCD-EAE5-28E12146BC4C}"/>
              </a:ext>
            </a:extLst>
          </p:cNvPr>
          <p:cNvSpPr txBox="1"/>
          <p:nvPr/>
        </p:nvSpPr>
        <p:spPr>
          <a:xfrm>
            <a:off x="2123728" y="5300385"/>
            <a:ext cx="6552728" cy="923330"/>
          </a:xfrm>
          <a:prstGeom prst="rect">
            <a:avLst/>
          </a:prstGeom>
          <a:solidFill>
            <a:srgbClr val="FFDDE4"/>
          </a:solidFill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de-DE" b="1" dirty="0">
                <a:solidFill>
                  <a:srgbClr val="C00000"/>
                </a:solidFill>
              </a:rPr>
              <a:t>Prüfungsleistung</a:t>
            </a:r>
            <a:r>
              <a:rPr lang="de-DE" dirty="0">
                <a:solidFill>
                  <a:srgbClr val="C00000"/>
                </a:solidFill>
              </a:rPr>
              <a:t>:</a:t>
            </a:r>
            <a:r>
              <a:rPr lang="de-DE" dirty="0">
                <a:solidFill>
                  <a:srgbClr val="C1002A"/>
                </a:solidFill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DE" dirty="0"/>
              <a:t>     eine Leistung, die im Rahmen der Modul- oder Abschluss-    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err="1"/>
              <a:t>prüfung</a:t>
            </a:r>
            <a:r>
              <a:rPr lang="de-DE" dirty="0"/>
              <a:t> erbracht wird (z.B. Klausur oder Hausarbeit)</a:t>
            </a:r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78A568-74AF-CC9C-BF66-94C388D0B885}"/>
              </a:ext>
            </a:extLst>
          </p:cNvPr>
          <p:cNvSpPr txBox="1"/>
          <p:nvPr/>
        </p:nvSpPr>
        <p:spPr>
          <a:xfrm>
            <a:off x="2123728" y="352977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 unterscheiden: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17AD70-B9D5-DF28-ED14-B9850EAB87B7}"/>
              </a:ext>
            </a:extLst>
          </p:cNvPr>
          <p:cNvSpPr txBox="1"/>
          <p:nvPr/>
        </p:nvSpPr>
        <p:spPr>
          <a:xfrm>
            <a:off x="5004048" y="4633128"/>
            <a:ext cx="367240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u="sng" dirty="0"/>
              <a:t>Wichtig</a:t>
            </a:r>
            <a:r>
              <a:rPr lang="de-DE" dirty="0"/>
              <a:t>: bei </a:t>
            </a:r>
            <a:r>
              <a:rPr lang="de-DE" b="1" dirty="0"/>
              <a:t>Inaktivität</a:t>
            </a:r>
            <a:r>
              <a:rPr lang="de-DE" dirty="0"/>
              <a:t> =&gt; </a:t>
            </a:r>
            <a:r>
              <a:rPr lang="de-DE" b="1" u="sng" dirty="0"/>
              <a:t>keine </a:t>
            </a:r>
            <a:r>
              <a:rPr lang="de-DE" b="1" dirty="0"/>
              <a:t>Zulassung zur Modulprüfung!</a:t>
            </a:r>
          </a:p>
        </p:txBody>
      </p:sp>
    </p:spTree>
    <p:extLst>
      <p:ext uri="{BB962C8B-B14F-4D97-AF65-F5344CB8AC3E}">
        <p14:creationId xmlns:p14="http://schemas.microsoft.com/office/powerpoint/2010/main" val="6002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A43D9F-16B9-9EA8-78A6-24434690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98" b="8861"/>
          <a:stretch>
            <a:fillRect/>
          </a:stretch>
        </p:blipFill>
        <p:spPr>
          <a:xfrm>
            <a:off x="323528" y="836712"/>
            <a:ext cx="8663554" cy="496855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E6352F-505F-C7FD-4F13-859EF3F76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575740" cy="446449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Ihre Eigenverantwortung: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2348880"/>
            <a:ext cx="8568952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marL="400050" lvl="1">
              <a:defRPr/>
            </a:pPr>
            <a:endParaRPr lang="de-DE" sz="1400" dirty="0">
              <a:solidFill>
                <a:srgbClr val="000000"/>
              </a:solidFill>
            </a:endParaRPr>
          </a:p>
          <a:p>
            <a:pPr marL="400050" lvl="1">
              <a:defRPr/>
            </a:pPr>
            <a:r>
              <a:rPr lang="de-DE" sz="2800" dirty="0">
                <a:solidFill>
                  <a:srgbClr val="000000"/>
                </a:solidFill>
              </a:rPr>
              <a:t>Bitte achten Sie darauf, dass Sie </a:t>
            </a:r>
            <a:r>
              <a:rPr lang="de-DE" sz="2800" b="1" dirty="0">
                <a:solidFill>
                  <a:srgbClr val="000000"/>
                </a:solidFill>
              </a:rPr>
              <a:t>genau</a:t>
            </a:r>
            <a:r>
              <a:rPr lang="de-DE" sz="2800" dirty="0">
                <a:solidFill>
                  <a:srgbClr val="000000"/>
                </a:solidFill>
              </a:rPr>
              <a:t> die </a:t>
            </a:r>
            <a:r>
              <a:rPr lang="de-DE" sz="2800" b="1" dirty="0">
                <a:solidFill>
                  <a:srgbClr val="000000"/>
                </a:solidFill>
              </a:rPr>
              <a:t>von Ihrer Prüfungsordnung geforderten Leistungen </a:t>
            </a:r>
            <a:r>
              <a:rPr lang="de-DE" sz="2800" dirty="0">
                <a:solidFill>
                  <a:srgbClr val="000000"/>
                </a:solidFill>
              </a:rPr>
              <a:t>erbringen; in den Lehrveranstaltungen sitzen Teil-</a:t>
            </a:r>
            <a:r>
              <a:rPr lang="de-DE" sz="2800" dirty="0" err="1">
                <a:solidFill>
                  <a:srgbClr val="000000"/>
                </a:solidFill>
              </a:rPr>
              <a:t>nehmer</a:t>
            </a:r>
            <a:r>
              <a:rPr lang="de-DE" sz="2800" dirty="0">
                <a:solidFill>
                  <a:srgbClr val="000000"/>
                </a:solidFill>
              </a:rPr>
              <a:t>/innen aus verschiedenen Studiengängen!</a:t>
            </a:r>
          </a:p>
          <a:p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16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59084-497C-44B8-5450-D8978D10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B7046F2-570C-C7C4-B0A2-99A873937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Erste Schritte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F9C00F-BD52-50A9-5CCB-97F5C5972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muss ich im ersten Semester belegen?</a:t>
            </a:r>
          </a:p>
        </p:txBody>
      </p:sp>
    </p:spTree>
    <p:extLst>
      <p:ext uri="{BB962C8B-B14F-4D97-AF65-F5344CB8AC3E}">
        <p14:creationId xmlns:p14="http://schemas.microsoft.com/office/powerpoint/2010/main" val="52920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</a:t>
            </a:r>
            <a:r>
              <a:rPr lang="de-DE" b="1" dirty="0"/>
              <a:t>Programm für 1. Jahr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1800" dirty="0" err="1"/>
              <a:t>BEd</a:t>
            </a:r>
            <a:r>
              <a:rPr lang="de-DE" sz="1800" dirty="0"/>
              <a:t> / </a:t>
            </a:r>
            <a:r>
              <a:rPr lang="de-DE" sz="1800" dirty="0" err="1"/>
              <a:t>BSc</a:t>
            </a:r>
            <a:r>
              <a:rPr lang="de-DE" sz="1800" dirty="0"/>
              <a:t> </a:t>
            </a:r>
            <a:r>
              <a:rPr lang="de-DE" sz="1800" dirty="0" err="1"/>
              <a:t>Wipäd</a:t>
            </a:r>
            <a:r>
              <a:rPr lang="de-DE" sz="1800" dirty="0"/>
              <a:t>	      BA Kernfach (KF)	      BA </a:t>
            </a:r>
            <a:r>
              <a:rPr lang="de-DE" sz="1800" dirty="0" err="1"/>
              <a:t>Beifach</a:t>
            </a:r>
            <a:r>
              <a:rPr lang="de-DE" sz="1800" dirty="0"/>
              <a:t> (BF)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8BF0EB-61C2-CF5A-A1DA-8D8FA2B7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66698"/>
          <a:stretch>
            <a:fillRect/>
          </a:stretch>
        </p:blipFill>
        <p:spPr>
          <a:xfrm>
            <a:off x="54067" y="2636912"/>
            <a:ext cx="2861749" cy="280032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460432" y="4172036"/>
            <a:ext cx="504056" cy="1086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9F2C60-47BC-20BB-68FB-830CB62A9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5977"/>
          <a:stretch>
            <a:fillRect/>
          </a:stretch>
        </p:blipFill>
        <p:spPr>
          <a:xfrm>
            <a:off x="2915816" y="2700936"/>
            <a:ext cx="2912888" cy="27363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E47B34-302A-F859-FD61-8C84535FE9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56" t="8759" r="65514"/>
          <a:stretch>
            <a:fillRect/>
          </a:stretch>
        </p:blipFill>
        <p:spPr>
          <a:xfrm>
            <a:off x="5888201" y="2795351"/>
            <a:ext cx="2861063" cy="1556029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2915816" y="2249424"/>
            <a:ext cx="0" cy="4203912"/>
          </a:xfrm>
          <a:prstGeom prst="line">
            <a:avLst/>
          </a:prstGeom>
          <a:ln w="12700"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836377" y="2209800"/>
            <a:ext cx="0" cy="4203912"/>
          </a:xfrm>
          <a:prstGeom prst="line">
            <a:avLst/>
          </a:prstGeom>
          <a:ln w="12700"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3557F-12FA-BD26-DFE8-655836D9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84BFC549-6744-2890-9FDD-56F990A4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2564904"/>
            <a:ext cx="3888432" cy="302433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r>
              <a:rPr lang="de-DE" sz="2800" b="1" dirty="0"/>
              <a:t>Literaturwissenschaft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C5FE1D8-663A-FE61-15C8-15565253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564904"/>
            <a:ext cx="3888432" cy="3024336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r>
              <a:rPr lang="de-DE" sz="2800" b="1" dirty="0"/>
              <a:t>Sprachwissenschaft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067C5A-7A05-49CC-52D8-38BA6A14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Germanistik/Deutsch: Fachgliederung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E7B10A-11B0-339C-4867-F7ABC4B491FE}"/>
              </a:ext>
            </a:extLst>
          </p:cNvPr>
          <p:cNvSpPr txBox="1"/>
          <p:nvPr/>
        </p:nvSpPr>
        <p:spPr>
          <a:xfrm>
            <a:off x="1763688" y="6165304"/>
            <a:ext cx="719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Bildnachweis</a:t>
            </a:r>
            <a:r>
              <a:rPr lang="de-DE" sz="1400"/>
              <a:t>: DWDS-Wortwolke zum Lemma </a:t>
            </a:r>
            <a:r>
              <a:rPr lang="de-DE" sz="1400" i="1"/>
              <a:t>Linguistik</a:t>
            </a:r>
            <a:r>
              <a:rPr lang="de-DE" sz="1400"/>
              <a:t>. Grafisch modifiziert mittels KI (Gemini); Bücherregal mit Laptop: KI-generiert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9B6BA0-8A3C-C3AA-090C-8D95E903D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871014" cy="21114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886A07-F87E-9A80-58EB-861F72C68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5"/>
            <a:ext cx="3947761" cy="21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45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 err="1">
                <a:solidFill>
                  <a:srgbClr val="00B050"/>
                </a:solidFill>
              </a:rPr>
              <a:t>B.Ed</a:t>
            </a:r>
            <a:r>
              <a:rPr lang="de-DE" altLang="de-DE" dirty="0">
                <a:solidFill>
                  <a:srgbClr val="00B050"/>
                </a:solidFill>
              </a:rPr>
              <a:t>. / </a:t>
            </a:r>
            <a:r>
              <a:rPr lang="de-DE" altLang="de-DE" dirty="0" err="1">
                <a:solidFill>
                  <a:srgbClr val="00B050"/>
                </a:solidFill>
              </a:rPr>
              <a:t>B.Sc</a:t>
            </a:r>
            <a:r>
              <a:rPr lang="de-DE" altLang="de-DE" dirty="0">
                <a:solidFill>
                  <a:srgbClr val="00B050"/>
                </a:solidFill>
              </a:rPr>
              <a:t>. </a:t>
            </a:r>
            <a:r>
              <a:rPr lang="de-DE" altLang="de-DE" dirty="0" err="1">
                <a:solidFill>
                  <a:srgbClr val="00B050"/>
                </a:solidFill>
              </a:rPr>
              <a:t>WiPäd</a:t>
            </a:r>
            <a:r>
              <a:rPr lang="de-DE" altLang="de-DE" dirty="0">
                <a:solidFill>
                  <a:srgbClr val="00B050"/>
                </a:solidFill>
              </a:rPr>
              <a:t> (neue PO)</a:t>
            </a:r>
            <a:r>
              <a:rPr lang="de-DE" altLang="de-DE" dirty="0"/>
              <a:t>:</a:t>
            </a:r>
            <a:br>
              <a:rPr lang="de-DE" altLang="de-DE" dirty="0"/>
            </a:br>
            <a:r>
              <a:rPr lang="de-DE" altLang="de-DE" b="1" dirty="0"/>
              <a:t>Programm für das 1. Semester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solidFill>
            <a:srgbClr val="CCFFCC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de-DE" sz="80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de-DE" sz="2600" b="1" dirty="0">
                <a:solidFill>
                  <a:srgbClr val="00B050"/>
                </a:solidFill>
              </a:rPr>
              <a:t>Modul „Das Fach im Überblick“</a:t>
            </a:r>
            <a:br>
              <a:rPr lang="de-DE" b="1" dirty="0">
                <a:solidFill>
                  <a:schemeClr val="accent2"/>
                </a:solidFill>
              </a:rPr>
            </a:br>
            <a:endParaRPr lang="de-DE" sz="1200" b="1" dirty="0">
              <a:solidFill>
                <a:schemeClr val="accent2"/>
              </a:solidFill>
            </a:endParaRPr>
          </a:p>
          <a:p>
            <a:r>
              <a:rPr lang="de-DE" sz="2000" b="1" dirty="0">
                <a:solidFill>
                  <a:srgbClr val="00B050"/>
                </a:solidFill>
              </a:rPr>
              <a:t>VKUW</a:t>
            </a:r>
            <a:r>
              <a:rPr lang="de-DE" sz="2000" dirty="0">
                <a:solidFill>
                  <a:srgbClr val="00B050"/>
                </a:solidFill>
              </a:rPr>
              <a:t> </a:t>
            </a:r>
            <a:r>
              <a:rPr lang="de-DE" sz="2000" dirty="0"/>
              <a:t>– V:  </a:t>
            </a:r>
            <a:r>
              <a:rPr lang="de-DE" sz="2000" b="1" dirty="0"/>
              <a:t>Kulturwissenschaft</a:t>
            </a:r>
            <a:br>
              <a:rPr lang="de-DE" sz="2000" b="1" dirty="0"/>
            </a:br>
            <a:r>
              <a:rPr lang="de-DE" sz="2000" dirty="0"/>
              <a:t>(2 SWS, 2 LP; Pflicht) </a:t>
            </a:r>
            <a:br>
              <a:rPr lang="de-DE" sz="2000" dirty="0"/>
            </a:br>
            <a:endParaRPr lang="de-DE" sz="2000" dirty="0"/>
          </a:p>
          <a:p>
            <a:r>
              <a:rPr lang="de-DE" sz="2000" b="1" dirty="0">
                <a:solidFill>
                  <a:srgbClr val="00B050"/>
                </a:solidFill>
              </a:rPr>
              <a:t>VGRO/UGRO </a:t>
            </a:r>
            <a:r>
              <a:rPr lang="de-DE" sz="2000" dirty="0"/>
              <a:t>–</a:t>
            </a:r>
            <a:r>
              <a:rPr lang="de-DE" sz="2000" b="1" dirty="0"/>
              <a:t> </a:t>
            </a:r>
            <a:r>
              <a:rPr lang="de-DE" sz="2000" dirty="0"/>
              <a:t>V/Ü: </a:t>
            </a:r>
            <a:r>
              <a:rPr lang="de-DE" sz="2000" b="1" dirty="0"/>
              <a:t>Grammatik und Orthographie</a:t>
            </a:r>
            <a:br>
              <a:rPr lang="de-DE" sz="2000" b="1" dirty="0"/>
            </a:br>
            <a:r>
              <a:rPr lang="de-DE" sz="2000" dirty="0"/>
              <a:t>(2 SWS, 1 LP; Pflicht) </a:t>
            </a:r>
            <a:br>
              <a:rPr lang="de-DE" sz="2000" dirty="0"/>
            </a:br>
            <a:endParaRPr lang="de-DE" sz="2000" dirty="0"/>
          </a:p>
          <a:p>
            <a:r>
              <a:rPr lang="de-DE" sz="2000" b="1" dirty="0">
                <a:solidFill>
                  <a:srgbClr val="00B050"/>
                </a:solidFill>
              </a:rPr>
              <a:t>VFDD</a:t>
            </a:r>
            <a:r>
              <a:rPr lang="de-DE" sz="2000" dirty="0"/>
              <a:t> – V: </a:t>
            </a:r>
            <a:r>
              <a:rPr lang="de-DE" sz="2000" b="1" dirty="0"/>
              <a:t>Das Fach Deutsch und seine Didaktik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(2 SWS, 2 LP; Pflicht)</a:t>
            </a:r>
          </a:p>
          <a:p>
            <a:pPr>
              <a:buNone/>
            </a:pPr>
            <a:r>
              <a:rPr lang="de-DE" sz="2000" b="1" dirty="0"/>
              <a:t>	</a:t>
            </a:r>
          </a:p>
          <a:p>
            <a:pPr>
              <a:buNone/>
            </a:pPr>
            <a:r>
              <a:rPr lang="de-DE" sz="2000" b="1" u="sng" dirty="0"/>
              <a:t>Modulprüfung</a:t>
            </a:r>
            <a:r>
              <a:rPr lang="de-DE" sz="2000" b="1" dirty="0"/>
              <a:t>: Klausur</a:t>
            </a:r>
            <a:r>
              <a:rPr lang="de-DE" sz="2000" dirty="0"/>
              <a:t> (60 Min.) in </a:t>
            </a:r>
            <a:r>
              <a:rPr lang="de-DE" sz="2000" dirty="0" err="1"/>
              <a:t>VGRO</a:t>
            </a:r>
            <a:r>
              <a:rPr lang="de-DE" sz="2000" dirty="0"/>
              <a:t>/</a:t>
            </a:r>
            <a:r>
              <a:rPr lang="de-DE" sz="2000" dirty="0" err="1"/>
              <a:t>UGRO</a:t>
            </a:r>
            <a:r>
              <a:rPr lang="de-DE" sz="2000" dirty="0"/>
              <a:t> (2 LP, </a:t>
            </a:r>
            <a:r>
              <a:rPr lang="de-DE" sz="2000" dirty="0" err="1"/>
              <a:t>unbenotet</a:t>
            </a:r>
            <a:r>
              <a:rPr lang="de-DE" sz="2000" dirty="0"/>
              <a:t>)</a:t>
            </a:r>
          </a:p>
          <a:p>
            <a:pPr>
              <a:buNone/>
            </a:pPr>
            <a:endParaRPr lang="de-DE" sz="2000" b="1" dirty="0"/>
          </a:p>
          <a:p>
            <a:pPr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276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>
                <a:solidFill>
                  <a:srgbClr val="0070C0"/>
                </a:solidFill>
              </a:rPr>
              <a:t>B.A. Kernfach (neue PO)</a:t>
            </a:r>
            <a:r>
              <a:rPr lang="de-DE" altLang="de-DE" dirty="0"/>
              <a:t>:</a:t>
            </a:r>
            <a:br>
              <a:rPr lang="de-DE" altLang="de-DE" dirty="0"/>
            </a:br>
            <a:r>
              <a:rPr lang="de-DE" altLang="de-DE" b="1" dirty="0"/>
              <a:t>Programm für das 1. Semester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  <a:solidFill>
            <a:srgbClr val="CCECFF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de-DE" sz="1300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e-DE" sz="2600" b="1" dirty="0">
                <a:solidFill>
                  <a:srgbClr val="0070C0"/>
                </a:solidFill>
              </a:rPr>
              <a:t>Modul „Das Fach im Überblick“</a:t>
            </a:r>
            <a:br>
              <a:rPr lang="de-DE" b="1" dirty="0">
                <a:solidFill>
                  <a:srgbClr val="0070C0"/>
                </a:solidFill>
              </a:rPr>
            </a:br>
            <a:endParaRPr lang="de-DE" sz="1200" b="1" dirty="0">
              <a:solidFill>
                <a:srgbClr val="0070C0"/>
              </a:solidFill>
            </a:endParaRPr>
          </a:p>
          <a:p>
            <a:r>
              <a:rPr lang="de-DE" sz="2000" b="1" dirty="0">
                <a:solidFill>
                  <a:srgbClr val="0070C0"/>
                </a:solidFill>
              </a:rPr>
              <a:t>VKUW</a:t>
            </a:r>
            <a:r>
              <a:rPr lang="de-DE" sz="2000" dirty="0"/>
              <a:t> – V: </a:t>
            </a:r>
            <a:r>
              <a:rPr lang="de-DE" sz="2000" b="1" dirty="0"/>
              <a:t>Kulturwissenschaft</a:t>
            </a:r>
            <a:br>
              <a:rPr lang="de-DE" sz="2000" b="1" dirty="0"/>
            </a:br>
            <a:r>
              <a:rPr lang="de-DE" sz="2000" dirty="0"/>
              <a:t>(2 SWS</a:t>
            </a:r>
            <a:r>
              <a:rPr lang="de-DE" sz="2000"/>
              <a:t>, 2 </a:t>
            </a:r>
            <a:r>
              <a:rPr lang="de-DE" sz="2000" dirty="0"/>
              <a:t>LP; Pflicht) </a:t>
            </a:r>
          </a:p>
          <a:p>
            <a:r>
              <a:rPr lang="de-DE" sz="2000" b="1" dirty="0">
                <a:solidFill>
                  <a:srgbClr val="0070C0"/>
                </a:solidFill>
              </a:rPr>
              <a:t>UGRO</a:t>
            </a:r>
            <a:r>
              <a:rPr lang="de-DE" sz="2000" dirty="0"/>
              <a:t> – Ü: </a:t>
            </a:r>
            <a:r>
              <a:rPr lang="de-DE" sz="2000" b="1" dirty="0"/>
              <a:t>Grammatik und Orthographie</a:t>
            </a:r>
            <a:br>
              <a:rPr lang="de-DE" sz="2000" b="1" dirty="0"/>
            </a:br>
            <a:r>
              <a:rPr lang="de-DE" sz="2000" dirty="0"/>
              <a:t>(2 SWS, 1 LP; Pflicht) </a:t>
            </a:r>
          </a:p>
          <a:p>
            <a:r>
              <a:rPr lang="de-DE" sz="2000" b="1" dirty="0">
                <a:solidFill>
                  <a:srgbClr val="0070C0"/>
                </a:solidFill>
              </a:rPr>
              <a:t>ULIN</a:t>
            </a:r>
            <a:r>
              <a:rPr lang="de-DE" sz="2000" dirty="0"/>
              <a:t> – Ü: </a:t>
            </a:r>
            <a:r>
              <a:rPr lang="de-DE" sz="2000" b="1" dirty="0"/>
              <a:t>Propädeutikum Sprachwissenschaft</a:t>
            </a:r>
            <a:br>
              <a:rPr lang="de-DE" sz="2000" dirty="0"/>
            </a:br>
            <a:r>
              <a:rPr lang="de-DE" sz="2000" dirty="0"/>
              <a:t>(1 SWS, 1 LP; Pflicht)</a:t>
            </a:r>
          </a:p>
          <a:p>
            <a:r>
              <a:rPr lang="de-DE" sz="2000" b="1" dirty="0">
                <a:solidFill>
                  <a:srgbClr val="0070C0"/>
                </a:solidFill>
              </a:rPr>
              <a:t>ULIT</a:t>
            </a:r>
            <a:r>
              <a:rPr lang="de-DE" sz="2000" dirty="0">
                <a:solidFill>
                  <a:schemeClr val="accent3"/>
                </a:solidFill>
              </a:rPr>
              <a:t> – Ü: </a:t>
            </a:r>
            <a:r>
              <a:rPr lang="de-DE" sz="2000" b="1" dirty="0">
                <a:solidFill>
                  <a:schemeClr val="accent3"/>
                </a:solidFill>
              </a:rPr>
              <a:t>Propädeutikum Literaturwissenschaft</a:t>
            </a:r>
            <a:br>
              <a:rPr lang="de-DE" sz="2000" b="1" dirty="0">
                <a:solidFill>
                  <a:schemeClr val="accent3"/>
                </a:solidFill>
              </a:rPr>
            </a:br>
            <a:r>
              <a:rPr lang="de-DE" sz="2000" dirty="0">
                <a:solidFill>
                  <a:schemeClr val="accent3"/>
                </a:solidFill>
              </a:rPr>
              <a:t>(1 SWS, 1 LP; Pflicht)</a:t>
            </a:r>
          </a:p>
          <a:p>
            <a:pPr marL="109728" indent="0">
              <a:buNone/>
            </a:pPr>
            <a:endParaRPr lang="de-DE" sz="2000" b="1" dirty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de-DE" sz="2000" b="1" dirty="0"/>
              <a:t>	</a:t>
            </a:r>
            <a:r>
              <a:rPr lang="de-DE" sz="2000" b="1" u="sng" dirty="0"/>
              <a:t>Modulprüfung</a:t>
            </a:r>
            <a:r>
              <a:rPr lang="de-DE" sz="2000" b="1" dirty="0"/>
              <a:t>: Klausur</a:t>
            </a:r>
            <a:r>
              <a:rPr lang="de-DE" sz="2000" dirty="0"/>
              <a:t> (60 Min.) in </a:t>
            </a:r>
            <a:r>
              <a:rPr lang="de-DE" sz="2000" b="1" dirty="0"/>
              <a:t>UGRO</a:t>
            </a:r>
            <a:r>
              <a:rPr lang="de-DE" sz="2000" dirty="0"/>
              <a:t>  (2 LP, unbenotet) </a:t>
            </a:r>
          </a:p>
          <a:p>
            <a:pPr>
              <a:buNone/>
            </a:pPr>
            <a:endParaRPr lang="de-DE" sz="2000" b="1" dirty="0"/>
          </a:p>
          <a:p>
            <a:pPr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276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 err="1">
                <a:solidFill>
                  <a:srgbClr val="00B050"/>
                </a:solidFill>
              </a:rPr>
              <a:t>B.Ed</a:t>
            </a:r>
            <a:r>
              <a:rPr lang="de-DE" altLang="de-DE" dirty="0">
                <a:solidFill>
                  <a:srgbClr val="00B050"/>
                </a:solidFill>
              </a:rPr>
              <a:t>. / </a:t>
            </a:r>
            <a:r>
              <a:rPr lang="de-DE" altLang="de-DE" dirty="0" err="1">
                <a:solidFill>
                  <a:srgbClr val="00B050"/>
                </a:solidFill>
              </a:rPr>
              <a:t>B.Sc</a:t>
            </a:r>
            <a:r>
              <a:rPr lang="de-DE" altLang="de-DE" dirty="0">
                <a:solidFill>
                  <a:srgbClr val="00B050"/>
                </a:solidFill>
              </a:rPr>
              <a:t>. </a:t>
            </a:r>
            <a:r>
              <a:rPr lang="de-DE" altLang="de-DE" dirty="0" err="1">
                <a:solidFill>
                  <a:srgbClr val="00B050"/>
                </a:solidFill>
              </a:rPr>
              <a:t>WiPäd</a:t>
            </a:r>
            <a:r>
              <a:rPr lang="de-DE" altLang="de-DE" dirty="0">
                <a:solidFill>
                  <a:srgbClr val="00B050"/>
                </a:solidFill>
              </a:rPr>
              <a:t> </a:t>
            </a:r>
            <a:r>
              <a:rPr lang="de-DE" altLang="de-DE" dirty="0">
                <a:solidFill>
                  <a:schemeClr val="bg2"/>
                </a:solidFill>
              </a:rPr>
              <a:t>/ </a:t>
            </a:r>
            <a:r>
              <a:rPr lang="de-DE" altLang="de-DE" dirty="0">
                <a:solidFill>
                  <a:srgbClr val="0070C0"/>
                </a:solidFill>
              </a:rPr>
              <a:t>B.A. KF und BF</a:t>
            </a:r>
            <a:br>
              <a:rPr lang="de-DE" altLang="de-DE" dirty="0"/>
            </a:br>
            <a:r>
              <a:rPr lang="de-DE" altLang="de-DE" b="1" dirty="0"/>
              <a:t>Programm für das 1. Semester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4225656"/>
          </a:xfrm>
          <a:solidFill>
            <a:srgbClr val="FFFFCC"/>
          </a:solidFill>
          <a:ln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endParaRPr lang="de-DE" sz="1300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e-DE" sz="3100" b="1" dirty="0">
                <a:solidFill>
                  <a:schemeClr val="bg2"/>
                </a:solidFill>
              </a:rPr>
              <a:t>Modul „Grundlagen Literaturwissenschaft“</a:t>
            </a:r>
          </a:p>
          <a:p>
            <a:pPr>
              <a:buNone/>
            </a:pPr>
            <a:endParaRPr lang="de-DE" sz="1200" b="1" dirty="0">
              <a:solidFill>
                <a:schemeClr val="bg2"/>
              </a:solidFill>
            </a:endParaRPr>
          </a:p>
          <a:p>
            <a:r>
              <a:rPr lang="de-DE" sz="2000" b="1" dirty="0" err="1">
                <a:solidFill>
                  <a:schemeClr val="accent2"/>
                </a:solidFill>
              </a:rPr>
              <a:t>GADL</a:t>
            </a:r>
            <a:r>
              <a:rPr lang="de-DE" sz="2000" b="1" dirty="0">
                <a:solidFill>
                  <a:schemeClr val="accent2"/>
                </a:solidFill>
              </a:rPr>
              <a:t>-PS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/>
              <a:t>– PS: </a:t>
            </a:r>
            <a:r>
              <a:rPr lang="de-DE" sz="2000" b="1" dirty="0"/>
              <a:t>Grundlagen Ältere deutsche Literatur </a:t>
            </a:r>
            <a:br>
              <a:rPr lang="de-DE" sz="2000" b="1" dirty="0"/>
            </a:br>
            <a:r>
              <a:rPr lang="de-DE" sz="2000" dirty="0"/>
              <a:t>(2 </a:t>
            </a:r>
            <a:r>
              <a:rPr lang="de-DE" sz="2000" dirty="0" err="1"/>
              <a:t>SWS</a:t>
            </a:r>
            <a:r>
              <a:rPr lang="de-DE" sz="2000" dirty="0"/>
              <a:t>, 2 LP; Pflicht)</a:t>
            </a:r>
            <a:br>
              <a:rPr lang="de-DE" sz="2000" dirty="0"/>
            </a:br>
            <a:endParaRPr lang="de-DE" sz="800" dirty="0">
              <a:solidFill>
                <a:schemeClr val="accent2"/>
              </a:solidFill>
            </a:endParaRPr>
          </a:p>
          <a:p>
            <a:r>
              <a:rPr lang="de-DE" sz="2000" b="1" dirty="0">
                <a:solidFill>
                  <a:schemeClr val="accent2"/>
                </a:solidFill>
              </a:rPr>
              <a:t>GADL-V</a:t>
            </a:r>
            <a:r>
              <a:rPr lang="de-DE" sz="2000" dirty="0"/>
              <a:t> – V: </a:t>
            </a:r>
            <a:r>
              <a:rPr lang="de-DE" sz="2000" b="1" dirty="0"/>
              <a:t>Grundlagen Ältere deutsche Literatur </a:t>
            </a:r>
            <a:br>
              <a:rPr lang="de-DE" sz="2000" b="1" dirty="0"/>
            </a:br>
            <a:r>
              <a:rPr lang="de-DE" sz="2000" dirty="0"/>
              <a:t>(1 SWS, 1 LP; Pflicht)</a:t>
            </a:r>
          </a:p>
          <a:p>
            <a:endParaRPr lang="de-DE" sz="1100" dirty="0"/>
          </a:p>
          <a:p>
            <a:pPr>
              <a:buNone/>
            </a:pPr>
            <a:r>
              <a:rPr lang="de-DE" sz="2000" b="1" dirty="0"/>
              <a:t>	</a:t>
            </a:r>
            <a:r>
              <a:rPr lang="de-DE" sz="2000" b="1" u="sng" dirty="0"/>
              <a:t>Modulteilprüfung</a:t>
            </a:r>
            <a:r>
              <a:rPr lang="de-DE" sz="2000" dirty="0"/>
              <a:t>: Klausur (60 Min.) über </a:t>
            </a:r>
            <a:r>
              <a:rPr lang="de-DE" sz="2000" b="1" dirty="0"/>
              <a:t>GADL-PS + GADL-V </a:t>
            </a:r>
            <a:r>
              <a:rPr lang="de-DE" sz="2000" dirty="0"/>
              <a:t>(2 LP, benotet)</a:t>
            </a:r>
          </a:p>
          <a:p>
            <a:pPr>
              <a:buNone/>
            </a:pPr>
            <a:br>
              <a:rPr lang="de-DE" sz="2000" dirty="0"/>
            </a:br>
            <a:endParaRPr lang="de-DE" sz="800" dirty="0"/>
          </a:p>
          <a:p>
            <a:r>
              <a:rPr lang="de-DE" sz="2000" b="1" dirty="0" err="1">
                <a:solidFill>
                  <a:schemeClr val="accent2"/>
                </a:solidFill>
              </a:rPr>
              <a:t>GNDL</a:t>
            </a:r>
            <a:r>
              <a:rPr lang="de-DE" sz="2000" b="1" dirty="0">
                <a:solidFill>
                  <a:schemeClr val="accent2"/>
                </a:solidFill>
              </a:rPr>
              <a:t>-PS</a:t>
            </a:r>
            <a:r>
              <a:rPr lang="de-DE" sz="2000" dirty="0"/>
              <a:t> – PS: </a:t>
            </a:r>
            <a:r>
              <a:rPr lang="de-DE" sz="2000" b="1" dirty="0"/>
              <a:t>Grundlagen Neuere deutsche Literatur </a:t>
            </a:r>
            <a:br>
              <a:rPr lang="de-DE" sz="2000" b="1" dirty="0"/>
            </a:br>
            <a:r>
              <a:rPr lang="de-DE" sz="2000" dirty="0"/>
              <a:t>(2 </a:t>
            </a:r>
            <a:r>
              <a:rPr lang="de-DE" sz="2000" dirty="0" err="1"/>
              <a:t>SWS</a:t>
            </a:r>
            <a:r>
              <a:rPr lang="de-DE" sz="2000" dirty="0"/>
              <a:t>, 2 LP; Pflicht)</a:t>
            </a:r>
            <a:br>
              <a:rPr lang="de-DE" sz="2000" dirty="0"/>
            </a:br>
            <a:endParaRPr lang="de-DE" sz="800" b="1" dirty="0"/>
          </a:p>
          <a:p>
            <a:r>
              <a:rPr lang="de-DE" sz="2000" b="1" dirty="0" err="1">
                <a:solidFill>
                  <a:schemeClr val="accent2"/>
                </a:solidFill>
              </a:rPr>
              <a:t>GNDL</a:t>
            </a:r>
            <a:r>
              <a:rPr lang="de-DE" sz="2000" b="1" dirty="0">
                <a:solidFill>
                  <a:schemeClr val="accent2"/>
                </a:solidFill>
              </a:rPr>
              <a:t>-V</a:t>
            </a:r>
            <a:r>
              <a:rPr lang="de-DE" sz="2000" dirty="0"/>
              <a:t> – V: </a:t>
            </a:r>
            <a:r>
              <a:rPr lang="de-DE" sz="2000" b="1" dirty="0"/>
              <a:t>Grundlagen Neuere deutsche Literatur</a:t>
            </a:r>
            <a:br>
              <a:rPr lang="de-DE" sz="2000" b="1" dirty="0"/>
            </a:br>
            <a:r>
              <a:rPr lang="de-DE" sz="2000" dirty="0"/>
              <a:t>(1 </a:t>
            </a:r>
            <a:r>
              <a:rPr lang="de-DE" sz="2000" dirty="0" err="1"/>
              <a:t>SWS</a:t>
            </a:r>
            <a:r>
              <a:rPr lang="de-DE" sz="2000" dirty="0"/>
              <a:t>, 1 LP; Pflicht)</a:t>
            </a:r>
          </a:p>
          <a:p>
            <a:endParaRPr lang="de-DE" sz="1100" b="1" dirty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de-DE" sz="2000" b="1" dirty="0"/>
              <a:t>	</a:t>
            </a:r>
            <a:r>
              <a:rPr lang="de-DE" sz="2000" b="1" u="sng" dirty="0"/>
              <a:t>Modulteilprüfung</a:t>
            </a:r>
            <a:r>
              <a:rPr lang="de-DE" sz="2000" dirty="0"/>
              <a:t>: </a:t>
            </a:r>
            <a:r>
              <a:rPr lang="de-DE" sz="2000" b="1" dirty="0"/>
              <a:t>Klausur</a:t>
            </a:r>
            <a:r>
              <a:rPr lang="de-DE" sz="2000" dirty="0"/>
              <a:t> (60 Min.) über </a:t>
            </a:r>
            <a:r>
              <a:rPr lang="de-DE" sz="2000" b="1" dirty="0"/>
              <a:t>GNDL-PS + GNDL-V</a:t>
            </a:r>
            <a:r>
              <a:rPr lang="de-DE" sz="2000" dirty="0"/>
              <a:t> (2 LP, benotet)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BA208-7F05-C728-7DD2-0C7D897F1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3737B02-CB3B-61AF-6E7F-F2D3FAEE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3" y="3698776"/>
            <a:ext cx="7306214" cy="2016224"/>
          </a:xfrm>
          <a:prstGeom prst="rect">
            <a:avLst/>
          </a:prstGeom>
        </p:spPr>
      </p:pic>
      <p:sp>
        <p:nvSpPr>
          <p:cNvPr id="31746" name="Titel 1">
            <a:extLst>
              <a:ext uri="{FF2B5EF4-FFF2-40B4-BE49-F238E27FC236}">
                <a16:creationId xmlns:a16="http://schemas.microsoft.com/office/drawing/2014/main" id="{E0CE8562-9189-325E-CC91-BE62FD8E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Wie und wann melde ich mich an?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8C09B-0EF4-B307-C476-95F986F5592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de-DE" sz="2400" b="1" dirty="0"/>
              <a:t>Anmeldung für die Lehrveranstaltungen in </a:t>
            </a: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de-DE" sz="2400" b="1" dirty="0">
                <a:solidFill>
                  <a:schemeClr val="tx1"/>
                </a:solidFill>
              </a:rPr>
              <a:t>JOGU-</a:t>
            </a:r>
            <a:r>
              <a:rPr lang="de-DE" sz="2400" b="1" dirty="0" err="1">
                <a:solidFill>
                  <a:schemeClr val="tx1"/>
                </a:solidFill>
              </a:rPr>
              <a:t>StINe</a:t>
            </a:r>
            <a:r>
              <a:rPr lang="de-DE" sz="2400" b="1" dirty="0">
                <a:solidFill>
                  <a:schemeClr val="tx1"/>
                </a:solidFill>
              </a:rPr>
              <a:t> (Studieninformationsnetz)</a:t>
            </a: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de-DE" sz="2400" u="sng" dirty="0" err="1">
                <a:hlinkClick r:id="rId3"/>
              </a:rPr>
              <a:t>https://jogustine.uni-mainz.de/</a:t>
            </a:r>
            <a:r>
              <a:rPr lang="de-DE" sz="2400" dirty="0"/>
              <a:t> </a:t>
            </a:r>
          </a:p>
          <a:p>
            <a:pPr marL="400050" lvl="1" indent="0">
              <a:buFont typeface="Wingdings" pitchFamily="2" charset="2"/>
              <a:buNone/>
              <a:defRPr/>
            </a:pPr>
            <a:endParaRPr lang="de-DE" sz="2400" u="sng" dirty="0">
              <a:solidFill>
                <a:schemeClr val="hlink"/>
              </a:solidFill>
            </a:endParaRPr>
          </a:p>
          <a:p>
            <a:pPr marL="400050" lvl="1" indent="0">
              <a:buFont typeface="Wingdings" pitchFamily="2" charset="2"/>
              <a:buNone/>
              <a:defRPr/>
            </a:pPr>
            <a:endParaRPr lang="de-DE" sz="1000" b="1" dirty="0">
              <a:solidFill>
                <a:schemeClr val="bg2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C88C5EA-0E3D-EFA5-C88A-97A289A20EAA}"/>
              </a:ext>
            </a:extLst>
          </p:cNvPr>
          <p:cNvSpPr/>
          <p:nvPr/>
        </p:nvSpPr>
        <p:spPr>
          <a:xfrm>
            <a:off x="755576" y="4394815"/>
            <a:ext cx="4536504" cy="46137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0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77A8-4FC2-A600-8769-273C9EADE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6CC2C55-A981-6817-CA57-15B876AEE445}"/>
              </a:ext>
            </a:extLst>
          </p:cNvPr>
          <p:cNvSpPr/>
          <p:nvPr/>
        </p:nvSpPr>
        <p:spPr>
          <a:xfrm>
            <a:off x="114720" y="6237312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  <a:hlinkClick r:id="rId2"/>
              </a:rPr>
              <a:t>https://info.jogustine.uni-mainz.de/studierende/informationsvideos/modul-veranstaltungsanmeldung/</a:t>
            </a:r>
            <a:endParaRPr lang="de-DE" sz="1400" dirty="0">
              <a:solidFill>
                <a:schemeClr val="accent2"/>
              </a:solidFill>
            </a:endParaRPr>
          </a:p>
          <a:p>
            <a:r>
              <a:rPr lang="de-DE" sz="1400" dirty="0">
                <a:solidFill>
                  <a:schemeClr val="accent6"/>
                </a:solidFill>
              </a:rPr>
              <a:t>(Anmeldung über Ihren Uni-Account erforderlich)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E6B140-CC87-7F39-CA70-4C56BEB19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" y="725846"/>
            <a:ext cx="9014417" cy="54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88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Achtung! Unterschied: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dirty="0"/>
              <a:t>Lehrveranstaltungsanmeldung</a:t>
            </a:r>
            <a:br>
              <a:rPr lang="de-DE" dirty="0"/>
            </a:br>
            <a:r>
              <a:rPr lang="de-DE" dirty="0"/>
              <a:t>≠ </a:t>
            </a:r>
            <a:r>
              <a:rPr lang="de-DE" b="1" dirty="0"/>
              <a:t>Prüfungsanmeldung</a:t>
            </a:r>
          </a:p>
          <a:p>
            <a:pPr>
              <a:buNone/>
            </a:pPr>
            <a:endParaRPr lang="de-DE" sz="2400" dirty="0"/>
          </a:p>
          <a:p>
            <a:r>
              <a:rPr lang="de-DE" sz="2400" dirty="0"/>
              <a:t>Die Anmeldung zu den </a:t>
            </a:r>
            <a:r>
              <a:rPr lang="de-DE" sz="2400" b="1" u="sng" dirty="0"/>
              <a:t>Modulprüfungen</a:t>
            </a:r>
            <a:r>
              <a:rPr lang="de-DE" sz="2400" dirty="0"/>
              <a:t> erfolgt erst mehrere Wochen nach Vorlesungsbeginn. </a:t>
            </a:r>
            <a:br>
              <a:rPr lang="de-DE" sz="2400" dirty="0"/>
            </a:br>
            <a:r>
              <a:rPr lang="de-DE" sz="2400" b="1" dirty="0">
                <a:solidFill>
                  <a:schemeClr val="accent3"/>
                </a:solidFill>
              </a:rPr>
              <a:t>Bitte Aushänge beachten!</a:t>
            </a:r>
            <a:endParaRPr lang="de-DE" sz="2400" dirty="0">
              <a:solidFill>
                <a:schemeClr val="accent3"/>
              </a:solidFill>
            </a:endParaRPr>
          </a:p>
          <a:p>
            <a:r>
              <a:rPr lang="de-DE" sz="2400" dirty="0"/>
              <a:t>Die </a:t>
            </a:r>
            <a:r>
              <a:rPr lang="de-DE" sz="2400" b="1" u="sng" dirty="0"/>
              <a:t>Prüfungsanmeldephasen</a:t>
            </a:r>
            <a:r>
              <a:rPr lang="de-DE" sz="2400" dirty="0"/>
              <a:t> sind </a:t>
            </a:r>
            <a:r>
              <a:rPr lang="de-DE" sz="2400" b="1" u="sng" dirty="0"/>
              <a:t>verbindlich</a:t>
            </a:r>
            <a:r>
              <a:rPr lang="de-DE" sz="2400" dirty="0"/>
              <a:t>: Wenn Sie sich innerhalb der Phase nicht anmelden, können Sie an den Prüfungen nicht teilnehmen. (Trotzdem erbrachte Prüfungsleistungen sind ungültig.)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07AA4-31FB-A8E2-9C2F-E426A3DA5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3">
            <a:extLst>
              <a:ext uri="{FF2B5EF4-FFF2-40B4-BE49-F238E27FC236}">
                <a16:creationId xmlns:a16="http://schemas.microsoft.com/office/drawing/2014/main" id="{6AC1BE87-C02A-F71F-3CF6-4E34206B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Helfer in der Not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88B296-A6D5-DD24-337C-0431F4FF2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356992"/>
            <a:ext cx="7772400" cy="150971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Wo gibt es weitere Informationen?</a:t>
            </a:r>
          </a:p>
        </p:txBody>
      </p:sp>
    </p:spTree>
    <p:extLst>
      <p:ext uri="{BB962C8B-B14F-4D97-AF65-F5344CB8AC3E}">
        <p14:creationId xmlns:p14="http://schemas.microsoft.com/office/powerpoint/2010/main" val="2314715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F5FD9-188A-7A91-3A06-894EDE7AF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DD717D3-7DCF-A268-D3B3-576B3410DE6A}"/>
              </a:ext>
            </a:extLst>
          </p:cNvPr>
          <p:cNvSpPr/>
          <p:nvPr/>
        </p:nvSpPr>
        <p:spPr>
          <a:xfrm>
            <a:off x="3275856" y="90872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2"/>
                </a:solidFill>
              </a:rPr>
              <a:t>Dieses hilfreiche Blatt finden Sie unter: </a:t>
            </a:r>
          </a:p>
          <a:p>
            <a:r>
              <a:rPr lang="de-DE" sz="1600" dirty="0" err="1">
                <a:solidFill>
                  <a:schemeClr val="accent2"/>
                </a:solidFill>
              </a:rPr>
              <a:t>https://www.germanistik.uni-mainz.de/studienfachberatung/</a:t>
            </a:r>
            <a:br>
              <a:rPr lang="de-DE" sz="1600" dirty="0">
                <a:solidFill>
                  <a:schemeClr val="accent2"/>
                </a:solidFill>
              </a:rPr>
            </a:br>
            <a:r>
              <a:rPr lang="de-DE" sz="1600" dirty="0" err="1">
                <a:solidFill>
                  <a:schemeClr val="accent2"/>
                </a:solidFill>
              </a:rPr>
              <a:t>studienfachberatung</a:t>
            </a:r>
            <a:r>
              <a:rPr lang="de-DE" sz="1600" dirty="0">
                <a:solidFill>
                  <a:schemeClr val="accent2"/>
                </a:solidFill>
              </a:rPr>
              <a:t>-deutsch-</a:t>
            </a:r>
            <a:r>
              <a:rPr lang="de-DE" sz="1600" dirty="0" err="1">
                <a:solidFill>
                  <a:schemeClr val="accent2"/>
                </a:solidFill>
              </a:rPr>
              <a:t>germanistik</a:t>
            </a:r>
            <a:r>
              <a:rPr lang="de-DE" sz="1600" dirty="0">
                <a:solidFill>
                  <a:schemeClr val="accent2"/>
                </a:solidFill>
              </a:rPr>
              <a:t>/</a:t>
            </a:r>
          </a:p>
          <a:p>
            <a:endParaRPr lang="de-DE" sz="800" dirty="0">
              <a:solidFill>
                <a:schemeClr val="accent2"/>
              </a:solidFill>
            </a:endParaRPr>
          </a:p>
          <a:p>
            <a:r>
              <a:rPr lang="de-DE" sz="1600" b="1" dirty="0">
                <a:solidFill>
                  <a:schemeClr val="bg2"/>
                </a:solidFill>
              </a:rPr>
              <a:t>Orientierung für Erstsemester: Orientierungshilfen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A97A03-2710-0EDD-AFDC-06F8C1A89A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" t="6630"/>
          <a:stretch>
            <a:fillRect/>
          </a:stretch>
        </p:blipFill>
        <p:spPr>
          <a:xfrm>
            <a:off x="251520" y="2348880"/>
            <a:ext cx="8825796" cy="405625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09268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3C392-F5B7-7AEB-FCF9-0605C88D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8946E63-65B0-FBDF-C6D6-A2FC21123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00" y="0"/>
            <a:ext cx="8049922" cy="6858000"/>
          </a:xfrm>
          <a:prstGeom prst="rect">
            <a:avLst/>
          </a:prstGeom>
        </p:spPr>
      </p:pic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79FF113D-B229-7B1E-1649-8DB95DD6D36E}"/>
              </a:ext>
            </a:extLst>
          </p:cNvPr>
          <p:cNvSpPr/>
          <p:nvPr/>
        </p:nvSpPr>
        <p:spPr>
          <a:xfrm>
            <a:off x="755576" y="548680"/>
            <a:ext cx="360040" cy="216024"/>
          </a:xfrm>
          <a:prstGeom prst="rightArrow">
            <a:avLst/>
          </a:prstGeom>
          <a:solidFill>
            <a:srgbClr val="C1002A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700DD6ED-FF7E-1E36-14EF-1FA0658CA029}"/>
              </a:ext>
            </a:extLst>
          </p:cNvPr>
          <p:cNvSpPr/>
          <p:nvPr/>
        </p:nvSpPr>
        <p:spPr>
          <a:xfrm>
            <a:off x="755576" y="2420888"/>
            <a:ext cx="360040" cy="216024"/>
          </a:xfrm>
          <a:prstGeom prst="rightArrow">
            <a:avLst/>
          </a:prstGeom>
          <a:solidFill>
            <a:srgbClr val="C1002A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1B13F0EA-B927-0EA0-E028-3D366722606A}"/>
              </a:ext>
            </a:extLst>
          </p:cNvPr>
          <p:cNvSpPr/>
          <p:nvPr/>
        </p:nvSpPr>
        <p:spPr>
          <a:xfrm>
            <a:off x="755576" y="3974729"/>
            <a:ext cx="360040" cy="216024"/>
          </a:xfrm>
          <a:prstGeom prst="rightArrow">
            <a:avLst/>
          </a:prstGeom>
          <a:solidFill>
            <a:srgbClr val="C1002A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600020E1-7CAA-D377-7204-8B1CBB74520F}"/>
              </a:ext>
            </a:extLst>
          </p:cNvPr>
          <p:cNvSpPr/>
          <p:nvPr/>
        </p:nvSpPr>
        <p:spPr>
          <a:xfrm>
            <a:off x="755576" y="5062128"/>
            <a:ext cx="360040" cy="216024"/>
          </a:xfrm>
          <a:prstGeom prst="rightArrow">
            <a:avLst/>
          </a:prstGeom>
          <a:solidFill>
            <a:srgbClr val="C1002A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B57A5C44-88DE-7564-608F-4790F8925013}"/>
              </a:ext>
            </a:extLst>
          </p:cNvPr>
          <p:cNvSpPr/>
          <p:nvPr/>
        </p:nvSpPr>
        <p:spPr>
          <a:xfrm>
            <a:off x="755576" y="5770601"/>
            <a:ext cx="360040" cy="216024"/>
          </a:xfrm>
          <a:prstGeom prst="rightArrow">
            <a:avLst/>
          </a:prstGeom>
          <a:solidFill>
            <a:srgbClr val="C1002A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9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E52F-3C7C-6EB9-7216-46390922C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B50AA63-C7E5-F9B9-8301-E56561513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573" y="0"/>
            <a:ext cx="491642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EAABFA-1E6F-3A40-F3E6-87AA7FA2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Checkliste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CCB61D-A732-D388-9755-28207B6396D6}"/>
              </a:ext>
            </a:extLst>
          </p:cNvPr>
          <p:cNvSpPr txBox="1"/>
          <p:nvPr/>
        </p:nvSpPr>
        <p:spPr>
          <a:xfrm>
            <a:off x="4499992" y="88061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D45C07-5A2D-07EF-EECF-61A47AD25774}"/>
              </a:ext>
            </a:extLst>
          </p:cNvPr>
          <p:cNvSpPr txBox="1"/>
          <p:nvPr/>
        </p:nvSpPr>
        <p:spPr>
          <a:xfrm>
            <a:off x="4499992" y="1471451"/>
            <a:ext cx="360040" cy="35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509A7FB-CB36-CF42-B4A8-6B2E52972DB3}"/>
              </a:ext>
            </a:extLst>
          </p:cNvPr>
          <p:cNvSpPr/>
          <p:nvPr/>
        </p:nvSpPr>
        <p:spPr>
          <a:xfrm>
            <a:off x="3563888" y="2708920"/>
            <a:ext cx="5832648" cy="25202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8F3291-56A3-E470-56A0-FBFD9B039545}"/>
              </a:ext>
            </a:extLst>
          </p:cNvPr>
          <p:cNvSpPr/>
          <p:nvPr/>
        </p:nvSpPr>
        <p:spPr>
          <a:xfrm>
            <a:off x="79718" y="5949280"/>
            <a:ext cx="902878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2"/>
                </a:solidFill>
              </a:rPr>
              <a:t>Diese hilfreiche Checkliste finden Sie ebenfalls unter: </a:t>
            </a:r>
          </a:p>
          <a:p>
            <a:r>
              <a:rPr lang="de-DE" sz="1600" dirty="0">
                <a:solidFill>
                  <a:schemeClr val="accent2"/>
                </a:solidFill>
              </a:rPr>
              <a:t>https://www.germanistik.uni-mainz.de/studienfachberatung/studienfachberatung-deutsch-germanistik/</a:t>
            </a:r>
          </a:p>
        </p:txBody>
      </p:sp>
    </p:spTree>
    <p:extLst>
      <p:ext uri="{BB962C8B-B14F-4D97-AF65-F5344CB8AC3E}">
        <p14:creationId xmlns:p14="http://schemas.microsoft.com/office/powerpoint/2010/main" val="40812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F038C-20EB-DE4A-A43F-E52F1481F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C9252884-A95A-0CC3-CC0D-99EDF9748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2564904"/>
            <a:ext cx="3888432" cy="2972831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r>
              <a:rPr lang="de-DE" sz="2800" b="1" dirty="0"/>
              <a:t>Literaturwissenschaft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FA43FD8-DE8F-8355-CBD3-2B9904D38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4" y="2551930"/>
            <a:ext cx="3888431" cy="215383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BBACB6EB-C6DA-4C03-D8F5-433D681EE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17" y="2533647"/>
            <a:ext cx="3888432" cy="3004088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endParaRPr lang="de-DE" sz="2800" b="1" dirty="0"/>
          </a:p>
          <a:p>
            <a:pPr algn="ctr">
              <a:spcBef>
                <a:spcPct val="50000"/>
              </a:spcBef>
            </a:pPr>
            <a:r>
              <a:rPr lang="de-DE" sz="2800" b="1" dirty="0"/>
              <a:t>Sprachwissenschaft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E2D734-90B1-DF5C-5B4D-DA91EBE6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Germanistik/Deutsch: Fachgliederung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528538F-3E67-9A5D-6452-62BEE212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462" y="4320878"/>
            <a:ext cx="3888432" cy="1195679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de-DE" sz="2400" b="1" dirty="0"/>
              <a:t>Neuere deutsche</a:t>
            </a:r>
            <a:br>
              <a:rPr lang="de-DE" sz="2400" b="1" dirty="0"/>
            </a:br>
            <a:r>
              <a:rPr lang="de-DE" sz="2400" b="1" dirty="0"/>
              <a:t>Literaturgeschichte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59D945-5DD6-6127-007F-C933762B9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5" y="2505839"/>
            <a:ext cx="3888431" cy="1944215"/>
          </a:xfrm>
          <a:prstGeom prst="rect">
            <a:avLst/>
          </a:prstGeom>
        </p:spPr>
      </p:pic>
      <p:sp>
        <p:nvSpPr>
          <p:cNvPr id="12" name="Abgerundetes Rechteck 15">
            <a:extLst>
              <a:ext uri="{FF2B5EF4-FFF2-40B4-BE49-F238E27FC236}">
                <a16:creationId xmlns:a16="http://schemas.microsoft.com/office/drawing/2014/main" id="{5F895716-666C-985F-1C96-588E7E2834FE}"/>
              </a:ext>
            </a:extLst>
          </p:cNvPr>
          <p:cNvSpPr/>
          <p:nvPr/>
        </p:nvSpPr>
        <p:spPr>
          <a:xfrm>
            <a:off x="3059832" y="1268760"/>
            <a:ext cx="1800200" cy="7920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09E19E0-C856-88CE-A4F0-ED69F79E9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95" y="2562333"/>
            <a:ext cx="3888432" cy="1139185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de-DE" sz="2400" b="1" dirty="0"/>
              <a:t>Historische</a:t>
            </a:r>
            <a:br>
              <a:rPr lang="de-DE" sz="2400" b="1" dirty="0"/>
            </a:br>
            <a:r>
              <a:rPr lang="de-DE" sz="2400" b="1" dirty="0"/>
              <a:t>Sprachwissenschaft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3412823-9DB5-258F-68A6-68973965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914" y="2533647"/>
            <a:ext cx="3888432" cy="1167871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de-DE" sz="2400" b="1" dirty="0"/>
              <a:t>Ältere deutsche</a:t>
            </a:r>
            <a:br>
              <a:rPr lang="de-DE" sz="2400" b="1" dirty="0"/>
            </a:br>
            <a:r>
              <a:rPr lang="de-DE" sz="2400" b="1" dirty="0"/>
              <a:t>Literaturgeschichte</a:t>
            </a:r>
          </a:p>
        </p:txBody>
      </p:sp>
      <p:sp>
        <p:nvSpPr>
          <p:cNvPr id="11" name="Abgerundetes Rechteck 14">
            <a:extLst>
              <a:ext uri="{FF2B5EF4-FFF2-40B4-BE49-F238E27FC236}">
                <a16:creationId xmlns:a16="http://schemas.microsoft.com/office/drawing/2014/main" id="{CDA4FC51-5B6B-315B-A058-92948AFF19B8}"/>
              </a:ext>
            </a:extLst>
          </p:cNvPr>
          <p:cNvSpPr/>
          <p:nvPr/>
        </p:nvSpPr>
        <p:spPr>
          <a:xfrm>
            <a:off x="619695" y="3711552"/>
            <a:ext cx="7997651" cy="599292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latin typeface="+mj-lt"/>
              </a:rPr>
              <a:t>Fachdidaktik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E11D19B-382B-04B4-D09B-915FEDDE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95" y="4326507"/>
            <a:ext cx="3888432" cy="1221261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de-DE" sz="2400" b="1" dirty="0"/>
              <a:t>Deskriptive </a:t>
            </a:r>
            <a:br>
              <a:rPr lang="de-DE" sz="2400" b="1" dirty="0"/>
            </a:br>
            <a:r>
              <a:rPr lang="de-DE" sz="2400" b="1" dirty="0"/>
              <a:t>Sprachwissenschaft</a:t>
            </a:r>
          </a:p>
        </p:txBody>
      </p:sp>
    </p:spTree>
    <p:extLst>
      <p:ext uri="{BB962C8B-B14F-4D97-AF65-F5344CB8AC3E}">
        <p14:creationId xmlns:p14="http://schemas.microsoft.com/office/powerpoint/2010/main" val="25448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" grpId="0" animBg="1"/>
      <p:bldP spid="8" grpId="0" animBg="1"/>
      <p:bldP spid="11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C29DD-9B0C-FDDB-821B-F6D537782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670F285-6124-9B9D-9308-3027683A5CE5}"/>
              </a:ext>
            </a:extLst>
          </p:cNvPr>
          <p:cNvSpPr txBox="1"/>
          <p:nvPr/>
        </p:nvSpPr>
        <p:spPr>
          <a:xfrm>
            <a:off x="467544" y="638132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https://www.germanistik.uni-mainz.de/studienfachberatung/studienfachberatung-deutsch-germanistik/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3E415C-157B-F733-331A-E86BE42E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91745"/>
            <a:ext cx="8136904" cy="533984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6096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74813" y="4344486"/>
            <a:ext cx="1584176" cy="1892826"/>
          </a:xfrm>
          <a:prstGeom prst="rect">
            <a:avLst/>
          </a:prstGeom>
          <a:solidFill>
            <a:srgbClr val="CCECFF">
              <a:alpha val="49803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1800" dirty="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0070C0"/>
                </a:solidFill>
              </a:rPr>
              <a:t>Bachelor </a:t>
            </a:r>
            <a:r>
              <a:rPr lang="de-DE" altLang="de-DE" sz="1800" b="1" dirty="0" err="1">
                <a:solidFill>
                  <a:srgbClr val="0070C0"/>
                </a:solidFill>
              </a:rPr>
              <a:t>of</a:t>
            </a:r>
            <a:r>
              <a:rPr lang="de-DE" altLang="de-DE" sz="1800" b="1" dirty="0">
                <a:solidFill>
                  <a:srgbClr val="0070C0"/>
                </a:solidFill>
              </a:rPr>
              <a:t> </a:t>
            </a:r>
            <a:r>
              <a:rPr lang="de-DE" altLang="de-DE" sz="1800" b="1" dirty="0" err="1">
                <a:solidFill>
                  <a:srgbClr val="0070C0"/>
                </a:solidFill>
              </a:rPr>
              <a:t>Arts</a:t>
            </a:r>
            <a:endParaRPr lang="de-DE" altLang="de-DE" sz="18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0070C0"/>
                </a:solidFill>
              </a:rPr>
              <a:t>Germanistik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1800" dirty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516638" y="4345012"/>
            <a:ext cx="1655762" cy="1892300"/>
          </a:xfrm>
          <a:prstGeom prst="rect">
            <a:avLst/>
          </a:prstGeom>
          <a:solidFill>
            <a:srgbClr val="E5FFE5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1800" dirty="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00B050"/>
                </a:solidFill>
              </a:rPr>
              <a:t>Bachelor </a:t>
            </a:r>
            <a:r>
              <a:rPr lang="de-DE" altLang="de-DE" sz="1800" b="1" dirty="0" err="1">
                <a:solidFill>
                  <a:srgbClr val="00B050"/>
                </a:solidFill>
              </a:rPr>
              <a:t>of</a:t>
            </a:r>
            <a:r>
              <a:rPr lang="de-DE" altLang="de-DE" sz="1800" b="1" dirty="0">
                <a:solidFill>
                  <a:srgbClr val="00B050"/>
                </a:solidFill>
              </a:rPr>
              <a:t> Education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rgbClr val="00B050"/>
                </a:solidFill>
              </a:rPr>
              <a:t>Deutsch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1800" dirty="0"/>
          </a:p>
        </p:txBody>
      </p:sp>
      <p:sp>
        <p:nvSpPr>
          <p:cNvPr id="7184" name="Text Box 7"/>
          <p:cNvSpPr txBox="1">
            <a:spLocks noChangeArrowheads="1"/>
          </p:cNvSpPr>
          <p:nvPr/>
        </p:nvSpPr>
        <p:spPr bwMode="auto">
          <a:xfrm>
            <a:off x="8504238" y="6511925"/>
            <a:ext cx="538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chemeClr val="bg1"/>
                </a:solidFill>
              </a:rPr>
              <a:t>34/38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3275856" y="6021288"/>
            <a:ext cx="3096344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3339155" y="5805264"/>
            <a:ext cx="310505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el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Studienabschlüsse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A9084F0-73BE-4C7A-B19B-B7857E6983EB}"/>
              </a:ext>
            </a:extLst>
          </p:cNvPr>
          <p:cNvSpPr/>
          <p:nvPr/>
        </p:nvSpPr>
        <p:spPr>
          <a:xfrm>
            <a:off x="6444208" y="2634758"/>
            <a:ext cx="1728192" cy="1107528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00B050"/>
                </a:solidFill>
                <a:latin typeface="+mj-lt"/>
              </a:rPr>
              <a:t>Master </a:t>
            </a:r>
            <a:r>
              <a:rPr lang="de-DE" sz="1600" b="1" dirty="0" err="1">
                <a:solidFill>
                  <a:srgbClr val="00B050"/>
                </a:solidFill>
                <a:latin typeface="+mj-lt"/>
              </a:rPr>
              <a:t>of</a:t>
            </a:r>
            <a:br>
              <a:rPr lang="de-DE" sz="1600" b="1" dirty="0">
                <a:solidFill>
                  <a:srgbClr val="00B050"/>
                </a:solidFill>
                <a:latin typeface="+mj-lt"/>
              </a:rPr>
            </a:br>
            <a:r>
              <a:rPr lang="de-DE" sz="1600" b="1" dirty="0">
                <a:solidFill>
                  <a:srgbClr val="00B050"/>
                </a:solidFill>
                <a:latin typeface="+mj-lt"/>
              </a:rPr>
              <a:t>Education</a:t>
            </a:r>
            <a:endParaRPr lang="de-DE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AB84D5F-7208-43FF-943B-61094325B359}"/>
              </a:ext>
            </a:extLst>
          </p:cNvPr>
          <p:cNvSpPr/>
          <p:nvPr/>
        </p:nvSpPr>
        <p:spPr>
          <a:xfrm>
            <a:off x="3347864" y="3202704"/>
            <a:ext cx="936104" cy="548874"/>
          </a:xfrm>
          <a:prstGeom prst="rect">
            <a:avLst/>
          </a:prstGeom>
          <a:solidFill>
            <a:srgbClr val="FFCC99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TNGS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E4507E1D-956E-41A3-9564-66E5E635364C}"/>
              </a:ext>
            </a:extLst>
          </p:cNvPr>
          <p:cNvSpPr/>
          <p:nvPr/>
        </p:nvSpPr>
        <p:spPr>
          <a:xfrm>
            <a:off x="395536" y="2636913"/>
            <a:ext cx="1008112" cy="1114666"/>
          </a:xfrm>
          <a:prstGeom prst="rect">
            <a:avLst/>
          </a:prstGeom>
          <a:solidFill>
            <a:srgbClr val="CCCC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  <a:latin typeface="+mj-lt"/>
              </a:rPr>
              <a:t>Mittelalter-</a:t>
            </a:r>
            <a:br>
              <a:rPr lang="de-DE" sz="1400" i="1" dirty="0">
                <a:solidFill>
                  <a:schemeClr val="tx1"/>
                </a:solidFill>
                <a:latin typeface="+mj-lt"/>
              </a:rPr>
            </a:br>
            <a:r>
              <a:rPr lang="de-DE" sz="1400" i="1" dirty="0">
                <a:solidFill>
                  <a:schemeClr val="tx1"/>
                </a:solidFill>
                <a:latin typeface="+mj-lt"/>
              </a:rPr>
              <a:t>und Früh-</a:t>
            </a:r>
            <a:br>
              <a:rPr lang="de-DE" sz="1400" i="1" dirty="0">
                <a:solidFill>
                  <a:schemeClr val="tx1"/>
                </a:solidFill>
                <a:latin typeface="+mj-lt"/>
              </a:rPr>
            </a:br>
            <a:r>
              <a:rPr lang="de-DE" sz="1400" i="1" dirty="0" err="1">
                <a:solidFill>
                  <a:schemeClr val="tx1"/>
                </a:solidFill>
                <a:latin typeface="+mj-lt"/>
              </a:rPr>
              <a:t>neuzeit</a:t>
            </a:r>
            <a:r>
              <a:rPr lang="de-DE" sz="1400" i="1" dirty="0">
                <a:solidFill>
                  <a:schemeClr val="tx1"/>
                </a:solidFill>
                <a:latin typeface="+mj-lt"/>
              </a:rPr>
              <a:t>-</a:t>
            </a:r>
            <a:br>
              <a:rPr lang="de-DE" sz="1400" i="1" dirty="0">
                <a:solidFill>
                  <a:schemeClr val="tx1"/>
                </a:solidFill>
                <a:latin typeface="+mj-lt"/>
              </a:rPr>
            </a:br>
            <a:r>
              <a:rPr lang="de-DE" sz="1400" i="1" dirty="0">
                <a:solidFill>
                  <a:schemeClr val="tx1"/>
                </a:solidFill>
                <a:latin typeface="+mj-lt"/>
              </a:rPr>
              <a:t>Studien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D3F73C6-0606-4B20-BD43-A15DEE512EEF}"/>
              </a:ext>
            </a:extLst>
          </p:cNvPr>
          <p:cNvSpPr/>
          <p:nvPr/>
        </p:nvSpPr>
        <p:spPr>
          <a:xfrm>
            <a:off x="4381804" y="2636912"/>
            <a:ext cx="1440160" cy="111466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chemeClr val="tx1"/>
                </a:solidFill>
                <a:latin typeface="+mj-lt"/>
              </a:rPr>
              <a:t>Deutsch als</a:t>
            </a:r>
            <a:br>
              <a:rPr lang="de-DE" sz="1400" i="1" dirty="0">
                <a:solidFill>
                  <a:schemeClr val="tx1"/>
                </a:solidFill>
                <a:latin typeface="+mj-lt"/>
              </a:rPr>
            </a:br>
            <a:r>
              <a:rPr lang="de-DE" sz="1400" i="1" dirty="0">
                <a:solidFill>
                  <a:schemeClr val="tx1"/>
                </a:solidFill>
                <a:latin typeface="+mj-lt"/>
              </a:rPr>
              <a:t>Fremdsprache/</a:t>
            </a:r>
            <a:br>
              <a:rPr lang="de-DE" sz="1400" i="1" dirty="0">
                <a:solidFill>
                  <a:schemeClr val="tx1"/>
                </a:solidFill>
                <a:latin typeface="+mj-lt"/>
              </a:rPr>
            </a:br>
            <a:r>
              <a:rPr lang="de-DE" sz="1400" i="1" dirty="0">
                <a:solidFill>
                  <a:schemeClr val="tx1"/>
                </a:solidFill>
                <a:latin typeface="+mj-lt"/>
              </a:rPr>
              <a:t>Zweitsprache</a:t>
            </a: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V="1">
            <a:off x="7308304" y="3861048"/>
            <a:ext cx="0" cy="43204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467544" y="21955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</a:rPr>
              <a:t>Master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Arts</a:t>
            </a:r>
            <a:r>
              <a:rPr lang="de-DE" dirty="0">
                <a:solidFill>
                  <a:srgbClr val="0070C0"/>
                </a:solidFill>
              </a:rPr>
              <a:t>-Abschlüsse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3203848" y="501317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Wechsel möglich:</a:t>
            </a:r>
            <a:br>
              <a:rPr lang="de-DE" dirty="0"/>
            </a:br>
            <a:r>
              <a:rPr lang="de-DE" dirty="0"/>
              <a:t>je früher, desto problemloser</a:t>
            </a:r>
          </a:p>
        </p:txBody>
      </p:sp>
      <p:sp>
        <p:nvSpPr>
          <p:cNvPr id="80" name="Line 23"/>
          <p:cNvSpPr>
            <a:spLocks noChangeShapeType="1"/>
          </p:cNvSpPr>
          <p:nvPr/>
        </p:nvSpPr>
        <p:spPr bwMode="auto">
          <a:xfrm flipH="1" flipV="1">
            <a:off x="6012160" y="4005064"/>
            <a:ext cx="1296144" cy="288032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Rechteck 80"/>
          <p:cNvSpPr/>
          <p:nvPr/>
        </p:nvSpPr>
        <p:spPr>
          <a:xfrm>
            <a:off x="179512" y="2132856"/>
            <a:ext cx="5760640" cy="17281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 flipV="1">
            <a:off x="2411760" y="3861048"/>
            <a:ext cx="0" cy="432048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4B0C63-0545-8FE6-DDB0-DA6463E1EBB8}"/>
              </a:ext>
            </a:extLst>
          </p:cNvPr>
          <p:cNvSpPr/>
          <p:nvPr/>
        </p:nvSpPr>
        <p:spPr>
          <a:xfrm>
            <a:off x="3357093" y="2634758"/>
            <a:ext cx="936104" cy="487066"/>
          </a:xfrm>
          <a:prstGeom prst="rect">
            <a:avLst/>
          </a:prstGeom>
          <a:solidFill>
            <a:srgbClr val="FFCC99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Mai</a:t>
            </a:r>
            <a:r>
              <a:rPr lang="de-DE" sz="1400" baseline="30000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B5B5F4-FACA-C90B-6767-6C2AC0B260F9}"/>
              </a:ext>
            </a:extLst>
          </p:cNvPr>
          <p:cNvSpPr/>
          <p:nvPr/>
        </p:nvSpPr>
        <p:spPr>
          <a:xfrm>
            <a:off x="1521836" y="2627620"/>
            <a:ext cx="1728192" cy="1114666"/>
          </a:xfrm>
          <a:prstGeom prst="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0070C0"/>
                </a:solidFill>
                <a:latin typeface="+mj-lt"/>
              </a:rPr>
              <a:t>Master </a:t>
            </a:r>
            <a:r>
              <a:rPr lang="de-DE" sz="1600" b="1" dirty="0" err="1">
                <a:solidFill>
                  <a:srgbClr val="0070C0"/>
                </a:solidFill>
                <a:latin typeface="+mj-lt"/>
              </a:rPr>
              <a:t>of</a:t>
            </a:r>
            <a:br>
              <a:rPr lang="de-DE" sz="1600" b="1" dirty="0">
                <a:solidFill>
                  <a:srgbClr val="0070C0"/>
                </a:solidFill>
                <a:latin typeface="+mj-lt"/>
              </a:rPr>
            </a:br>
            <a:r>
              <a:rPr lang="de-DE" sz="1600" b="1" dirty="0">
                <a:solidFill>
                  <a:srgbClr val="0070C0"/>
                </a:solidFill>
                <a:latin typeface="+mj-lt"/>
              </a:rPr>
              <a:t>Arts</a:t>
            </a:r>
          </a:p>
          <a:p>
            <a:pPr algn="ctr"/>
            <a:r>
              <a:rPr lang="de-DE" sz="1200" dirty="0">
                <a:solidFill>
                  <a:srgbClr val="0070C0"/>
                </a:solidFill>
                <a:latin typeface="+mj-lt"/>
              </a:rPr>
              <a:t>in diversen Varianten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  <p:bldP spid="44" grpId="0" animBg="1"/>
      <p:bldP spid="46" grpId="0" animBg="1"/>
      <p:bldP spid="48" grpId="0" animBg="1"/>
      <p:bldP spid="63" grpId="0"/>
      <p:bldP spid="78" grpId="0"/>
      <p:bldP spid="78" grpId="1"/>
      <p:bldP spid="80" grpId="0" animBg="1"/>
      <p:bldP spid="81" grpId="0" animBg="1"/>
      <p:bldP spid="82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Wichtig!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49424"/>
            <a:ext cx="8363272" cy="4325112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de-DE" dirty="0" err="1"/>
              <a:t>Bei</a:t>
            </a:r>
            <a:r>
              <a:rPr lang="en-US" altLang="de-DE" dirty="0"/>
              <a:t> </a:t>
            </a:r>
            <a:r>
              <a:rPr lang="en-US" altLang="de-DE" b="1" dirty="0" err="1"/>
              <a:t>Wechsel</a:t>
            </a:r>
            <a:r>
              <a:rPr lang="en-US" altLang="de-DE" dirty="0"/>
              <a:t> von </a:t>
            </a:r>
          </a:p>
          <a:p>
            <a:r>
              <a:rPr lang="en-US" altLang="de-DE" dirty="0" err="1"/>
              <a:t>Studien</a:t>
            </a:r>
            <a:r>
              <a:rPr lang="en-US" altLang="de-DE" b="1" u="sng" dirty="0" err="1"/>
              <a:t>ort</a:t>
            </a:r>
            <a:endParaRPr lang="en-US" altLang="de-DE" b="1" u="sng" dirty="0"/>
          </a:p>
          <a:p>
            <a:r>
              <a:rPr lang="en-US" altLang="de-DE" dirty="0" err="1"/>
              <a:t>Studien</a:t>
            </a:r>
            <a:r>
              <a:rPr lang="en-US" altLang="de-DE" b="1" u="sng" dirty="0" err="1"/>
              <a:t>fach</a:t>
            </a:r>
            <a:endParaRPr lang="en-US" altLang="de-DE" b="1" u="sng" dirty="0"/>
          </a:p>
          <a:p>
            <a:r>
              <a:rPr lang="en-US" altLang="de-DE" dirty="0" err="1"/>
              <a:t>Studien</a:t>
            </a:r>
            <a:r>
              <a:rPr lang="en-US" altLang="de-DE" b="1" u="sng" dirty="0" err="1"/>
              <a:t>gang</a:t>
            </a:r>
            <a:endParaRPr lang="en-US" altLang="de-DE" b="1" u="sng" dirty="0"/>
          </a:p>
          <a:p>
            <a:pPr eaLnBrk="1" hangingPunct="1">
              <a:buNone/>
            </a:pPr>
            <a:endParaRPr lang="en-US" altLang="de-DE" dirty="0"/>
          </a:p>
          <a:p>
            <a:pPr eaLnBrk="1" hangingPunct="1">
              <a:buNone/>
            </a:pPr>
            <a:r>
              <a:rPr lang="en-US" altLang="de-DE" dirty="0" err="1"/>
              <a:t>Bitte</a:t>
            </a:r>
            <a:r>
              <a:rPr lang="en-US" altLang="de-DE" dirty="0"/>
              <a:t> </a:t>
            </a:r>
            <a:r>
              <a:rPr lang="en-US" altLang="de-DE" dirty="0" err="1"/>
              <a:t>zur</a:t>
            </a:r>
            <a:r>
              <a:rPr lang="en-US" altLang="de-DE" dirty="0"/>
              <a:t> </a:t>
            </a:r>
            <a:r>
              <a:rPr lang="en-US" altLang="de-DE" b="1" dirty="0" err="1"/>
              <a:t>Anerkennung</a:t>
            </a:r>
            <a:r>
              <a:rPr lang="en-US" altLang="de-DE" b="1" dirty="0"/>
              <a:t> </a:t>
            </a:r>
            <a:r>
              <a:rPr lang="en-US" altLang="de-DE" dirty="0"/>
              <a:t>der </a:t>
            </a:r>
            <a:r>
              <a:rPr lang="en-US" altLang="de-DE" dirty="0" err="1"/>
              <a:t>Studienleistungen</a:t>
            </a:r>
            <a:endParaRPr lang="en-US" altLang="de-DE" dirty="0"/>
          </a:p>
          <a:p>
            <a:pPr eaLnBrk="1" hangingPunct="1">
              <a:buNone/>
            </a:pPr>
            <a:r>
              <a:rPr lang="en-US" altLang="de-DE" dirty="0" err="1"/>
              <a:t>unbedingt</a:t>
            </a:r>
            <a:r>
              <a:rPr lang="en-US" altLang="de-DE" dirty="0"/>
              <a:t> </a:t>
            </a:r>
            <a:r>
              <a:rPr lang="en-US" altLang="de-DE" b="1" dirty="0" err="1"/>
              <a:t>Studienfachberatung</a:t>
            </a:r>
            <a:r>
              <a:rPr lang="en-US" altLang="de-DE" b="1" dirty="0"/>
              <a:t> </a:t>
            </a:r>
            <a:r>
              <a:rPr lang="en-US" altLang="de-DE" dirty="0" err="1"/>
              <a:t>aufsuchen</a:t>
            </a:r>
            <a:r>
              <a:rPr lang="en-US" altLang="de-DE" dirty="0"/>
              <a:t>!</a:t>
            </a:r>
          </a:p>
          <a:p>
            <a:pPr eaLnBrk="1" hangingPunct="1">
              <a:buNone/>
            </a:pPr>
            <a:endParaRPr lang="en-US" alt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BEFA7-D5DD-08FA-03B2-09F939688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7E4EC-04B0-7A1D-EE25-34FA15F8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des Studiums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6434C5-6489-576E-1761-093DBF3E6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Studienjahre – Semester – Module</a:t>
            </a:r>
          </a:p>
        </p:txBody>
      </p:sp>
    </p:spTree>
    <p:extLst>
      <p:ext uri="{BB962C8B-B14F-4D97-AF65-F5344CB8AC3E}">
        <p14:creationId xmlns:p14="http://schemas.microsoft.com/office/powerpoint/2010/main" val="356887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4B0CA4-A835-D630-6BDB-03A72287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06" y="2500880"/>
            <a:ext cx="8593314" cy="280032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B.Ed</a:t>
            </a:r>
            <a:r>
              <a:rPr lang="de-DE" dirty="0"/>
              <a:t>. Deutsch / </a:t>
            </a:r>
            <a:r>
              <a:rPr lang="de-DE" dirty="0" err="1"/>
              <a:t>B.Sc</a:t>
            </a:r>
            <a:r>
              <a:rPr lang="de-DE" dirty="0"/>
              <a:t>. </a:t>
            </a:r>
            <a:r>
              <a:rPr lang="de-DE" dirty="0" err="1"/>
              <a:t>WiPäd</a:t>
            </a:r>
            <a:r>
              <a:rPr lang="de-DE" dirty="0"/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5536" y="2132856"/>
            <a:ext cx="2808312" cy="369332"/>
          </a:xfrm>
          <a:prstGeom prst="rect">
            <a:avLst/>
          </a:prstGeom>
          <a:noFill/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Einführungsphase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75856" y="2132856"/>
            <a:ext cx="2736304" cy="369332"/>
          </a:xfrm>
          <a:prstGeom prst="rect">
            <a:avLst/>
          </a:prstGeom>
          <a:noFill/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Aufbauphase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84168" y="2132856"/>
            <a:ext cx="2808312" cy="369332"/>
          </a:xfrm>
          <a:prstGeom prst="rect">
            <a:avLst/>
          </a:prstGeom>
          <a:noFill/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636363"/>
                </a:solidFill>
              </a:rPr>
              <a:t>Vertiefungsphase</a:t>
            </a:r>
          </a:p>
        </p:txBody>
      </p:sp>
      <p:sp>
        <p:nvSpPr>
          <p:cNvPr id="13" name="Rechteck 12"/>
          <p:cNvSpPr/>
          <p:nvPr/>
        </p:nvSpPr>
        <p:spPr>
          <a:xfrm>
            <a:off x="3286730" y="2018006"/>
            <a:ext cx="5957414" cy="3499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E057549-6FBC-E7B0-7B0A-46A0183F8A03}"/>
              </a:ext>
            </a:extLst>
          </p:cNvPr>
          <p:cNvSpPr/>
          <p:nvPr/>
        </p:nvSpPr>
        <p:spPr>
          <a:xfrm>
            <a:off x="6084168" y="2060848"/>
            <a:ext cx="309634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7584" y="5517232"/>
            <a:ext cx="7488832" cy="923330"/>
          </a:xfrm>
          <a:prstGeom prst="rect">
            <a:avLst/>
          </a:prstGeom>
          <a:solidFill>
            <a:srgbClr val="F0F0F0"/>
          </a:solidFill>
          <a:ln w="38100"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636363"/>
                </a:solidFill>
              </a:rPr>
              <a:t>Ein </a:t>
            </a:r>
            <a:r>
              <a:rPr lang="de-DE" b="1" u="sng" dirty="0">
                <a:solidFill>
                  <a:srgbClr val="636363"/>
                </a:solidFill>
              </a:rPr>
              <a:t>Modul</a:t>
            </a:r>
            <a:r>
              <a:rPr lang="de-DE" dirty="0">
                <a:solidFill>
                  <a:srgbClr val="636363"/>
                </a:solidFill>
              </a:rPr>
              <a:t> umfasst in der Regel mehrere </a:t>
            </a:r>
            <a:r>
              <a:rPr lang="de-DE" u="sng" dirty="0">
                <a:solidFill>
                  <a:srgbClr val="6363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Lehrveranstaltungen</a:t>
            </a:r>
            <a:r>
              <a:rPr lang="de-DE" dirty="0">
                <a:solidFill>
                  <a:srgbClr val="636363"/>
                </a:solidFill>
              </a:rPr>
              <a:t> (= LV)</a:t>
            </a:r>
            <a:br>
              <a:rPr lang="de-DE" dirty="0">
                <a:solidFill>
                  <a:srgbClr val="636363"/>
                </a:solidFill>
              </a:rPr>
            </a:br>
            <a:r>
              <a:rPr lang="de-DE" dirty="0">
                <a:solidFill>
                  <a:srgbClr val="636363"/>
                </a:solidFill>
              </a:rPr>
              <a:t>und schließt mit einer </a:t>
            </a:r>
            <a:r>
              <a:rPr lang="de-DE" b="1" dirty="0">
                <a:solidFill>
                  <a:srgbClr val="636363"/>
                </a:solidFill>
              </a:rPr>
              <a:t>Modulprüfung</a:t>
            </a:r>
            <a:r>
              <a:rPr lang="de-DE" dirty="0">
                <a:solidFill>
                  <a:srgbClr val="636363"/>
                </a:solidFill>
              </a:rPr>
              <a:t> ab. Ein Modul wird in der Regel </a:t>
            </a:r>
            <a:br>
              <a:rPr lang="de-DE" dirty="0">
                <a:solidFill>
                  <a:srgbClr val="636363"/>
                </a:solidFill>
              </a:rPr>
            </a:br>
            <a:r>
              <a:rPr lang="de-DE" b="1" dirty="0">
                <a:solidFill>
                  <a:srgbClr val="636363"/>
                </a:solidFill>
              </a:rPr>
              <a:t>innerhalb eines Semesters</a:t>
            </a:r>
            <a:r>
              <a:rPr lang="de-DE" dirty="0">
                <a:solidFill>
                  <a:srgbClr val="636363"/>
                </a:solidFill>
              </a:rPr>
              <a:t> abgeschlossen.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D07AD6-1787-3305-4DB0-A0A3E72B3C84}"/>
              </a:ext>
            </a:extLst>
          </p:cNvPr>
          <p:cNvSpPr/>
          <p:nvPr/>
        </p:nvSpPr>
        <p:spPr>
          <a:xfrm>
            <a:off x="3203848" y="4120183"/>
            <a:ext cx="504056" cy="114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5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 animBg="1"/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2132856"/>
            <a:ext cx="2808312" cy="369332"/>
          </a:xfrm>
          <a:prstGeom prst="rect">
            <a:avLst/>
          </a:prstGeom>
          <a:noFill/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Einführungsphase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75856" y="2132856"/>
            <a:ext cx="2736304" cy="369332"/>
          </a:xfrm>
          <a:prstGeom prst="rect">
            <a:avLst/>
          </a:prstGeom>
          <a:noFill/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Aufbauphase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84168" y="2132856"/>
            <a:ext cx="2808312" cy="369332"/>
          </a:xfrm>
          <a:prstGeom prst="rect">
            <a:avLst/>
          </a:prstGeom>
          <a:noFill/>
          <a:ln>
            <a:solidFill>
              <a:srgbClr val="C100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636363"/>
                </a:solidFill>
              </a:rPr>
              <a:t>Vertiefungsphase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B.A.</a:t>
            </a:r>
            <a:r>
              <a:rPr lang="de-DE" dirty="0"/>
              <a:t> Germanistik, Kernfach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96C3A4-CCAD-24A5-57E0-00F90E3B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33" y="2564904"/>
            <a:ext cx="85614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7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Benutzerdefiniert 10">
      <a:dk1>
        <a:srgbClr val="636363"/>
      </a:dk1>
      <a:lt1>
        <a:srgbClr val="FFFFFF"/>
      </a:lt1>
      <a:dk2>
        <a:srgbClr val="636363"/>
      </a:dk2>
      <a:lt2>
        <a:srgbClr val="484848"/>
      </a:lt2>
      <a:accent1>
        <a:srgbClr val="636363"/>
      </a:accent1>
      <a:accent2>
        <a:srgbClr val="C1002A"/>
      </a:accent2>
      <a:accent3>
        <a:srgbClr val="636363"/>
      </a:accent3>
      <a:accent4>
        <a:srgbClr val="636363"/>
      </a:accent4>
      <a:accent5>
        <a:srgbClr val="636363"/>
      </a:accent5>
      <a:accent6>
        <a:srgbClr val="636363"/>
      </a:accent6>
      <a:hlink>
        <a:srgbClr val="C0002A"/>
      </a:hlink>
      <a:folHlink>
        <a:srgbClr val="C0000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1246</Words>
  <Application>Microsoft Office PowerPoint</Application>
  <PresentationFormat>Bildschirmpräsentation (4:3)</PresentationFormat>
  <Paragraphs>201</Paragraphs>
  <Slides>40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7" baseType="lpstr">
      <vt:lpstr>Arial</vt:lpstr>
      <vt:lpstr>Calibri</vt:lpstr>
      <vt:lpstr>Georgia</vt:lpstr>
      <vt:lpstr>Times New Roman</vt:lpstr>
      <vt:lpstr>Wingdings</vt:lpstr>
      <vt:lpstr>Wingdings 2</vt:lpstr>
      <vt:lpstr>Rhea</vt:lpstr>
      <vt:lpstr>Einführungsveranstaltung</vt:lpstr>
      <vt:lpstr>Themen der heutigen Einführung</vt:lpstr>
      <vt:lpstr>Germanistik/Deutsch: Fachgliederung</vt:lpstr>
      <vt:lpstr>Germanistik/Deutsch: Fachgliederung</vt:lpstr>
      <vt:lpstr>Studienabschlüsse</vt:lpstr>
      <vt:lpstr>Wichtig!</vt:lpstr>
      <vt:lpstr>Aufbau des Studiums</vt:lpstr>
      <vt:lpstr>B.Ed. Deutsch / B.Sc. WiPäd </vt:lpstr>
      <vt:lpstr>B.A. Germanistik, Kernfach</vt:lpstr>
      <vt:lpstr>B.A. KF, Vertiefungsphase: Optionen</vt:lpstr>
      <vt:lpstr>B.A. KF, Vertiefungsphase: Optionen</vt:lpstr>
      <vt:lpstr>B.A. Germanistik, Beifach</vt:lpstr>
      <vt:lpstr>B.A. BF, Vertiefungsphase: Optionen</vt:lpstr>
      <vt:lpstr>Aufbau der Module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Ihre Eigenverantwortung:</vt:lpstr>
      <vt:lpstr>Erste Schritte</vt:lpstr>
      <vt:lpstr>Übersicht: Programm für 1. Jahr</vt:lpstr>
      <vt:lpstr>B.Ed. / B.Sc. WiPäd (neue PO): Programm für das 1. Semester</vt:lpstr>
      <vt:lpstr>B.A. Kernfach (neue PO): Programm für das 1. Semester</vt:lpstr>
      <vt:lpstr>B.Ed. / B.Sc. WiPäd / B.A. KF und BF Programm für das 1. Semester</vt:lpstr>
      <vt:lpstr>Wie und wann melde ich mich an?</vt:lpstr>
      <vt:lpstr>PowerPoint-Präsentation</vt:lpstr>
      <vt:lpstr>Achtung! Unterschied:</vt:lpstr>
      <vt:lpstr>Helfer in der Not</vt:lpstr>
      <vt:lpstr>PowerPoint-Präsentation</vt:lpstr>
      <vt:lpstr>PowerPoint-Präsentation</vt:lpstr>
      <vt:lpstr>Checkliste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Einführungsveranstaltung</dc:title>
  <dc:creator>Obermaier;Riedel</dc:creator>
  <cp:lastModifiedBy>Riedel, Dr. Kerstin</cp:lastModifiedBy>
  <cp:revision>548</cp:revision>
  <cp:lastPrinted>2014-10-20T08:20:40Z</cp:lastPrinted>
  <dcterms:created xsi:type="dcterms:W3CDTF">2008-08-20T15:07:17Z</dcterms:created>
  <dcterms:modified xsi:type="dcterms:W3CDTF">2026-03-30T20:16:32Z</dcterms:modified>
</cp:coreProperties>
</file>