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2" r:id="rId1"/>
  </p:sldMasterIdLst>
  <p:notesMasterIdLst>
    <p:notesMasterId r:id="rId42"/>
  </p:notesMasterIdLst>
  <p:sldIdLst>
    <p:sldId id="256" r:id="rId2"/>
    <p:sldId id="436" r:id="rId3"/>
    <p:sldId id="533" r:id="rId4"/>
    <p:sldId id="536" r:id="rId5"/>
    <p:sldId id="522" r:id="rId6"/>
    <p:sldId id="478" r:id="rId7"/>
    <p:sldId id="538" r:id="rId8"/>
    <p:sldId id="486" r:id="rId9"/>
    <p:sldId id="472" r:id="rId10"/>
    <p:sldId id="530" r:id="rId11"/>
    <p:sldId id="531" r:id="rId12"/>
    <p:sldId id="473" r:id="rId13"/>
    <p:sldId id="532" r:id="rId14"/>
    <p:sldId id="539" r:id="rId15"/>
    <p:sldId id="540" r:id="rId16"/>
    <p:sldId id="541" r:id="rId17"/>
    <p:sldId id="543" r:id="rId18"/>
    <p:sldId id="544" r:id="rId19"/>
    <p:sldId id="545" r:id="rId20"/>
    <p:sldId id="546" r:id="rId21"/>
    <p:sldId id="547" r:id="rId22"/>
    <p:sldId id="548" r:id="rId23"/>
    <p:sldId id="549" r:id="rId24"/>
    <p:sldId id="550" r:id="rId25"/>
    <p:sldId id="521" r:id="rId26"/>
    <p:sldId id="489" r:id="rId27"/>
    <p:sldId id="467" r:id="rId28"/>
    <p:sldId id="551" r:id="rId29"/>
    <p:sldId id="470" r:id="rId30"/>
    <p:sldId id="506" r:id="rId31"/>
    <p:sldId id="446" r:id="rId32"/>
    <p:sldId id="507" r:id="rId33"/>
    <p:sldId id="552" r:id="rId34"/>
    <p:sldId id="553" r:id="rId35"/>
    <p:sldId id="491" r:id="rId36"/>
    <p:sldId id="554" r:id="rId37"/>
    <p:sldId id="555" r:id="rId38"/>
    <p:sldId id="556" r:id="rId39"/>
    <p:sldId id="557" r:id="rId40"/>
    <p:sldId id="558" r:id="rId41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bine" initials="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CCECFF"/>
    <a:srgbClr val="FFFFCC"/>
    <a:srgbClr val="009900"/>
    <a:srgbClr val="FFDDE4"/>
    <a:srgbClr val="CCFFCC"/>
    <a:srgbClr val="FF9900"/>
    <a:srgbClr val="FFCC99"/>
    <a:srgbClr val="CCC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78" autoAdjust="0"/>
  </p:normalViewPr>
  <p:slideViewPr>
    <p:cSldViewPr>
      <p:cViewPr>
        <p:scale>
          <a:sx n="87" d="100"/>
          <a:sy n="87" d="100"/>
        </p:scale>
        <p:origin x="557" y="-50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67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35" tIns="49517" rIns="99035" bIns="49517" rtlCol="0"/>
          <a:lstStyle>
            <a:lvl1pPr algn="l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35" tIns="49517" rIns="99035" bIns="49517" rtlCol="0"/>
          <a:lstStyle>
            <a:lvl1pPr algn="r">
              <a:defRPr sz="1300"/>
            </a:lvl1pPr>
          </a:lstStyle>
          <a:p>
            <a:pPr>
              <a:defRPr/>
            </a:pPr>
            <a:fld id="{37D8E618-278F-498A-89B9-76F285341E9D}" type="datetimeFigureOut">
              <a:rPr lang="de-DE"/>
              <a:pPr>
                <a:defRPr/>
              </a:pPr>
              <a:t>12.10.2026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5" tIns="49517" rIns="99035" bIns="49517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35" tIns="49517" rIns="99035" bIns="49517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35" tIns="49517" rIns="99035" bIns="49517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35" tIns="49517" rIns="99035" bIns="49517" rtlCol="0" anchor="b"/>
          <a:lstStyle>
            <a:lvl1pPr algn="r">
              <a:defRPr sz="1300"/>
            </a:lvl1pPr>
          </a:lstStyle>
          <a:p>
            <a:pPr>
              <a:defRPr/>
            </a:pPr>
            <a:fld id="{80956AD5-4A91-4218-B593-24C6CF67A05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3962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956AD5-4A91-4218-B593-24C6CF67A05D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732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956AD5-4A91-4218-B593-24C6CF67A05D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3345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6451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84225" indent="-3016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208088" indent="-2413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90688" indent="-2413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74875" indent="-2413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5E0796-2846-4527-BC66-3B708D600A33}" type="slidenum">
              <a:rPr lang="de-DE" altLang="de-DE" sz="1300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30</a:t>
            </a:fld>
            <a:endParaRPr lang="de-DE" altLang="de-DE" sz="13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564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6451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84225" indent="-3016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208088" indent="-2413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90688" indent="-2413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74875" indent="-2413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6320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892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5464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4003675" indent="-2413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5E0796-2846-4527-BC66-3B708D600A33}" type="slidenum">
              <a:rPr lang="de-DE" altLang="de-DE" sz="1300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de-DE" altLang="de-DE" sz="13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564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956AD5-4A91-4218-B593-24C6CF67A05D}" type="slidenum">
              <a:rPr lang="de-DE" smtClean="0"/>
              <a:pPr>
                <a:defRPr/>
              </a:pPr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8474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Abgerundetes Rechteck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hteck 18"/>
          <p:cNvSpPr/>
          <p:nvPr userDrawn="1"/>
        </p:nvSpPr>
        <p:spPr>
          <a:xfrm>
            <a:off x="0" y="144016"/>
            <a:ext cx="9144000" cy="4077072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843136" y="4005064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6CF388-3311-4D27-8A23-F0A7C5B45F31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1038" name="Picture 14" descr="http://scripts.zdv.uni-mainz.de/uni-intern/corporate_design/logo/logo_schriftzug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960" y="-35695"/>
            <a:ext cx="9171960" cy="3045380"/>
          </a:xfrm>
          <a:prstGeom prst="rect">
            <a:avLst/>
          </a:prstGeom>
          <a:noFill/>
        </p:spPr>
      </p:pic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804664" y="2420888"/>
            <a:ext cx="8375848" cy="1470025"/>
          </a:xfrm>
          <a:solidFill>
            <a:srgbClr val="ACACAC"/>
          </a:solidFill>
        </p:spPr>
        <p:txBody>
          <a:bodyPr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spc="0" baseline="0">
                <a:ln>
                  <a:noFill/>
                </a:ln>
                <a:solidFill>
                  <a:srgbClr val="C00000"/>
                </a:solidFill>
                <a:effectLst/>
              </a:defRPr>
            </a:lvl1pPr>
          </a:lstStyle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E637BB6B-EE1B-48FB-8575-0D55C373DE88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dirty="0"/>
              <a:t>Textmasterformate durch Klicken bearbeiten</a:t>
            </a:r>
          </a:p>
          <a:p>
            <a:pPr lvl="1" eaLnBrk="1" latinLnBrk="0" hangingPunct="1"/>
            <a:r>
              <a:rPr lang="de-DE" dirty="0"/>
              <a:t>Zweite Ebene</a:t>
            </a:r>
          </a:p>
          <a:p>
            <a:pPr lvl="2" eaLnBrk="1" latinLnBrk="0" hangingPunct="1"/>
            <a:r>
              <a:rPr lang="de-DE" dirty="0"/>
              <a:t>Dritte Ebene</a:t>
            </a:r>
          </a:p>
          <a:p>
            <a:pPr lvl="3" eaLnBrk="1" latinLnBrk="0" hangingPunct="1"/>
            <a:r>
              <a:rPr lang="de-DE" dirty="0"/>
              <a:t>Vierte Ebene</a:t>
            </a:r>
          </a:p>
          <a:p>
            <a:pPr lvl="4" eaLnBrk="1" latinLnBrk="0" hangingPunct="1"/>
            <a:r>
              <a:rPr lang="de-DE" dirty="0"/>
              <a:t>Fünfte Ebene</a:t>
            </a:r>
            <a:endParaRPr kumimoji="0"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E637BB6B-EE1B-48FB-8575-0D55C373DE88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6" name="Datumsplatzhalter 25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rtlCol="0"/>
          <a:lstStyle/>
          <a:p>
            <a:fld id="{E637BB6B-EE1B-48FB-8575-0D55C373DE88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1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rtlCol="0"/>
          <a:lstStyle/>
          <a:p>
            <a:fld id="{2AA957AF-53C0-420B-9C2D-77DB1416566C}" type="slidenum">
              <a:rPr kumimoji="0" lang="en-US" smtClean="0"/>
              <a:pPr/>
              <a:t>‹Nr.›</a:t>
            </a:fld>
            <a:endParaRPr kumimoji="0" lang="en-US"/>
          </a:p>
        </p:txBody>
      </p:sp>
      <p:sp>
        <p:nvSpPr>
          <p:cNvPr id="28" name="Fußzeilenplatzhalter 27"/>
          <p:cNvSpPr>
            <a:spLocks noGrp="1"/>
          </p:cNvSpPr>
          <p:nvPr>
            <p:ph type="ftr" sz="quarter" idx="12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E637BB6B-EE1B-48FB-8575-0D55C373DE88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E637BB6B-EE1B-48FB-8575-0D55C373DE88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E637BB6B-EE1B-48FB-8575-0D55C373DE88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E637BB6B-EE1B-48FB-8575-0D55C373DE88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E637BB6B-EE1B-48FB-8575-0D55C373DE88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E637BB6B-EE1B-48FB-8575-0D55C373DE88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 28"/>
          <p:cNvSpPr/>
          <p:nvPr/>
        </p:nvSpPr>
        <p:spPr>
          <a:xfrm>
            <a:off x="0" y="1"/>
            <a:ext cx="9144000" cy="476672"/>
          </a:xfrm>
          <a:prstGeom prst="rect">
            <a:avLst/>
          </a:prstGeom>
          <a:solidFill>
            <a:srgbClr val="636363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hteck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hteck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hteck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hteck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hteck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hteck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dirty="0"/>
              <a:t>Textmasterformate durch Klicken bearbeiten</a:t>
            </a:r>
          </a:p>
          <a:p>
            <a:pPr lvl="1" eaLnBrk="1" latinLnBrk="0" hangingPunct="1"/>
            <a:r>
              <a:rPr kumimoji="0" lang="de-DE" dirty="0"/>
              <a:t>Zweite Ebene</a:t>
            </a:r>
          </a:p>
          <a:p>
            <a:pPr lvl="2" eaLnBrk="1" latinLnBrk="0" hangingPunct="1"/>
            <a:r>
              <a:rPr kumimoji="0" lang="de-DE" dirty="0"/>
              <a:t>Dritte Ebene</a:t>
            </a:r>
          </a:p>
          <a:p>
            <a:pPr lvl="3" eaLnBrk="1" latinLnBrk="0" hangingPunct="1"/>
            <a:r>
              <a:rPr kumimoji="0" lang="de-DE" dirty="0"/>
              <a:t>Vierte Ebene</a:t>
            </a:r>
          </a:p>
          <a:p>
            <a:pPr lvl="4" eaLnBrk="1" latinLnBrk="0" hangingPunct="1"/>
            <a:r>
              <a:rPr kumimoji="0" lang="de-DE" dirty="0"/>
              <a:t>Fünfte Ebene</a:t>
            </a:r>
            <a:endParaRPr kumimoji="0" lang="en-US" dirty="0"/>
          </a:p>
        </p:txBody>
      </p:sp>
      <p:sp>
        <p:nvSpPr>
          <p:cNvPr id="47" name="Textfeld 46"/>
          <p:cNvSpPr txBox="1"/>
          <p:nvPr userDrawn="1"/>
        </p:nvSpPr>
        <p:spPr>
          <a:xfrm>
            <a:off x="2195736" y="188640"/>
            <a:ext cx="6228184" cy="369332"/>
          </a:xfrm>
          <a:prstGeom prst="rect">
            <a:avLst/>
          </a:prstGeom>
          <a:solidFill>
            <a:srgbClr val="ACACA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latin typeface="+mj-lt"/>
              </a:rPr>
              <a:t>Einführungsveranstaltung</a:t>
            </a:r>
            <a:r>
              <a:rPr lang="de-DE" baseline="0" dirty="0">
                <a:solidFill>
                  <a:schemeClr val="bg1"/>
                </a:solidFill>
                <a:latin typeface="+mj-lt"/>
              </a:rPr>
              <a:t> Germanistik / Deutsch</a:t>
            </a:r>
            <a:endParaRPr lang="de-DE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6" name="Grafik 45" descr="jgu_logo_kasten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8379296" y="0"/>
            <a:ext cx="764704" cy="76470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2" r:id="rId10"/>
    <p:sldLayoutId id="214748415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j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j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j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j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rmanistik.uni-mainz.de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jogustine.uni-mainz.de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info.jogustine.uni-mainz.de/studierende/informationsvideos/modul-veranstaltungsanmeldung/" TargetMode="Externa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rmanistik.uni-mainz.de/studienfachberatung/studienfachberatung-deutsch-germanisti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germanistik.uni-mainz.de/studiengaenge/" TargetMode="External"/><Relationship Id="rId4" Type="http://schemas.openxmlformats.org/officeDocument/2006/relationships/hyperlink" Target="https://sl.uni-mainz.de/service/ordnungen/faecheruebergreifende-pruefungsordnungen/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s://www.germanistik.uni-mainz.de/studienfachberatung/studienfachberatung-deutsch-germanistik/" TargetMode="Externa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rmanistik.uni-mainz.de/studienfachberatung/studienfachberatung-deutsch-germanistik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altLang="de-DE" dirty="0"/>
              <a:t>Einführungsveranstaltung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24075" y="4267200"/>
            <a:ext cx="6867525" cy="1752600"/>
          </a:xfrm>
        </p:spPr>
        <p:txBody>
          <a:bodyPr/>
          <a:lstStyle/>
          <a:p>
            <a:pPr eaLnBrk="1" hangingPunct="1"/>
            <a:r>
              <a:rPr lang="de-DE" altLang="de-DE" dirty="0"/>
              <a:t>Bachelor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Arts</a:t>
            </a:r>
            <a:r>
              <a:rPr lang="de-DE" altLang="de-DE" dirty="0"/>
              <a:t>: Germanistik</a:t>
            </a:r>
          </a:p>
          <a:p>
            <a:pPr eaLnBrk="1" hangingPunct="1"/>
            <a:r>
              <a:rPr lang="de-DE" altLang="de-DE" dirty="0"/>
              <a:t>Bachelor </a:t>
            </a:r>
            <a:r>
              <a:rPr lang="de-DE" altLang="de-DE" dirty="0" err="1"/>
              <a:t>of</a:t>
            </a:r>
            <a:r>
              <a:rPr lang="de-DE" altLang="de-DE" dirty="0"/>
              <a:t> Education: Deutsch</a:t>
            </a:r>
          </a:p>
          <a:p>
            <a:pPr eaLnBrk="1" hangingPunct="1"/>
            <a:r>
              <a:rPr lang="de-DE" altLang="de-DE" dirty="0"/>
              <a:t>Bachelor </a:t>
            </a:r>
            <a:r>
              <a:rPr lang="de-DE" altLang="de-DE" dirty="0" err="1"/>
              <a:t>of</a:t>
            </a:r>
            <a:r>
              <a:rPr lang="de-DE" altLang="de-DE" dirty="0"/>
              <a:t> Science </a:t>
            </a:r>
            <a:r>
              <a:rPr lang="de-DE" altLang="de-DE" dirty="0" err="1"/>
              <a:t>WiPäd</a:t>
            </a:r>
            <a:r>
              <a:rPr lang="de-DE" altLang="de-DE" dirty="0"/>
              <a:t>: Deutsch</a:t>
            </a: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2195513" y="6237288"/>
            <a:ext cx="6264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800" dirty="0"/>
              <a:t>Dr. Jessica Quinlan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Themen der heutigen Einführung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793608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800"/>
              </a:spcAft>
              <a:buFont typeface="+mj-lt"/>
              <a:buAutoNum type="arabicPeriod"/>
            </a:pPr>
            <a:r>
              <a:rPr lang="de-DE" dirty="0"/>
              <a:t>Begrüßung</a:t>
            </a:r>
          </a:p>
          <a:p>
            <a:pPr marL="514350" indent="-514350">
              <a:spcAft>
                <a:spcPts val="800"/>
              </a:spcAft>
              <a:buFont typeface="+mj-lt"/>
              <a:buAutoNum type="arabicPeriod"/>
            </a:pPr>
            <a:r>
              <a:rPr lang="de-DE" dirty="0"/>
              <a:t>Die </a:t>
            </a:r>
            <a:r>
              <a:rPr lang="de-DE" b="1" dirty="0"/>
              <a:t>Fachschaft Germanistik </a:t>
            </a:r>
            <a:r>
              <a:rPr lang="de-DE" dirty="0"/>
              <a:t>stellt sich vor</a:t>
            </a:r>
          </a:p>
          <a:p>
            <a:pPr marL="514350" indent="-514350">
              <a:spcAft>
                <a:spcPts val="800"/>
              </a:spcAft>
              <a:buFont typeface="+mj-lt"/>
              <a:buAutoNum type="arabicPeriod"/>
            </a:pPr>
            <a:r>
              <a:rPr lang="de-DE" dirty="0"/>
              <a:t>Infos zum Fach </a:t>
            </a:r>
            <a:r>
              <a:rPr lang="de-DE" b="1" dirty="0"/>
              <a:t>Germanistik / Deutsch</a:t>
            </a:r>
            <a:endParaRPr lang="de-DE" dirty="0"/>
          </a:p>
          <a:p>
            <a:pPr marL="514350" indent="-514350">
              <a:spcAft>
                <a:spcPts val="800"/>
              </a:spcAft>
              <a:buFont typeface="+mj-lt"/>
              <a:buAutoNum type="arabicPeriod"/>
            </a:pPr>
            <a:r>
              <a:rPr lang="de-DE" dirty="0"/>
              <a:t>Kurz-Info: </a:t>
            </a:r>
            <a:r>
              <a:rPr lang="de-DE" b="1" dirty="0"/>
              <a:t>Bereichsbibliothek Philosophicum</a:t>
            </a:r>
          </a:p>
          <a:p>
            <a:pPr marL="0" indent="0">
              <a:spcAft>
                <a:spcPts val="800"/>
              </a:spcAft>
              <a:buNone/>
            </a:pP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933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557F-12FA-BD26-DFE8-655836D9B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84BFC549-6744-2890-9FDD-56F990A47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2564904"/>
            <a:ext cx="3888432" cy="3024335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endParaRPr lang="de-DE" sz="2800" b="1" dirty="0"/>
          </a:p>
          <a:p>
            <a:pPr algn="ctr">
              <a:spcBef>
                <a:spcPct val="50000"/>
              </a:spcBef>
            </a:pPr>
            <a:endParaRPr lang="de-DE" sz="2800" b="1" dirty="0"/>
          </a:p>
          <a:p>
            <a:pPr algn="ctr">
              <a:spcBef>
                <a:spcPct val="50000"/>
              </a:spcBef>
            </a:pPr>
            <a:endParaRPr lang="de-DE" sz="2800" b="1" dirty="0"/>
          </a:p>
          <a:p>
            <a:pPr algn="ctr">
              <a:spcBef>
                <a:spcPct val="50000"/>
              </a:spcBef>
            </a:pPr>
            <a:r>
              <a:rPr lang="de-DE" sz="2800" b="1" dirty="0"/>
              <a:t>Literaturwissenschaft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2C5FE1D8-663A-FE61-15C8-15565253E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2564904"/>
            <a:ext cx="3888432" cy="3024336"/>
          </a:xfrm>
          <a:prstGeom prst="rect">
            <a:avLst/>
          </a:prstGeom>
          <a:solidFill>
            <a:srgbClr val="FF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endParaRPr lang="de-DE" sz="2800" b="1" dirty="0"/>
          </a:p>
          <a:p>
            <a:pPr algn="ctr">
              <a:spcBef>
                <a:spcPct val="50000"/>
              </a:spcBef>
            </a:pPr>
            <a:endParaRPr lang="de-DE" sz="2800" b="1" dirty="0"/>
          </a:p>
          <a:p>
            <a:pPr algn="ctr">
              <a:spcBef>
                <a:spcPct val="50000"/>
              </a:spcBef>
            </a:pPr>
            <a:endParaRPr lang="de-DE" sz="2800" b="1" dirty="0"/>
          </a:p>
          <a:p>
            <a:pPr algn="ctr">
              <a:spcBef>
                <a:spcPct val="50000"/>
              </a:spcBef>
            </a:pPr>
            <a:r>
              <a:rPr lang="de-DE" sz="2800" b="1" dirty="0"/>
              <a:t>Sprachwissenschaft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D067C5A-7A05-49CC-52D8-38BA6A140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Germanistik/Deutsch: Fachgliederung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9E7B10A-11B0-339C-4867-F7ABC4B491FE}"/>
              </a:ext>
            </a:extLst>
          </p:cNvPr>
          <p:cNvSpPr txBox="1"/>
          <p:nvPr/>
        </p:nvSpPr>
        <p:spPr>
          <a:xfrm>
            <a:off x="1763688" y="6165304"/>
            <a:ext cx="7192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Bildnachweis</a:t>
            </a:r>
            <a:r>
              <a:rPr lang="de-DE" sz="1400"/>
              <a:t>: DWDS-Wortwolke zum Lemma </a:t>
            </a:r>
            <a:r>
              <a:rPr lang="de-DE" sz="1400" i="1"/>
              <a:t>Linguistik</a:t>
            </a:r>
            <a:r>
              <a:rPr lang="de-DE" sz="1400"/>
              <a:t>. Grafisch modifiziert mittels KI (Gemini); Bücherregal mit Laptop: KI-generiert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C9B6BA0-8A3C-C3AA-090C-8D95E903D8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564904"/>
            <a:ext cx="3871014" cy="211146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E886A07-F87E-9A80-58EB-861F72C68D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564905"/>
            <a:ext cx="3889401" cy="208024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64945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F038C-20EB-DE4A-A43F-E52F1481F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C9252884-A95A-0CC3-CC0D-99EDF9748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2564904"/>
            <a:ext cx="3888432" cy="2972831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endParaRPr lang="de-DE" sz="2800" b="1" dirty="0"/>
          </a:p>
          <a:p>
            <a:pPr algn="ctr">
              <a:spcBef>
                <a:spcPct val="50000"/>
              </a:spcBef>
            </a:pPr>
            <a:endParaRPr lang="de-DE" sz="2800" b="1" dirty="0"/>
          </a:p>
          <a:p>
            <a:pPr algn="ctr">
              <a:spcBef>
                <a:spcPct val="50000"/>
              </a:spcBef>
            </a:pPr>
            <a:endParaRPr lang="de-DE" sz="2800" b="1" dirty="0"/>
          </a:p>
          <a:p>
            <a:pPr algn="ctr">
              <a:spcBef>
                <a:spcPct val="50000"/>
              </a:spcBef>
            </a:pPr>
            <a:r>
              <a:rPr lang="de-DE" sz="2800" b="1" dirty="0"/>
              <a:t>Literaturwissenschaft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FA43FD8-DE8F-8355-CBD3-2B9904D387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4" y="2551930"/>
            <a:ext cx="3888431" cy="2153832"/>
          </a:xfrm>
          <a:prstGeom prst="rect">
            <a:avLst/>
          </a:prstGeom>
        </p:spPr>
      </p:pic>
      <p:sp>
        <p:nvSpPr>
          <p:cNvPr id="6" name="Text Box 7">
            <a:extLst>
              <a:ext uri="{FF2B5EF4-FFF2-40B4-BE49-F238E27FC236}">
                <a16:creationId xmlns:a16="http://schemas.microsoft.com/office/drawing/2014/main" id="{BBACB6EB-C6DA-4C03-D8F5-433D681EE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17" y="2533647"/>
            <a:ext cx="3888432" cy="3004088"/>
          </a:xfrm>
          <a:prstGeom prst="rect">
            <a:avLst/>
          </a:prstGeom>
          <a:solidFill>
            <a:srgbClr val="FFCC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endParaRPr lang="de-DE" sz="2800" b="1" dirty="0"/>
          </a:p>
          <a:p>
            <a:pPr algn="ctr">
              <a:spcBef>
                <a:spcPct val="50000"/>
              </a:spcBef>
            </a:pPr>
            <a:endParaRPr lang="de-DE" sz="2800" b="1" dirty="0"/>
          </a:p>
          <a:p>
            <a:pPr algn="ctr">
              <a:spcBef>
                <a:spcPct val="50000"/>
              </a:spcBef>
            </a:pPr>
            <a:endParaRPr lang="de-DE" sz="2800" b="1" dirty="0"/>
          </a:p>
          <a:p>
            <a:pPr algn="ctr">
              <a:spcBef>
                <a:spcPct val="50000"/>
              </a:spcBef>
            </a:pPr>
            <a:r>
              <a:rPr lang="de-DE" sz="2800" b="1" dirty="0"/>
              <a:t>Sprachwissenschaft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CE2D734-90B1-DF5C-5B4D-DA91EBE63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Germanistik/Deutsch: Fachgliederung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1528538F-3E67-9A5D-6452-62BEE212B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2462" y="4320878"/>
            <a:ext cx="3888432" cy="1195679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lang="de-DE" sz="2400" b="1" dirty="0"/>
              <a:t>Neuere deutsche</a:t>
            </a:r>
            <a:br>
              <a:rPr lang="de-DE" sz="2400" b="1" dirty="0"/>
            </a:br>
            <a:r>
              <a:rPr lang="de-DE" sz="2400" b="1" dirty="0"/>
              <a:t>Literaturgeschichte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F59D945-5DD6-6127-007F-C933762B93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85" y="2505839"/>
            <a:ext cx="3888431" cy="1944215"/>
          </a:xfrm>
          <a:prstGeom prst="rect">
            <a:avLst/>
          </a:prstGeom>
        </p:spPr>
      </p:pic>
      <p:sp>
        <p:nvSpPr>
          <p:cNvPr id="12" name="Abgerundetes Rechteck 15">
            <a:extLst>
              <a:ext uri="{FF2B5EF4-FFF2-40B4-BE49-F238E27FC236}">
                <a16:creationId xmlns:a16="http://schemas.microsoft.com/office/drawing/2014/main" id="{5F895716-666C-985F-1C96-588E7E2834FE}"/>
              </a:ext>
            </a:extLst>
          </p:cNvPr>
          <p:cNvSpPr/>
          <p:nvPr/>
        </p:nvSpPr>
        <p:spPr>
          <a:xfrm>
            <a:off x="3059832" y="1268760"/>
            <a:ext cx="1800200" cy="79208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B09E19E0-C856-88CE-A4F0-ED69F79E9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695" y="2562333"/>
            <a:ext cx="3888432" cy="1139185"/>
          </a:xfrm>
          <a:prstGeom prst="rect">
            <a:avLst/>
          </a:prstGeom>
          <a:solidFill>
            <a:srgbClr val="FFCC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lang="de-DE" sz="2400" b="1" dirty="0"/>
              <a:t>Historische</a:t>
            </a:r>
            <a:br>
              <a:rPr lang="de-DE" sz="2400" b="1" dirty="0"/>
            </a:br>
            <a:r>
              <a:rPr lang="de-DE" sz="2400" b="1" dirty="0"/>
              <a:t>Sprachwissenschaft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73412823-9DB5-258F-68A6-689739651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8914" y="2533647"/>
            <a:ext cx="3888432" cy="1167871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lang="de-DE" sz="2400" b="1" dirty="0"/>
              <a:t>Ältere deutsche</a:t>
            </a:r>
            <a:br>
              <a:rPr lang="de-DE" sz="2400" b="1" dirty="0"/>
            </a:br>
            <a:r>
              <a:rPr lang="de-DE" sz="2400" b="1" dirty="0"/>
              <a:t>Literaturgeschichte</a:t>
            </a:r>
          </a:p>
        </p:txBody>
      </p:sp>
      <p:sp>
        <p:nvSpPr>
          <p:cNvPr id="11" name="Abgerundetes Rechteck 14">
            <a:extLst>
              <a:ext uri="{FF2B5EF4-FFF2-40B4-BE49-F238E27FC236}">
                <a16:creationId xmlns:a16="http://schemas.microsoft.com/office/drawing/2014/main" id="{CDA4FC51-5B6B-315B-A058-92948AFF19B8}"/>
              </a:ext>
            </a:extLst>
          </p:cNvPr>
          <p:cNvSpPr/>
          <p:nvPr/>
        </p:nvSpPr>
        <p:spPr>
          <a:xfrm>
            <a:off x="619695" y="3711552"/>
            <a:ext cx="7997651" cy="599292"/>
          </a:xfrm>
          <a:prstGeom prst="roundRect">
            <a:avLst/>
          </a:prstGeom>
          <a:solidFill>
            <a:srgbClr val="CCFFCC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+mj-lt"/>
              </a:rPr>
              <a:t>Fachdidaktik</a:t>
            </a: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AE11D19B-382B-04B4-D09B-915FEDDEF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695" y="4326507"/>
            <a:ext cx="3888432" cy="1221261"/>
          </a:xfrm>
          <a:prstGeom prst="rect">
            <a:avLst/>
          </a:prstGeom>
          <a:solidFill>
            <a:srgbClr val="FFCC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lang="de-DE" sz="2400" b="1" dirty="0"/>
              <a:t>Deskriptive </a:t>
            </a:r>
            <a:br>
              <a:rPr lang="de-DE" sz="2400" b="1" dirty="0"/>
            </a:br>
            <a:r>
              <a:rPr lang="de-DE" sz="2400" b="1" dirty="0"/>
              <a:t>Sprachwissenschaft</a:t>
            </a:r>
          </a:p>
        </p:txBody>
      </p:sp>
    </p:spTree>
    <p:extLst>
      <p:ext uri="{BB962C8B-B14F-4D97-AF65-F5344CB8AC3E}">
        <p14:creationId xmlns:p14="http://schemas.microsoft.com/office/powerpoint/2010/main" val="254480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3" grpId="0" animBg="1"/>
      <p:bldP spid="8" grpId="0" animBg="1"/>
      <p:bldP spid="11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611315" y="4335107"/>
            <a:ext cx="1584176" cy="1892826"/>
          </a:xfrm>
          <a:prstGeom prst="rect">
            <a:avLst/>
          </a:prstGeom>
          <a:solidFill>
            <a:srgbClr val="CCECFF">
              <a:alpha val="49803"/>
            </a:srgbClr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de-DE" altLang="de-DE" sz="1800" dirty="0"/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800" b="1" dirty="0">
                <a:solidFill>
                  <a:srgbClr val="0070C0"/>
                </a:solidFill>
              </a:rPr>
              <a:t>Bachelor </a:t>
            </a:r>
            <a:r>
              <a:rPr lang="de-DE" altLang="de-DE" sz="1800" b="1" dirty="0" err="1">
                <a:solidFill>
                  <a:srgbClr val="0070C0"/>
                </a:solidFill>
              </a:rPr>
              <a:t>of</a:t>
            </a:r>
            <a:r>
              <a:rPr lang="de-DE" altLang="de-DE" sz="1800" b="1" dirty="0">
                <a:solidFill>
                  <a:srgbClr val="0070C0"/>
                </a:solidFill>
              </a:rPr>
              <a:t> </a:t>
            </a:r>
            <a:r>
              <a:rPr lang="de-DE" altLang="de-DE" sz="1800" b="1" dirty="0" err="1">
                <a:solidFill>
                  <a:srgbClr val="0070C0"/>
                </a:solidFill>
              </a:rPr>
              <a:t>Arts</a:t>
            </a:r>
            <a:endParaRPr lang="de-DE" altLang="de-DE" sz="1800" b="1" dirty="0">
              <a:solidFill>
                <a:srgbClr val="0070C0"/>
              </a:solidFill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800" dirty="0">
                <a:solidFill>
                  <a:srgbClr val="0070C0"/>
                </a:solidFill>
              </a:rPr>
              <a:t>Germanistik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de-DE" altLang="de-DE" sz="1800" dirty="0"/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6876923" y="4335633"/>
            <a:ext cx="1655762" cy="1892300"/>
          </a:xfrm>
          <a:prstGeom prst="rect">
            <a:avLst/>
          </a:prstGeom>
          <a:solidFill>
            <a:srgbClr val="E5FFE5"/>
          </a:solidFill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de-DE" altLang="de-DE" sz="1800" dirty="0"/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800" b="1" dirty="0">
                <a:solidFill>
                  <a:srgbClr val="00B050"/>
                </a:solidFill>
              </a:rPr>
              <a:t>Bachelor </a:t>
            </a:r>
            <a:r>
              <a:rPr lang="de-DE" altLang="de-DE" sz="1800" b="1" dirty="0" err="1">
                <a:solidFill>
                  <a:srgbClr val="00B050"/>
                </a:solidFill>
              </a:rPr>
              <a:t>of</a:t>
            </a:r>
            <a:r>
              <a:rPr lang="de-DE" altLang="de-DE" sz="1800" b="1" dirty="0">
                <a:solidFill>
                  <a:srgbClr val="00B050"/>
                </a:solidFill>
              </a:rPr>
              <a:t> Education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800" dirty="0">
                <a:solidFill>
                  <a:srgbClr val="00B050"/>
                </a:solidFill>
              </a:rPr>
              <a:t>Deutsch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de-DE" altLang="de-DE" sz="1800" dirty="0"/>
          </a:p>
        </p:txBody>
      </p:sp>
      <p:sp>
        <p:nvSpPr>
          <p:cNvPr id="7184" name="Text Box 7"/>
          <p:cNvSpPr txBox="1">
            <a:spLocks noChangeArrowheads="1"/>
          </p:cNvSpPr>
          <p:nvPr/>
        </p:nvSpPr>
        <p:spPr bwMode="auto">
          <a:xfrm>
            <a:off x="8504238" y="6511925"/>
            <a:ext cx="5381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400" b="1" dirty="0">
                <a:solidFill>
                  <a:schemeClr val="bg1"/>
                </a:solidFill>
              </a:rPr>
              <a:t>34/38</a:t>
            </a:r>
          </a:p>
        </p:txBody>
      </p:sp>
      <p:cxnSp>
        <p:nvCxnSpPr>
          <p:cNvPr id="22" name="Gerade Verbindung mit Pfeil 21"/>
          <p:cNvCxnSpPr/>
          <p:nvPr/>
        </p:nvCxnSpPr>
        <p:spPr>
          <a:xfrm flipH="1">
            <a:off x="2987824" y="6021288"/>
            <a:ext cx="3096344" cy="0"/>
          </a:xfrm>
          <a:prstGeom prst="straightConnector1">
            <a:avLst/>
          </a:prstGeom>
          <a:ln w="381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/>
          <p:nvPr/>
        </p:nvCxnSpPr>
        <p:spPr>
          <a:xfrm>
            <a:off x="2979115" y="5805264"/>
            <a:ext cx="3105053" cy="0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el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Studienabschlüsse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BA9084F0-73BE-4C7A-B19B-B7857E6983EB}"/>
              </a:ext>
            </a:extLst>
          </p:cNvPr>
          <p:cNvSpPr/>
          <p:nvPr/>
        </p:nvSpPr>
        <p:spPr>
          <a:xfrm>
            <a:off x="6804248" y="2132855"/>
            <a:ext cx="1728192" cy="1726451"/>
          </a:xfrm>
          <a:prstGeom prst="rect">
            <a:avLst/>
          </a:prstGeom>
          <a:solidFill>
            <a:srgbClr val="CCFFCC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rgbClr val="00B050"/>
                </a:solidFill>
                <a:latin typeface="+mj-lt"/>
              </a:rPr>
              <a:t>Master </a:t>
            </a:r>
            <a:r>
              <a:rPr lang="de-DE" sz="1600" b="1" dirty="0" err="1">
                <a:solidFill>
                  <a:srgbClr val="00B050"/>
                </a:solidFill>
                <a:latin typeface="+mj-lt"/>
              </a:rPr>
              <a:t>of</a:t>
            </a:r>
            <a:br>
              <a:rPr lang="de-DE" sz="1600" b="1" dirty="0">
                <a:solidFill>
                  <a:srgbClr val="00B050"/>
                </a:solidFill>
                <a:latin typeface="+mj-lt"/>
              </a:rPr>
            </a:br>
            <a:r>
              <a:rPr lang="de-DE" sz="1600" b="1" dirty="0">
                <a:solidFill>
                  <a:srgbClr val="00B050"/>
                </a:solidFill>
                <a:latin typeface="+mj-lt"/>
              </a:rPr>
              <a:t>Education</a:t>
            </a:r>
            <a:endParaRPr lang="de-DE" sz="16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48" name="Line 13"/>
          <p:cNvSpPr>
            <a:spLocks noChangeShapeType="1"/>
          </p:cNvSpPr>
          <p:nvPr/>
        </p:nvSpPr>
        <p:spPr bwMode="auto">
          <a:xfrm flipV="1">
            <a:off x="7686721" y="3861048"/>
            <a:ext cx="0" cy="432048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8" name="Textfeld 77"/>
          <p:cNvSpPr txBox="1"/>
          <p:nvPr/>
        </p:nvSpPr>
        <p:spPr>
          <a:xfrm>
            <a:off x="2807804" y="4958354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Wechsel möglich:</a:t>
            </a:r>
            <a:br>
              <a:rPr lang="de-DE" dirty="0"/>
            </a:br>
            <a:r>
              <a:rPr lang="de-DE" dirty="0"/>
              <a:t>je früher, desto problemloser</a:t>
            </a:r>
          </a:p>
        </p:txBody>
      </p:sp>
      <p:sp>
        <p:nvSpPr>
          <p:cNvPr id="80" name="Line 23"/>
          <p:cNvSpPr>
            <a:spLocks noChangeShapeType="1"/>
          </p:cNvSpPr>
          <p:nvPr/>
        </p:nvSpPr>
        <p:spPr bwMode="auto">
          <a:xfrm flipH="1" flipV="1">
            <a:off x="6192931" y="3950947"/>
            <a:ext cx="1296144" cy="288032"/>
          </a:xfrm>
          <a:prstGeom prst="line">
            <a:avLst/>
          </a:prstGeom>
          <a:noFill/>
          <a:ln w="38100">
            <a:solidFill>
              <a:srgbClr val="009900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1" name="Rechteck 80"/>
          <p:cNvSpPr/>
          <p:nvPr/>
        </p:nvSpPr>
        <p:spPr>
          <a:xfrm>
            <a:off x="611561" y="2132856"/>
            <a:ext cx="5976663" cy="1728192"/>
          </a:xfrm>
          <a:prstGeom prst="rect">
            <a:avLst/>
          </a:prstGeom>
          <a:solidFill>
            <a:srgbClr val="CCEC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Line 13"/>
          <p:cNvSpPr>
            <a:spLocks noChangeShapeType="1"/>
          </p:cNvSpPr>
          <p:nvPr/>
        </p:nvSpPr>
        <p:spPr bwMode="auto">
          <a:xfrm flipV="1">
            <a:off x="1331640" y="3861048"/>
            <a:ext cx="0" cy="432048"/>
          </a:xfrm>
          <a:prstGeom prst="line">
            <a:avLst/>
          </a:prstGeom>
          <a:noFill/>
          <a:ln w="7620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CB5B5F4-FACA-C90B-6767-6C2AC0B260F9}"/>
              </a:ext>
            </a:extLst>
          </p:cNvPr>
          <p:cNvSpPr/>
          <p:nvPr/>
        </p:nvSpPr>
        <p:spPr>
          <a:xfrm>
            <a:off x="611560" y="2132856"/>
            <a:ext cx="1728192" cy="1728191"/>
          </a:xfrm>
          <a:prstGeom prst="rect">
            <a:avLst/>
          </a:prstGeom>
          <a:solidFill>
            <a:srgbClr val="CCEC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rgbClr val="0070C0"/>
                </a:solidFill>
                <a:latin typeface="+mj-lt"/>
              </a:rPr>
              <a:t>Master </a:t>
            </a:r>
            <a:r>
              <a:rPr lang="de-DE" sz="1600" b="1" dirty="0" err="1">
                <a:solidFill>
                  <a:srgbClr val="0070C0"/>
                </a:solidFill>
                <a:latin typeface="+mj-lt"/>
              </a:rPr>
              <a:t>of</a:t>
            </a:r>
            <a:br>
              <a:rPr lang="de-DE" sz="1600" b="1" dirty="0">
                <a:solidFill>
                  <a:srgbClr val="0070C0"/>
                </a:solidFill>
                <a:latin typeface="+mj-lt"/>
              </a:rPr>
            </a:br>
            <a:r>
              <a:rPr lang="de-DE" sz="1600" b="1" dirty="0">
                <a:solidFill>
                  <a:srgbClr val="0070C0"/>
                </a:solidFill>
                <a:latin typeface="+mj-lt"/>
              </a:rPr>
              <a:t>Arts</a:t>
            </a:r>
          </a:p>
          <a:p>
            <a:pPr algn="ctr"/>
            <a:r>
              <a:rPr lang="de-DE" sz="1200" dirty="0">
                <a:solidFill>
                  <a:srgbClr val="0070C0"/>
                </a:solidFill>
                <a:latin typeface="+mj-lt"/>
              </a:rPr>
              <a:t>in diversen Varianten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4119A09-5AC4-FE31-83DD-600B10FEE26D}"/>
              </a:ext>
            </a:extLst>
          </p:cNvPr>
          <p:cNvSpPr txBox="1"/>
          <p:nvPr/>
        </p:nvSpPr>
        <p:spPr>
          <a:xfrm>
            <a:off x="2350098" y="2132856"/>
            <a:ext cx="4248000" cy="1728000"/>
          </a:xfrm>
          <a:prstGeom prst="rect">
            <a:avLst/>
          </a:prstGeom>
          <a:solidFill>
            <a:srgbClr val="CCECFF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20"/>
              </a:lnSpc>
              <a:spcBef>
                <a:spcPts val="1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de-DE" sz="1400" dirty="0">
              <a:solidFill>
                <a:srgbClr val="0070C0"/>
              </a:solidFill>
            </a:endParaRPr>
          </a:p>
          <a:p>
            <a:pPr marL="285750" indent="-285750">
              <a:lnSpc>
                <a:spcPts val="120"/>
              </a:lnSpc>
              <a:spcBef>
                <a:spcPts val="1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70C0"/>
                </a:solidFill>
              </a:rPr>
              <a:t>M.A. Germanistische Literaturwissenschaft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70C0"/>
                </a:solidFill>
              </a:rPr>
              <a:t>M.A. Germanistische Sprachwissenschaft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70C0"/>
                </a:solidFill>
              </a:rPr>
              <a:t>M.A. Deutsch als Fremdsprache/Zweitsprache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70C0"/>
                </a:solidFill>
              </a:rPr>
              <a:t>M.A. Mittelalter- und Frühneuzeitstudien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70C0"/>
                </a:solidFill>
              </a:rPr>
              <a:t>M.A. Transnational German Studies</a:t>
            </a:r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8" grpId="0" animBg="1"/>
      <p:bldP spid="78" grpId="0"/>
      <p:bldP spid="78" grpId="1"/>
      <p:bldP spid="80" grpId="0" animBg="1"/>
      <p:bldP spid="81" grpId="0" animBg="1"/>
      <p:bldP spid="8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dirty="0"/>
              <a:t>Wichtig!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49424"/>
            <a:ext cx="8363272" cy="4325112"/>
          </a:xfrm>
        </p:spPr>
        <p:txBody>
          <a:bodyPr/>
          <a:lstStyle/>
          <a:p>
            <a:pPr eaLnBrk="1" hangingPunct="1">
              <a:buNone/>
            </a:pPr>
            <a:r>
              <a:rPr lang="en-US" altLang="de-DE" dirty="0" err="1"/>
              <a:t>Bei</a:t>
            </a:r>
            <a:r>
              <a:rPr lang="en-US" altLang="de-DE" dirty="0"/>
              <a:t> </a:t>
            </a:r>
            <a:r>
              <a:rPr lang="en-US" altLang="de-DE" b="1" dirty="0" err="1"/>
              <a:t>Wechsel</a:t>
            </a:r>
            <a:r>
              <a:rPr lang="en-US" altLang="de-DE" dirty="0"/>
              <a:t> von </a:t>
            </a:r>
          </a:p>
          <a:p>
            <a:r>
              <a:rPr lang="en-US" altLang="de-DE" dirty="0" err="1"/>
              <a:t>Studien</a:t>
            </a:r>
            <a:r>
              <a:rPr lang="en-US" altLang="de-DE" b="1" u="sng" dirty="0" err="1"/>
              <a:t>ort</a:t>
            </a:r>
            <a:endParaRPr lang="en-US" altLang="de-DE" b="1" u="sng" dirty="0"/>
          </a:p>
          <a:p>
            <a:r>
              <a:rPr lang="en-US" altLang="de-DE" dirty="0" err="1"/>
              <a:t>Studien</a:t>
            </a:r>
            <a:r>
              <a:rPr lang="en-US" altLang="de-DE" b="1" u="sng" dirty="0" err="1"/>
              <a:t>fach</a:t>
            </a:r>
            <a:endParaRPr lang="en-US" altLang="de-DE" b="1" u="sng" dirty="0"/>
          </a:p>
          <a:p>
            <a:r>
              <a:rPr lang="en-US" altLang="de-DE" dirty="0" err="1"/>
              <a:t>Studien</a:t>
            </a:r>
            <a:r>
              <a:rPr lang="en-US" altLang="de-DE" b="1" u="sng" dirty="0" err="1"/>
              <a:t>gang</a:t>
            </a:r>
            <a:endParaRPr lang="en-US" altLang="de-DE" b="1" u="sng" dirty="0"/>
          </a:p>
          <a:p>
            <a:pPr eaLnBrk="1" hangingPunct="1">
              <a:buNone/>
            </a:pPr>
            <a:endParaRPr lang="en-US" altLang="de-DE" dirty="0"/>
          </a:p>
          <a:p>
            <a:pPr eaLnBrk="1" hangingPunct="1">
              <a:buNone/>
            </a:pPr>
            <a:r>
              <a:rPr lang="en-US" altLang="de-DE" dirty="0" err="1"/>
              <a:t>Bitte</a:t>
            </a:r>
            <a:r>
              <a:rPr lang="en-US" altLang="de-DE" dirty="0"/>
              <a:t> </a:t>
            </a:r>
            <a:r>
              <a:rPr lang="en-US" altLang="de-DE" dirty="0" err="1"/>
              <a:t>zur</a:t>
            </a:r>
            <a:r>
              <a:rPr lang="en-US" altLang="de-DE" dirty="0"/>
              <a:t> </a:t>
            </a:r>
            <a:r>
              <a:rPr lang="en-US" altLang="de-DE" b="1" dirty="0" err="1"/>
              <a:t>Anerkennung</a:t>
            </a:r>
            <a:r>
              <a:rPr lang="en-US" altLang="de-DE" b="1" dirty="0"/>
              <a:t> </a:t>
            </a:r>
            <a:r>
              <a:rPr lang="en-US" altLang="de-DE" dirty="0"/>
              <a:t>der </a:t>
            </a:r>
            <a:r>
              <a:rPr lang="en-US" altLang="de-DE" dirty="0" err="1"/>
              <a:t>Studienleistungen</a:t>
            </a:r>
            <a:endParaRPr lang="en-US" altLang="de-DE" dirty="0"/>
          </a:p>
          <a:p>
            <a:pPr eaLnBrk="1" hangingPunct="1">
              <a:buNone/>
            </a:pPr>
            <a:r>
              <a:rPr lang="en-US" altLang="de-DE" dirty="0" err="1"/>
              <a:t>unbedingt</a:t>
            </a:r>
            <a:r>
              <a:rPr lang="en-US" altLang="de-DE" dirty="0"/>
              <a:t> </a:t>
            </a:r>
            <a:r>
              <a:rPr lang="en-US" altLang="de-DE" b="1" dirty="0" err="1"/>
              <a:t>Studienfachberatung</a:t>
            </a:r>
            <a:r>
              <a:rPr lang="en-US" altLang="de-DE" b="1" dirty="0"/>
              <a:t> </a:t>
            </a:r>
            <a:r>
              <a:rPr lang="en-US" altLang="de-DE" dirty="0" err="1"/>
              <a:t>aufsuchen</a:t>
            </a:r>
            <a:r>
              <a:rPr lang="en-US" altLang="de-DE" dirty="0"/>
              <a:t>!</a:t>
            </a:r>
          </a:p>
          <a:p>
            <a:pPr eaLnBrk="1" hangingPunct="1">
              <a:buNone/>
            </a:pPr>
            <a:endParaRPr lang="en-US" altLang="de-D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BEFA7-D5DD-08FA-03B2-09F939688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37E4EC-04B0-7A1D-EE25-34FA15F8F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Aufbau des Studiums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6434C5-6489-576E-1761-093DBF3E63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Studienjahre – Semester – Module</a:t>
            </a:r>
          </a:p>
        </p:txBody>
      </p:sp>
    </p:spTree>
    <p:extLst>
      <p:ext uri="{BB962C8B-B14F-4D97-AF65-F5344CB8AC3E}">
        <p14:creationId xmlns:p14="http://schemas.microsoft.com/office/powerpoint/2010/main" val="3568873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B4B0CA4-A835-D630-6BDB-03A72287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06" y="2500880"/>
            <a:ext cx="8593314" cy="2800328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B.Ed</a:t>
            </a:r>
            <a:r>
              <a:rPr lang="de-DE" dirty="0"/>
              <a:t>. Deutsch / </a:t>
            </a:r>
            <a:r>
              <a:rPr lang="de-DE" dirty="0" err="1"/>
              <a:t>B.Sc</a:t>
            </a:r>
            <a:r>
              <a:rPr lang="de-DE" dirty="0"/>
              <a:t>. </a:t>
            </a:r>
            <a:r>
              <a:rPr lang="de-DE" dirty="0" err="1"/>
              <a:t>WiPäd</a:t>
            </a:r>
            <a:r>
              <a:rPr lang="de-DE" dirty="0"/>
              <a:t> 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95536" y="2132856"/>
            <a:ext cx="2808312" cy="369332"/>
          </a:xfrm>
          <a:prstGeom prst="rect">
            <a:avLst/>
          </a:prstGeom>
          <a:noFill/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tx2"/>
                </a:solidFill>
              </a:rPr>
              <a:t>Einführungsphase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275856" y="2132856"/>
            <a:ext cx="2736304" cy="369332"/>
          </a:xfrm>
          <a:prstGeom prst="rect">
            <a:avLst/>
          </a:prstGeom>
          <a:noFill/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tx2"/>
                </a:solidFill>
              </a:rPr>
              <a:t>Aufbauphase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6084168" y="2132856"/>
            <a:ext cx="2808312" cy="369332"/>
          </a:xfrm>
          <a:prstGeom prst="rect">
            <a:avLst/>
          </a:prstGeom>
          <a:noFill/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rgbClr val="636363"/>
                </a:solidFill>
              </a:rPr>
              <a:t>Vertiefungsphase</a:t>
            </a:r>
          </a:p>
        </p:txBody>
      </p:sp>
      <p:sp>
        <p:nvSpPr>
          <p:cNvPr id="13" name="Rechteck 12"/>
          <p:cNvSpPr/>
          <p:nvPr/>
        </p:nvSpPr>
        <p:spPr>
          <a:xfrm>
            <a:off x="3286730" y="2018006"/>
            <a:ext cx="5957414" cy="349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4E057549-6FBC-E7B0-7B0A-46A0183F8A03}"/>
              </a:ext>
            </a:extLst>
          </p:cNvPr>
          <p:cNvSpPr/>
          <p:nvPr/>
        </p:nvSpPr>
        <p:spPr>
          <a:xfrm>
            <a:off x="6084168" y="2060848"/>
            <a:ext cx="3096344" cy="3168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827584" y="5517232"/>
            <a:ext cx="7488832" cy="923330"/>
          </a:xfrm>
          <a:prstGeom prst="rect">
            <a:avLst/>
          </a:prstGeom>
          <a:solidFill>
            <a:srgbClr val="F0F0F0"/>
          </a:solidFill>
          <a:ln w="38100"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636363"/>
                </a:solidFill>
              </a:rPr>
              <a:t>Ein </a:t>
            </a:r>
            <a:r>
              <a:rPr lang="de-DE" b="1" u="sng" dirty="0">
                <a:solidFill>
                  <a:srgbClr val="636363"/>
                </a:solidFill>
              </a:rPr>
              <a:t>Modul</a:t>
            </a:r>
            <a:r>
              <a:rPr lang="de-DE" dirty="0">
                <a:solidFill>
                  <a:srgbClr val="636363"/>
                </a:solidFill>
              </a:rPr>
              <a:t> umfasst in der Regel mehrere </a:t>
            </a:r>
            <a:r>
              <a:rPr lang="de-DE" u="sng" dirty="0">
                <a:solidFill>
                  <a:srgbClr val="63636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Lehrveranstaltungen</a:t>
            </a:r>
            <a:r>
              <a:rPr lang="de-DE" dirty="0">
                <a:solidFill>
                  <a:srgbClr val="636363"/>
                </a:solidFill>
              </a:rPr>
              <a:t> (= LV)</a:t>
            </a:r>
            <a:br>
              <a:rPr lang="de-DE" dirty="0">
                <a:solidFill>
                  <a:srgbClr val="636363"/>
                </a:solidFill>
              </a:rPr>
            </a:br>
            <a:r>
              <a:rPr lang="de-DE" dirty="0">
                <a:solidFill>
                  <a:srgbClr val="636363"/>
                </a:solidFill>
              </a:rPr>
              <a:t>und schließt mit einer </a:t>
            </a:r>
            <a:r>
              <a:rPr lang="de-DE" b="1" dirty="0">
                <a:solidFill>
                  <a:srgbClr val="636363"/>
                </a:solidFill>
              </a:rPr>
              <a:t>Modulprüfung</a:t>
            </a:r>
            <a:r>
              <a:rPr lang="de-DE" dirty="0">
                <a:solidFill>
                  <a:srgbClr val="636363"/>
                </a:solidFill>
              </a:rPr>
              <a:t> ab. Ein Modul wird in der Regel </a:t>
            </a:r>
            <a:br>
              <a:rPr lang="de-DE" dirty="0">
                <a:solidFill>
                  <a:srgbClr val="636363"/>
                </a:solidFill>
              </a:rPr>
            </a:br>
            <a:r>
              <a:rPr lang="de-DE" b="1" dirty="0">
                <a:solidFill>
                  <a:srgbClr val="636363"/>
                </a:solidFill>
              </a:rPr>
              <a:t>innerhalb eines Semesters</a:t>
            </a:r>
            <a:r>
              <a:rPr lang="de-DE" dirty="0">
                <a:solidFill>
                  <a:srgbClr val="636363"/>
                </a:solidFill>
              </a:rPr>
              <a:t> abgeschlossen.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8D07AD6-1787-3305-4DB0-A0A3E72B3C84}"/>
              </a:ext>
            </a:extLst>
          </p:cNvPr>
          <p:cNvSpPr/>
          <p:nvPr/>
        </p:nvSpPr>
        <p:spPr>
          <a:xfrm>
            <a:off x="3203848" y="4120183"/>
            <a:ext cx="504056" cy="1142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159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" grpId="0" animBg="1"/>
      <p:bldP spid="9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2132856"/>
            <a:ext cx="2808312" cy="369332"/>
          </a:xfrm>
          <a:prstGeom prst="rect">
            <a:avLst/>
          </a:prstGeom>
          <a:noFill/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tx2"/>
                </a:solidFill>
              </a:rPr>
              <a:t>Einführungsphase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275856" y="2132856"/>
            <a:ext cx="2736304" cy="369332"/>
          </a:xfrm>
          <a:prstGeom prst="rect">
            <a:avLst/>
          </a:prstGeom>
          <a:noFill/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tx2"/>
                </a:solidFill>
              </a:rPr>
              <a:t>Aufbauphase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084168" y="2132856"/>
            <a:ext cx="2808312" cy="369332"/>
          </a:xfrm>
          <a:prstGeom prst="rect">
            <a:avLst/>
          </a:prstGeom>
          <a:noFill/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rgbClr val="636363"/>
                </a:solidFill>
              </a:rPr>
              <a:t>Vertiefungsphase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B.A.</a:t>
            </a:r>
            <a:r>
              <a:rPr lang="de-DE" dirty="0"/>
              <a:t> Germanistik, Kernfach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D96C3A4-CCAD-24A5-57E0-00F90E3BD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733" y="2564904"/>
            <a:ext cx="856148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17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EA871-B7FC-2D98-3ABF-BFE6EB460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B.A. KF, Vertiefungsphase: </a:t>
            </a:r>
            <a:r>
              <a:rPr lang="de-DE" b="1" dirty="0"/>
              <a:t>Optionen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7137BB0-41EF-A323-0BCE-7E0E7629C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84" y="2158536"/>
            <a:ext cx="4023513" cy="393475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ADAA39A-1287-1D80-A152-3BC5A0469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315" y="2132856"/>
            <a:ext cx="4132149" cy="386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04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4CF02-7C6E-04D4-3C98-09A00A2D3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A89B95-F91C-101C-F4EE-048154564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B.A. KF, Vertiefungsphase: </a:t>
            </a:r>
            <a:r>
              <a:rPr lang="de-DE" b="1" dirty="0"/>
              <a:t>Optionen</a:t>
            </a:r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14C78B5-3D4E-C001-6196-030D235BDBAB}"/>
              </a:ext>
            </a:extLst>
          </p:cNvPr>
          <p:cNvSpPr txBox="1"/>
          <p:nvPr/>
        </p:nvSpPr>
        <p:spPr>
          <a:xfrm>
            <a:off x="4211960" y="393433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oder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7EA0E50-ECC3-C996-4E3E-8D3BA951E7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9023"/>
          <a:stretch>
            <a:fillRect/>
          </a:stretch>
        </p:blipFill>
        <p:spPr>
          <a:xfrm>
            <a:off x="251520" y="2405472"/>
            <a:ext cx="4032448" cy="380216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792437B-6A17-28ED-8E25-2268B82BFF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090" r="1"/>
          <a:stretch>
            <a:fillRect/>
          </a:stretch>
        </p:blipFill>
        <p:spPr>
          <a:xfrm>
            <a:off x="5004048" y="2408517"/>
            <a:ext cx="3924251" cy="379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98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B.A.</a:t>
            </a:r>
            <a:r>
              <a:rPr lang="de-DE" dirty="0"/>
              <a:t> Germanistik, </a:t>
            </a:r>
            <a:r>
              <a:rPr lang="de-DE" dirty="0" err="1"/>
              <a:t>Beifach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95536" y="2132856"/>
            <a:ext cx="2808312" cy="369332"/>
          </a:xfrm>
          <a:prstGeom prst="rect">
            <a:avLst/>
          </a:prstGeom>
          <a:noFill/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tx2"/>
                </a:solidFill>
              </a:rPr>
              <a:t>Einführungsphase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275856" y="2132856"/>
            <a:ext cx="2736304" cy="369332"/>
          </a:xfrm>
          <a:prstGeom prst="rect">
            <a:avLst/>
          </a:prstGeom>
          <a:noFill/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tx2"/>
                </a:solidFill>
              </a:rPr>
              <a:t>Aufbauphase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084168" y="2132856"/>
            <a:ext cx="2808312" cy="369332"/>
          </a:xfrm>
          <a:prstGeom prst="rect">
            <a:avLst/>
          </a:prstGeom>
          <a:noFill/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tx2"/>
                </a:solidFill>
              </a:rPr>
              <a:t>Vertiefungsphase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4F87436-5C59-0EF6-6371-3DE69A089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05" y="2515670"/>
            <a:ext cx="8688411" cy="170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591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FEBCEC-E68F-7139-2F09-12F61DA86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B.A. BF, Vertiefungsphase: </a:t>
            </a:r>
            <a:r>
              <a:rPr lang="de-DE" b="1" dirty="0"/>
              <a:t>Optionen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95E6651-36DB-8633-5765-3B2C50ACE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4" y="2060848"/>
            <a:ext cx="8360423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32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0F426-2E4F-8F5A-B530-33F8D431F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5D5710-8F60-4448-7D2C-AE89A8F3D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Aufbau der Module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DA0CA00-E7BA-596F-642B-195F37B5A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Lehrveranstaltungstypen – Pflicht/Wahlpflicht – Semesterwochenstunde – Leistungspunkte  </a:t>
            </a:r>
          </a:p>
        </p:txBody>
      </p:sp>
    </p:spTree>
    <p:extLst>
      <p:ext uri="{BB962C8B-B14F-4D97-AF65-F5344CB8AC3E}">
        <p14:creationId xmlns:p14="http://schemas.microsoft.com/office/powerpoint/2010/main" val="2334575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34FD7-1F8A-371E-16AE-6B4A9080B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F3CA3F6-87F1-B3FF-F59E-34FD960D0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56" y="692696"/>
            <a:ext cx="8874732" cy="5999031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2CA169B-3D12-20A5-8934-693DA1A6D6A1}"/>
              </a:ext>
            </a:extLst>
          </p:cNvPr>
          <p:cNvSpPr txBox="1"/>
          <p:nvPr/>
        </p:nvSpPr>
        <p:spPr>
          <a:xfrm>
            <a:off x="179512" y="3501008"/>
            <a:ext cx="8712968" cy="923330"/>
          </a:xfrm>
          <a:prstGeom prst="rect">
            <a:avLst/>
          </a:prstGeom>
          <a:solidFill>
            <a:srgbClr val="F0F0F0"/>
          </a:solidFill>
          <a:ln w="38100"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Verlaufspläne unter:</a:t>
            </a:r>
          </a:p>
          <a:p>
            <a:pPr algn="ctr"/>
            <a:r>
              <a:rPr lang="de-DE" u="sng" dirty="0" err="1">
                <a:solidFill>
                  <a:schemeClr val="accent2"/>
                </a:solidFill>
                <a:hlinkClick r:id="rId3"/>
              </a:rPr>
              <a:t>www.germanistik.uni-mainz.de</a:t>
            </a:r>
            <a:r>
              <a:rPr lang="de-DE" dirty="0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de-DE" dirty="0"/>
              <a:t>Rubrik: </a:t>
            </a:r>
            <a:r>
              <a:rPr lang="de-DE" b="1" dirty="0"/>
              <a:t>Studium</a:t>
            </a:r>
            <a:r>
              <a:rPr lang="de-DE" dirty="0"/>
              <a:t> &gt; </a:t>
            </a:r>
            <a:r>
              <a:rPr lang="de-DE" b="1" dirty="0"/>
              <a:t>Studiengänge</a:t>
            </a:r>
          </a:p>
        </p:txBody>
      </p:sp>
    </p:spTree>
    <p:extLst>
      <p:ext uri="{BB962C8B-B14F-4D97-AF65-F5344CB8AC3E}">
        <p14:creationId xmlns:p14="http://schemas.microsoft.com/office/powerpoint/2010/main" val="71246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AC9F5-C134-9488-F09C-C10A175CC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2769CEA-B9DA-C73E-8781-B4C56D206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56" y="659341"/>
            <a:ext cx="8874732" cy="5999031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BBFC365-3DC0-1F08-9BE6-30ADDCCCDA84}"/>
              </a:ext>
            </a:extLst>
          </p:cNvPr>
          <p:cNvSpPr/>
          <p:nvPr/>
        </p:nvSpPr>
        <p:spPr>
          <a:xfrm>
            <a:off x="179512" y="1560518"/>
            <a:ext cx="1183804" cy="345265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568D853-A144-3D0C-5838-681BD522B6DC}"/>
              </a:ext>
            </a:extLst>
          </p:cNvPr>
          <p:cNvSpPr txBox="1"/>
          <p:nvPr/>
        </p:nvSpPr>
        <p:spPr>
          <a:xfrm>
            <a:off x="1363316" y="1560518"/>
            <a:ext cx="7529164" cy="5078313"/>
          </a:xfrm>
          <a:prstGeom prst="rect">
            <a:avLst/>
          </a:prstGeom>
          <a:solidFill>
            <a:schemeClr val="bg1"/>
          </a:solidFill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eaLnBrk="1" hangingPunct="1"/>
            <a:r>
              <a:rPr lang="de-DE" altLang="de-DE" b="1" dirty="0">
                <a:solidFill>
                  <a:srgbClr val="C00000"/>
                </a:solidFill>
              </a:rPr>
              <a:t>Lehrveranstaltungskennung</a:t>
            </a:r>
          </a:p>
          <a:p>
            <a:pPr eaLnBrk="1" hangingPunct="1"/>
            <a:endParaRPr lang="de-DE" altLang="de-DE" b="1" dirty="0"/>
          </a:p>
          <a:p>
            <a:pPr eaLnBrk="1" hangingPunct="1"/>
            <a:r>
              <a:rPr lang="de-DE" altLang="de-DE" dirty="0"/>
              <a:t>z.B.</a:t>
            </a:r>
          </a:p>
          <a:p>
            <a:pPr eaLnBrk="1" hangingPunct="1"/>
            <a:r>
              <a:rPr lang="de-DE" altLang="de-DE" b="1" dirty="0" err="1">
                <a:solidFill>
                  <a:schemeClr val="accent3"/>
                </a:solidFill>
              </a:rPr>
              <a:t>VKUW</a:t>
            </a:r>
            <a:r>
              <a:rPr lang="de-DE" altLang="de-DE" dirty="0"/>
              <a:t> 		= Vorlesung </a:t>
            </a:r>
            <a:r>
              <a:rPr lang="de-DE" altLang="de-DE" b="1" dirty="0"/>
              <a:t>Kulturwissenschaft</a:t>
            </a:r>
          </a:p>
          <a:p>
            <a:pPr eaLnBrk="1" hangingPunct="1"/>
            <a:r>
              <a:rPr lang="de-DE" altLang="de-DE" b="1" dirty="0" err="1">
                <a:solidFill>
                  <a:schemeClr val="accent3"/>
                </a:solidFill>
              </a:rPr>
              <a:t>VGRO</a:t>
            </a:r>
            <a:r>
              <a:rPr lang="de-DE" altLang="de-DE" b="1" dirty="0">
                <a:solidFill>
                  <a:schemeClr val="accent3"/>
                </a:solidFill>
              </a:rPr>
              <a:t>/</a:t>
            </a:r>
            <a:r>
              <a:rPr lang="de-DE" altLang="de-DE" b="1" dirty="0" err="1">
                <a:solidFill>
                  <a:schemeClr val="accent3"/>
                </a:solidFill>
              </a:rPr>
              <a:t>UGRO</a:t>
            </a:r>
            <a:r>
              <a:rPr lang="de-DE" altLang="de-DE" b="1" dirty="0"/>
              <a:t> 	</a:t>
            </a:r>
            <a:r>
              <a:rPr lang="de-DE" altLang="de-DE" dirty="0"/>
              <a:t>= Vorlesung/Übung </a:t>
            </a:r>
            <a:r>
              <a:rPr lang="de-DE" altLang="de-DE" b="1" dirty="0"/>
              <a:t>Grammatik und Orthographie</a:t>
            </a:r>
          </a:p>
          <a:p>
            <a:pPr eaLnBrk="1" hangingPunct="1"/>
            <a:r>
              <a:rPr lang="de-DE" altLang="de-DE" b="1" dirty="0" err="1"/>
              <a:t>VFDD</a:t>
            </a:r>
            <a:r>
              <a:rPr lang="de-DE" altLang="de-DE" b="1" dirty="0"/>
              <a:t>		</a:t>
            </a:r>
            <a:r>
              <a:rPr lang="de-DE" altLang="de-DE" dirty="0"/>
              <a:t>= Vorlesung </a:t>
            </a:r>
            <a:r>
              <a:rPr lang="de-DE" altLang="de-DE" b="1" dirty="0"/>
              <a:t>Das Fach Deutsch und seine Didaktik</a:t>
            </a:r>
          </a:p>
          <a:p>
            <a:pPr eaLnBrk="1" hangingPunct="1"/>
            <a:endParaRPr lang="de-DE" altLang="de-DE" dirty="0"/>
          </a:p>
          <a:p>
            <a:pPr eaLnBrk="1" hangingPunct="1"/>
            <a:r>
              <a:rPr lang="de-DE" altLang="de-DE" b="1" dirty="0" err="1">
                <a:solidFill>
                  <a:schemeClr val="accent3"/>
                </a:solidFill>
              </a:rPr>
              <a:t>GADL</a:t>
            </a:r>
            <a:r>
              <a:rPr lang="de-DE" altLang="de-DE" b="1" dirty="0">
                <a:solidFill>
                  <a:schemeClr val="accent3"/>
                </a:solidFill>
              </a:rPr>
              <a:t>-PS/-V</a:t>
            </a:r>
            <a:r>
              <a:rPr lang="de-DE" altLang="de-DE" dirty="0"/>
              <a:t> 	= Proseminar/Vorlesung</a:t>
            </a:r>
            <a:br>
              <a:rPr lang="de-DE" altLang="de-DE" dirty="0"/>
            </a:br>
            <a:r>
              <a:rPr lang="de-DE" altLang="de-DE" dirty="0"/>
              <a:t>		</a:t>
            </a:r>
            <a:r>
              <a:rPr lang="de-DE" altLang="de-DE" b="1" dirty="0"/>
              <a:t>   Grundlagen Ältere deutsche Literatur</a:t>
            </a:r>
          </a:p>
          <a:p>
            <a:pPr eaLnBrk="1" hangingPunct="1"/>
            <a:r>
              <a:rPr lang="de-DE" altLang="de-DE" b="1" dirty="0" err="1">
                <a:solidFill>
                  <a:schemeClr val="accent3"/>
                </a:solidFill>
              </a:rPr>
              <a:t>GNDL</a:t>
            </a:r>
            <a:r>
              <a:rPr lang="de-DE" altLang="de-DE" b="1" dirty="0">
                <a:solidFill>
                  <a:schemeClr val="accent3"/>
                </a:solidFill>
              </a:rPr>
              <a:t>-PS/-V</a:t>
            </a:r>
            <a:r>
              <a:rPr lang="de-DE" altLang="de-DE" dirty="0"/>
              <a:t> 	= Proseminar/Vorlesung </a:t>
            </a:r>
            <a:br>
              <a:rPr lang="de-DE" altLang="de-DE" dirty="0"/>
            </a:br>
            <a:r>
              <a:rPr lang="de-DE" altLang="de-DE" dirty="0"/>
              <a:t>		   </a:t>
            </a:r>
            <a:r>
              <a:rPr lang="de-DE" altLang="de-DE" b="1" dirty="0"/>
              <a:t>Grundlagen Neuere deutsche Literatur</a:t>
            </a:r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endParaRPr lang="de-DE" altLang="de-DE" u="sng" dirty="0"/>
          </a:p>
          <a:p>
            <a:pPr eaLnBrk="1" hangingPunct="1"/>
            <a:endParaRPr lang="de-DE" altLang="de-DE" u="sng" dirty="0"/>
          </a:p>
          <a:p>
            <a:pPr eaLnBrk="1" hangingPunct="1"/>
            <a:endParaRPr lang="de-DE" altLang="de-DE" u="sng" dirty="0"/>
          </a:p>
          <a:p>
            <a:pPr eaLnBrk="1" hangingPunct="1"/>
            <a:endParaRPr lang="de-DE" altLang="de-DE" u="sng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FAB117B-4B0E-7A0F-0592-E0CB46C1E121}"/>
              </a:ext>
            </a:extLst>
          </p:cNvPr>
          <p:cNvSpPr txBox="1"/>
          <p:nvPr/>
        </p:nvSpPr>
        <p:spPr>
          <a:xfrm>
            <a:off x="4572000" y="5157192"/>
            <a:ext cx="4032448" cy="1200329"/>
          </a:xfrm>
          <a:prstGeom prst="rect">
            <a:avLst/>
          </a:prstGeom>
          <a:solidFill>
            <a:schemeClr val="bg1"/>
          </a:solidFill>
          <a:ln w="38100"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de-DE" b="1" dirty="0"/>
          </a:p>
          <a:p>
            <a:pPr algn="ctr"/>
            <a:r>
              <a:rPr lang="de-DE" b="1" dirty="0"/>
              <a:t>Abkürzungsverzeichnis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am Ende der Verlaufspläne!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8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60C8F-894B-6547-3E18-2259CE4CF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CF43100F-650A-D535-C488-F75D94D06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753368"/>
            <a:ext cx="8784976" cy="5938359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99A69CFC-0FE7-E8A0-E8AF-FE7657C30D31}"/>
              </a:ext>
            </a:extLst>
          </p:cNvPr>
          <p:cNvSpPr/>
          <p:nvPr/>
        </p:nvSpPr>
        <p:spPr>
          <a:xfrm>
            <a:off x="1403648" y="1628801"/>
            <a:ext cx="504056" cy="3456383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D78821F-9ADB-974E-37F3-5CF23A316CF4}"/>
              </a:ext>
            </a:extLst>
          </p:cNvPr>
          <p:cNvSpPr txBox="1"/>
          <p:nvPr/>
        </p:nvSpPr>
        <p:spPr>
          <a:xfrm>
            <a:off x="1943708" y="1628801"/>
            <a:ext cx="6948772" cy="4378122"/>
          </a:xfrm>
          <a:prstGeom prst="rect">
            <a:avLst/>
          </a:prstGeom>
          <a:solidFill>
            <a:schemeClr val="bg1"/>
          </a:solidFill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eaLnBrk="1" hangingPunct="1">
              <a:spcBef>
                <a:spcPts val="600"/>
              </a:spcBef>
            </a:pPr>
            <a:r>
              <a:rPr lang="de-DE" altLang="de-DE" b="1" dirty="0">
                <a:solidFill>
                  <a:srgbClr val="C00000"/>
                </a:solidFill>
              </a:rPr>
              <a:t>Lehrveranstaltungstypen</a:t>
            </a:r>
          </a:p>
          <a:p>
            <a:pPr eaLnBrk="1" hangingPunct="1"/>
            <a:endParaRPr lang="de-DE" altLang="de-DE" b="1" dirty="0"/>
          </a:p>
          <a:p>
            <a:pPr eaLnBrk="1" hangingPunct="1"/>
            <a:r>
              <a:rPr lang="de-DE" altLang="de-DE" b="1" dirty="0">
                <a:solidFill>
                  <a:schemeClr val="accent3"/>
                </a:solidFill>
              </a:rPr>
              <a:t>V</a:t>
            </a:r>
            <a:r>
              <a:rPr lang="de-DE" altLang="de-DE" dirty="0"/>
              <a:t>	= </a:t>
            </a:r>
            <a:r>
              <a:rPr lang="de-DE" altLang="de-DE" u="sng" dirty="0"/>
              <a:t>Vorlesung</a:t>
            </a:r>
            <a:r>
              <a:rPr lang="de-DE" altLang="de-DE" dirty="0"/>
              <a:t>: Überblick durch </a:t>
            </a:r>
            <a:r>
              <a:rPr lang="de-DE" altLang="de-DE" dirty="0" err="1"/>
              <a:t>Dozent:innen</a:t>
            </a:r>
            <a:r>
              <a:rPr lang="de-DE" altLang="de-DE" dirty="0"/>
              <a:t>-Vortrag</a:t>
            </a:r>
          </a:p>
          <a:p>
            <a:pPr eaLnBrk="1" hangingPunct="1"/>
            <a:endParaRPr lang="de-DE" altLang="de-DE" sz="1050" u="sng" dirty="0"/>
          </a:p>
          <a:p>
            <a:pPr eaLnBrk="1" hangingPunct="1"/>
            <a:r>
              <a:rPr lang="de-DE" altLang="de-DE" b="1" dirty="0">
                <a:solidFill>
                  <a:schemeClr val="accent3"/>
                </a:solidFill>
              </a:rPr>
              <a:t>PS</a:t>
            </a:r>
            <a:r>
              <a:rPr lang="de-DE" altLang="de-DE" dirty="0"/>
              <a:t> 	= </a:t>
            </a:r>
            <a:r>
              <a:rPr lang="de-DE" altLang="de-DE" u="sng" dirty="0"/>
              <a:t>Proseminar</a:t>
            </a:r>
            <a:r>
              <a:rPr lang="de-DE" altLang="de-DE" dirty="0"/>
              <a:t>: ‚klassischer‘ Unterricht, Einführungsniveau </a:t>
            </a:r>
            <a:br>
              <a:rPr lang="de-DE" altLang="de-DE" dirty="0"/>
            </a:br>
            <a:r>
              <a:rPr lang="de-DE" altLang="de-DE" dirty="0"/>
              <a:t>         		(max. 45 Studierende)</a:t>
            </a:r>
            <a:br>
              <a:rPr lang="de-DE" altLang="de-DE" dirty="0"/>
            </a:br>
            <a:endParaRPr lang="de-DE" altLang="de-DE" sz="1050" dirty="0"/>
          </a:p>
          <a:p>
            <a:pPr eaLnBrk="1" hangingPunct="1"/>
            <a:r>
              <a:rPr lang="de-DE" altLang="de-DE" b="1" dirty="0">
                <a:solidFill>
                  <a:schemeClr val="accent3"/>
                </a:solidFill>
              </a:rPr>
              <a:t>S</a:t>
            </a:r>
            <a:r>
              <a:rPr lang="de-DE" altLang="de-DE" dirty="0"/>
              <a:t> 	= </a:t>
            </a:r>
            <a:r>
              <a:rPr lang="de-DE" altLang="de-DE" u="sng" dirty="0"/>
              <a:t>Seminar</a:t>
            </a:r>
            <a:r>
              <a:rPr lang="de-DE" altLang="de-DE" dirty="0"/>
              <a:t>: </a:t>
            </a:r>
            <a:r>
              <a:rPr lang="de-DE" altLang="de-DE" dirty="0" err="1"/>
              <a:t>fortgeschritteneres</a:t>
            </a:r>
            <a:r>
              <a:rPr lang="de-DE" altLang="de-DE" dirty="0"/>
              <a:t> Niveau </a:t>
            </a:r>
            <a:br>
              <a:rPr lang="de-DE" altLang="de-DE" dirty="0"/>
            </a:br>
            <a:r>
              <a:rPr lang="de-DE" altLang="de-DE" dirty="0"/>
              <a:t>		(max. 30 Studierende)</a:t>
            </a:r>
            <a:br>
              <a:rPr lang="de-DE" altLang="de-DE" dirty="0"/>
            </a:br>
            <a:endParaRPr lang="de-DE" altLang="de-DE" sz="1050" u="sng" dirty="0"/>
          </a:p>
          <a:p>
            <a:pPr eaLnBrk="1" hangingPunct="1"/>
            <a:r>
              <a:rPr lang="de-DE" altLang="de-DE" b="1" dirty="0" err="1">
                <a:solidFill>
                  <a:schemeClr val="accent3"/>
                </a:solidFill>
              </a:rPr>
              <a:t>UE</a:t>
            </a:r>
            <a:r>
              <a:rPr lang="de-DE" altLang="de-DE" dirty="0"/>
              <a:t> 	= </a:t>
            </a:r>
            <a:r>
              <a:rPr lang="de-DE" altLang="de-DE" u="sng" dirty="0"/>
              <a:t>Übung</a:t>
            </a:r>
            <a:r>
              <a:rPr lang="de-DE" altLang="de-DE" dirty="0"/>
              <a:t>: anwendungsorientiert </a:t>
            </a:r>
            <a:br>
              <a:rPr lang="de-DE" altLang="de-DE" dirty="0"/>
            </a:br>
            <a:r>
              <a:rPr lang="de-DE" altLang="de-DE" dirty="0"/>
              <a:t>		(max. 45 Studierende)</a:t>
            </a:r>
          </a:p>
          <a:p>
            <a:pPr eaLnBrk="1" hangingPunct="1"/>
            <a:endParaRPr lang="de-DE" altLang="de-DE" dirty="0"/>
          </a:p>
          <a:p>
            <a:pPr eaLnBrk="1" hangingPunct="1"/>
            <a:r>
              <a:rPr lang="de-DE" altLang="de-DE" b="1" dirty="0">
                <a:solidFill>
                  <a:schemeClr val="accent3"/>
                </a:solidFill>
              </a:rPr>
              <a:t>Tutorium</a:t>
            </a:r>
            <a:r>
              <a:rPr lang="de-DE" altLang="de-DE" dirty="0"/>
              <a:t> = Begleitveranstaltung zum Proseminar, geleitet durch</a:t>
            </a:r>
            <a:br>
              <a:rPr lang="de-DE" altLang="de-DE" dirty="0"/>
            </a:br>
            <a:r>
              <a:rPr lang="de-DE" altLang="de-DE"/>
              <a:t>Studierende höherer Semester</a:t>
            </a:r>
            <a:endParaRPr lang="de-DE" altLang="de-DE" dirty="0"/>
          </a:p>
          <a:p>
            <a:pPr eaLnBrk="1" hangingPunct="1">
              <a:spcAft>
                <a:spcPts val="600"/>
              </a:spcAft>
            </a:pPr>
            <a:endParaRPr lang="de-DE" altLang="de-DE" sz="3100" u="sng"/>
          </a:p>
        </p:txBody>
      </p:sp>
    </p:spTree>
    <p:extLst>
      <p:ext uri="{BB962C8B-B14F-4D97-AF65-F5344CB8AC3E}">
        <p14:creationId xmlns:p14="http://schemas.microsoft.com/office/powerpoint/2010/main" val="468096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621A9-2F24-9064-EA08-CDEF8D122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F1972AE-D2DB-5561-0A26-2959E647A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60" y="908720"/>
            <a:ext cx="8628591" cy="5832648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F38C8A4C-A550-4E67-BF98-FCCCCABEB07A}"/>
              </a:ext>
            </a:extLst>
          </p:cNvPr>
          <p:cNvSpPr/>
          <p:nvPr/>
        </p:nvSpPr>
        <p:spPr>
          <a:xfrm>
            <a:off x="1979712" y="1735644"/>
            <a:ext cx="648072" cy="356556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B30C012E-4BC5-DD77-BC7A-3050628EFE28}"/>
              </a:ext>
            </a:extLst>
          </p:cNvPr>
          <p:cNvSpPr/>
          <p:nvPr/>
        </p:nvSpPr>
        <p:spPr>
          <a:xfrm>
            <a:off x="6012160" y="1711853"/>
            <a:ext cx="720080" cy="481349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13D18D2-0DCA-0627-7C9A-DB2579A7A552}"/>
              </a:ext>
            </a:extLst>
          </p:cNvPr>
          <p:cNvSpPr/>
          <p:nvPr/>
        </p:nvSpPr>
        <p:spPr>
          <a:xfrm>
            <a:off x="393200" y="1430194"/>
            <a:ext cx="4034784" cy="30545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27D391AA-AC6E-B097-680D-9D9F6F1A07FE}"/>
              </a:ext>
            </a:extLst>
          </p:cNvPr>
          <p:cNvSpPr/>
          <p:nvPr/>
        </p:nvSpPr>
        <p:spPr>
          <a:xfrm>
            <a:off x="4523924" y="1430194"/>
            <a:ext cx="4322816" cy="30545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929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ACFF6-3CA2-7D5B-14E8-0F2C5722C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8AE4D95-A37E-9427-BB37-01AA41C15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60" y="908720"/>
            <a:ext cx="8628591" cy="5832648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7466DB3F-8184-3463-2341-2B27479FBB02}"/>
              </a:ext>
            </a:extLst>
          </p:cNvPr>
          <p:cNvSpPr/>
          <p:nvPr/>
        </p:nvSpPr>
        <p:spPr>
          <a:xfrm>
            <a:off x="2627784" y="1735644"/>
            <a:ext cx="720080" cy="356556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BBD7A1B-44D3-0501-D50E-EA4F96CCD5FE}"/>
              </a:ext>
            </a:extLst>
          </p:cNvPr>
          <p:cNvSpPr txBox="1"/>
          <p:nvPr/>
        </p:nvSpPr>
        <p:spPr>
          <a:xfrm>
            <a:off x="3356248" y="1726144"/>
            <a:ext cx="5490492" cy="3539430"/>
          </a:xfrm>
          <a:prstGeom prst="rect">
            <a:avLst/>
          </a:prstGeom>
          <a:solidFill>
            <a:schemeClr val="bg1"/>
          </a:solidFill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eaLnBrk="1" hangingPunct="1">
              <a:spcBef>
                <a:spcPts val="600"/>
              </a:spcBef>
            </a:pPr>
            <a:r>
              <a:rPr lang="de-DE" altLang="de-DE" b="1" dirty="0">
                <a:solidFill>
                  <a:srgbClr val="C00000"/>
                </a:solidFill>
              </a:rPr>
              <a:t>Verpflichtungsgrad</a:t>
            </a:r>
          </a:p>
          <a:p>
            <a:pPr eaLnBrk="1" hangingPunct="1">
              <a:spcBef>
                <a:spcPts val="600"/>
              </a:spcBef>
            </a:pPr>
            <a:endParaRPr lang="de-DE" altLang="de-DE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spcBef>
                <a:spcPts val="600"/>
              </a:spcBef>
            </a:pPr>
            <a:r>
              <a:rPr lang="de-DE" altLang="de-DE" b="1" dirty="0">
                <a:solidFill>
                  <a:schemeClr val="accent3"/>
                </a:solidFill>
              </a:rPr>
              <a:t>P</a:t>
            </a:r>
            <a:r>
              <a:rPr lang="de-DE" altLang="de-DE" b="1" dirty="0">
                <a:solidFill>
                  <a:schemeClr val="accent6">
                    <a:lumMod val="50000"/>
                  </a:schemeClr>
                </a:solidFill>
              </a:rPr>
              <a:t> = Pflicht</a:t>
            </a:r>
          </a:p>
          <a:p>
            <a:pPr eaLnBrk="1" hangingPunct="1">
              <a:spcBef>
                <a:spcPts val="600"/>
              </a:spcBef>
            </a:pPr>
            <a:r>
              <a:rPr lang="de-DE" altLang="de-DE" dirty="0"/>
              <a:t>Diese Lehrveranstaltung </a:t>
            </a:r>
            <a:r>
              <a:rPr lang="de-DE" altLang="de-DE" u="sng" dirty="0"/>
              <a:t>muss</a:t>
            </a:r>
            <a:r>
              <a:rPr lang="de-DE" altLang="de-DE" dirty="0"/>
              <a:t> besucht werden.</a:t>
            </a:r>
            <a:endParaRPr lang="de-DE" altLang="de-DE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spcBef>
                <a:spcPts val="600"/>
              </a:spcBef>
            </a:pPr>
            <a:endParaRPr lang="de-DE" altLang="de-DE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spcBef>
                <a:spcPts val="600"/>
              </a:spcBef>
            </a:pPr>
            <a:r>
              <a:rPr lang="de-DE" altLang="de-DE" b="1" dirty="0">
                <a:solidFill>
                  <a:schemeClr val="accent3"/>
                </a:solidFill>
              </a:rPr>
              <a:t>WP</a:t>
            </a:r>
            <a:r>
              <a:rPr lang="de-DE" altLang="de-DE" b="1" dirty="0">
                <a:solidFill>
                  <a:schemeClr val="accent6">
                    <a:lumMod val="50000"/>
                  </a:schemeClr>
                </a:solidFill>
              </a:rPr>
              <a:t> = Wahlpflicht</a:t>
            </a:r>
          </a:p>
          <a:p>
            <a:pPr eaLnBrk="1" hangingPunct="1">
              <a:spcBef>
                <a:spcPts val="600"/>
              </a:spcBef>
            </a:pPr>
            <a:r>
              <a:rPr lang="de-DE" altLang="de-DE" dirty="0"/>
              <a:t>Es besteht </a:t>
            </a:r>
            <a:r>
              <a:rPr lang="de-DE" altLang="de-DE" u="sng" dirty="0"/>
              <a:t>Auswahlmöglichkeit</a:t>
            </a:r>
            <a:r>
              <a:rPr lang="de-DE" altLang="de-DE" dirty="0"/>
              <a:t> zwischen verschiedenen Lehrveranstaltungen </a:t>
            </a:r>
            <a:br>
              <a:rPr lang="de-DE" altLang="de-DE" dirty="0"/>
            </a:br>
            <a:r>
              <a:rPr lang="de-DE" altLang="de-DE" dirty="0"/>
              <a:t>des gleichen LV-Typus.</a:t>
            </a:r>
          </a:p>
          <a:p>
            <a:pPr eaLnBrk="1" hangingPunct="1"/>
            <a:endParaRPr lang="de-DE" altLang="de-DE" sz="3200" u="sng" dirty="0"/>
          </a:p>
        </p:txBody>
      </p:sp>
    </p:spTree>
    <p:extLst>
      <p:ext uri="{BB962C8B-B14F-4D97-AF65-F5344CB8AC3E}">
        <p14:creationId xmlns:p14="http://schemas.microsoft.com/office/powerpoint/2010/main" val="1123783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F1100-AA08-75EC-FDC9-320A3AC9D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9C8122A9-6CBF-DA0A-0752-04769AC3F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71" y="692695"/>
            <a:ext cx="8888903" cy="5904657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1EB301EA-9138-A394-E247-FBC4CB1E49CD}"/>
              </a:ext>
            </a:extLst>
          </p:cNvPr>
          <p:cNvSpPr/>
          <p:nvPr/>
        </p:nvSpPr>
        <p:spPr>
          <a:xfrm>
            <a:off x="2420736" y="3088694"/>
            <a:ext cx="792088" cy="66347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65C9E2B-08C8-4C15-E430-B7A52EF2A412}"/>
              </a:ext>
            </a:extLst>
          </p:cNvPr>
          <p:cNvSpPr txBox="1"/>
          <p:nvPr/>
        </p:nvSpPr>
        <p:spPr>
          <a:xfrm>
            <a:off x="3212824" y="3088694"/>
            <a:ext cx="4896544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Achtung bei Wahlpflicht!  -  hier:</a:t>
            </a:r>
          </a:p>
          <a:p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de-DE" dirty="0"/>
              <a:t> V(</a:t>
            </a:r>
            <a:r>
              <a:rPr lang="de-DE" dirty="0" err="1"/>
              <a:t>orlesung</a:t>
            </a:r>
            <a:r>
              <a:rPr lang="de-DE" dirty="0"/>
              <a:t>) und 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1 </a:t>
            </a:r>
            <a:r>
              <a:rPr lang="de-DE" dirty="0"/>
              <a:t>S(</a:t>
            </a:r>
            <a:r>
              <a:rPr lang="de-DE" dirty="0" err="1"/>
              <a:t>eminar</a:t>
            </a:r>
            <a:r>
              <a:rPr lang="de-DE" dirty="0"/>
              <a:t>) sind gefordert.</a:t>
            </a:r>
            <a:endParaRPr lang="de-DE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272CAEB-1F87-AAEA-DF1A-CDED394FB0F2}"/>
              </a:ext>
            </a:extLst>
          </p:cNvPr>
          <p:cNvSpPr txBox="1"/>
          <p:nvPr/>
        </p:nvSpPr>
        <p:spPr>
          <a:xfrm>
            <a:off x="4427607" y="6056287"/>
            <a:ext cx="4176464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/>
              <a:t>Wichtig: </a:t>
            </a:r>
            <a:r>
              <a:rPr lang="de-DE" b="1" dirty="0"/>
              <a:t>Verteilungsregeln</a:t>
            </a:r>
            <a:r>
              <a:rPr lang="de-DE" dirty="0"/>
              <a:t> beachten!</a:t>
            </a:r>
            <a:endParaRPr lang="de-DE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D1AD308-07B7-D529-5ED5-C853AACCD9D6}"/>
              </a:ext>
            </a:extLst>
          </p:cNvPr>
          <p:cNvSpPr/>
          <p:nvPr/>
        </p:nvSpPr>
        <p:spPr>
          <a:xfrm>
            <a:off x="235601" y="5566891"/>
            <a:ext cx="4176463" cy="48663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04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EBAD6-3C84-D247-C148-681DD6912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2304EEE-8BE6-770B-CDC5-03035413D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48" y="764704"/>
            <a:ext cx="8888903" cy="5904657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6E9A2049-8613-177C-E48E-9CDE82AB25B7}"/>
              </a:ext>
            </a:extLst>
          </p:cNvPr>
          <p:cNvSpPr/>
          <p:nvPr/>
        </p:nvSpPr>
        <p:spPr>
          <a:xfrm>
            <a:off x="3203848" y="1606699"/>
            <a:ext cx="582437" cy="274821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5C59BA6-CA15-4CF2-03BD-C45595D296F6}"/>
              </a:ext>
            </a:extLst>
          </p:cNvPr>
          <p:cNvSpPr txBox="1"/>
          <p:nvPr/>
        </p:nvSpPr>
        <p:spPr>
          <a:xfrm>
            <a:off x="3786285" y="1672753"/>
            <a:ext cx="3672408" cy="2616101"/>
          </a:xfrm>
          <a:prstGeom prst="rect">
            <a:avLst/>
          </a:prstGeom>
          <a:solidFill>
            <a:schemeClr val="bg1"/>
          </a:solidFill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eaLnBrk="1" hangingPunct="1">
              <a:spcBef>
                <a:spcPts val="1200"/>
              </a:spcBef>
            </a:pPr>
            <a:r>
              <a:rPr lang="de-DE" b="1">
                <a:solidFill>
                  <a:schemeClr val="accent3"/>
                </a:solidFill>
              </a:rPr>
              <a:t>SWS</a:t>
            </a:r>
            <a:r>
              <a:rPr lang="de-DE"/>
              <a:t> </a:t>
            </a:r>
            <a:r>
              <a:rPr lang="de-DE" dirty="0"/>
              <a:t>= </a:t>
            </a:r>
            <a:r>
              <a:rPr lang="de-DE" altLang="de-DE" b="1" dirty="0">
                <a:solidFill>
                  <a:schemeClr val="accent6">
                    <a:lumMod val="50000"/>
                  </a:schemeClr>
                </a:solidFill>
              </a:rPr>
              <a:t>Semesterwochenstunde </a:t>
            </a:r>
            <a:r>
              <a:rPr lang="de-DE" dirty="0"/>
              <a:t>Semesterwochenstunde: Stunde pro Woche pro Semester</a:t>
            </a:r>
          </a:p>
          <a:p>
            <a:pPr eaLnBrk="1" hangingPunct="1">
              <a:spcBef>
                <a:spcPts val="600"/>
              </a:spcBef>
            </a:pPr>
            <a:r>
              <a:rPr lang="de-DE" u="sng" dirty="0">
                <a:solidFill>
                  <a:schemeClr val="accent2"/>
                </a:solidFill>
                <a:latin typeface="+mj-lt"/>
              </a:rPr>
              <a:t>Beispiel</a:t>
            </a:r>
            <a:r>
              <a:rPr lang="de-DE" dirty="0">
                <a:solidFill>
                  <a:schemeClr val="accent2"/>
                </a:solidFill>
                <a:latin typeface="+mj-lt"/>
              </a:rPr>
              <a:t>: Besuch eines 2-std. Seminars (= 90 min) das ganze Semester hindurch (d.h. für</a:t>
            </a:r>
            <a:br>
              <a:rPr lang="de-DE" dirty="0">
                <a:solidFill>
                  <a:schemeClr val="accent2"/>
                </a:solidFill>
                <a:latin typeface="+mj-lt"/>
              </a:rPr>
            </a:br>
            <a:r>
              <a:rPr lang="de-DE" dirty="0">
                <a:solidFill>
                  <a:schemeClr val="accent2"/>
                </a:solidFill>
                <a:latin typeface="+mj-lt"/>
              </a:rPr>
              <a:t>ca. 14 Wochen) = </a:t>
            </a:r>
            <a:r>
              <a:rPr lang="de-DE" b="1" dirty="0">
                <a:solidFill>
                  <a:schemeClr val="accent2"/>
                </a:solidFill>
                <a:latin typeface="+mj-lt"/>
              </a:rPr>
              <a:t>2 </a:t>
            </a:r>
            <a:r>
              <a:rPr lang="de-DE" b="1" dirty="0" err="1">
                <a:solidFill>
                  <a:schemeClr val="accent2"/>
                </a:solidFill>
                <a:latin typeface="+mj-lt"/>
              </a:rPr>
              <a:t>SWS</a:t>
            </a:r>
            <a:endParaRPr lang="de-DE" b="1" dirty="0">
              <a:solidFill>
                <a:schemeClr val="accent2"/>
              </a:solidFill>
              <a:latin typeface="+mj-lt"/>
            </a:endParaRPr>
          </a:p>
          <a:p>
            <a:pPr eaLnBrk="1" hangingPunct="1">
              <a:spcBef>
                <a:spcPts val="600"/>
              </a:spcBef>
            </a:pPr>
            <a:endParaRPr lang="de-DE" altLang="de-DE" sz="2800" b="1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1619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EFCD-4B18-F347-7A80-00B557146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631C2A5D-DF9E-578E-044D-0B7195CFA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48" y="764704"/>
            <a:ext cx="8888903" cy="5904657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048E9212-40D4-17A4-3465-D775036CF63F}"/>
              </a:ext>
            </a:extLst>
          </p:cNvPr>
          <p:cNvSpPr/>
          <p:nvPr/>
        </p:nvSpPr>
        <p:spPr>
          <a:xfrm>
            <a:off x="2411760" y="3108447"/>
            <a:ext cx="1346076" cy="1256657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565FB90-AE77-E3E5-353C-8CACDDE9DABE}"/>
              </a:ext>
            </a:extLst>
          </p:cNvPr>
          <p:cNvSpPr txBox="1"/>
          <p:nvPr/>
        </p:nvSpPr>
        <p:spPr>
          <a:xfrm>
            <a:off x="3779912" y="3356992"/>
            <a:ext cx="3144999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Achtung bei Wahlpflicht!</a:t>
            </a:r>
          </a:p>
          <a:p>
            <a:r>
              <a:rPr lang="de-DE" dirty="0"/>
              <a:t>Summe der SWS beachten!</a:t>
            </a:r>
            <a:endParaRPr lang="de-DE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517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DD8E1-D64E-EC5F-C031-E04FF0FAB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B9C2831-25E3-06EF-4FBA-D7221F358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60" y="908720"/>
            <a:ext cx="8628591" cy="5832648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3756A060-4421-755F-35F0-9A06C33760EE}"/>
              </a:ext>
            </a:extLst>
          </p:cNvPr>
          <p:cNvSpPr/>
          <p:nvPr/>
        </p:nvSpPr>
        <p:spPr>
          <a:xfrm>
            <a:off x="3779912" y="1700808"/>
            <a:ext cx="648072" cy="360040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540798F-7946-BF9C-9301-8A4248237330}"/>
              </a:ext>
            </a:extLst>
          </p:cNvPr>
          <p:cNvSpPr txBox="1"/>
          <p:nvPr/>
        </p:nvSpPr>
        <p:spPr>
          <a:xfrm>
            <a:off x="4462960" y="1484784"/>
            <a:ext cx="4383780" cy="4231928"/>
          </a:xfrm>
          <a:prstGeom prst="rect">
            <a:avLst/>
          </a:prstGeom>
          <a:solidFill>
            <a:schemeClr val="bg1"/>
          </a:solidFill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eaLnBrk="1" hangingPunct="1">
              <a:spcBef>
                <a:spcPts val="600"/>
              </a:spcBef>
            </a:pPr>
            <a:r>
              <a:rPr lang="de-DE" altLang="de-DE" b="1" dirty="0">
                <a:solidFill>
                  <a:srgbClr val="C00000"/>
                </a:solidFill>
              </a:rPr>
              <a:t>Leistungspunkte</a:t>
            </a:r>
          </a:p>
          <a:p>
            <a:pPr eaLnBrk="1" hangingPunct="1">
              <a:spcBef>
                <a:spcPts val="600"/>
              </a:spcBef>
            </a:pPr>
            <a:endParaRPr lang="de-DE" altLang="de-DE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spcBef>
                <a:spcPts val="600"/>
              </a:spcBef>
            </a:pPr>
            <a:r>
              <a:rPr lang="de-DE" dirty="0"/>
              <a:t>orientiert am </a:t>
            </a:r>
            <a:r>
              <a:rPr lang="de-DE" u="sng" dirty="0"/>
              <a:t>E</a:t>
            </a:r>
            <a:r>
              <a:rPr lang="de-DE" dirty="0"/>
              <a:t>uropean </a:t>
            </a:r>
            <a:r>
              <a:rPr lang="de-DE" u="sng" dirty="0" err="1"/>
              <a:t>C</a:t>
            </a:r>
            <a:r>
              <a:rPr lang="de-DE" dirty="0" err="1"/>
              <a:t>redit</a:t>
            </a:r>
            <a:r>
              <a:rPr lang="de-DE" dirty="0"/>
              <a:t> </a:t>
            </a:r>
            <a:r>
              <a:rPr lang="de-DE" u="sng" dirty="0"/>
              <a:t>T</a:t>
            </a:r>
            <a:r>
              <a:rPr lang="de-DE" dirty="0"/>
              <a:t>ransfer </a:t>
            </a:r>
            <a:r>
              <a:rPr lang="de-DE" u="sng" dirty="0"/>
              <a:t>S</a:t>
            </a:r>
            <a:r>
              <a:rPr lang="de-DE" dirty="0"/>
              <a:t>ystem (</a:t>
            </a:r>
            <a:r>
              <a:rPr lang="de-DE" dirty="0" err="1"/>
              <a:t>ECTS</a:t>
            </a:r>
            <a:r>
              <a:rPr lang="de-DE" dirty="0"/>
              <a:t>): berechnet nach dem Aufwand, </a:t>
            </a:r>
            <a:br>
              <a:rPr lang="de-DE" dirty="0"/>
            </a:br>
            <a:r>
              <a:rPr lang="de-DE" dirty="0"/>
              <a:t>der für eine Lehrveranstaltung oder Prüfungsleistung erbracht werden muss</a:t>
            </a:r>
          </a:p>
          <a:p>
            <a:pPr eaLnBrk="1" hangingPunct="1">
              <a:spcBef>
                <a:spcPts val="600"/>
              </a:spcBef>
            </a:pPr>
            <a:endParaRPr lang="de-DE" dirty="0">
              <a:solidFill>
                <a:schemeClr val="accent2"/>
              </a:solidFill>
              <a:latin typeface="+mn-lt"/>
            </a:endParaRPr>
          </a:p>
          <a:p>
            <a:pPr eaLnBrk="1" hangingPunct="1">
              <a:spcBef>
                <a:spcPts val="600"/>
              </a:spcBef>
            </a:pPr>
            <a:r>
              <a:rPr lang="de-DE" u="sng" dirty="0">
                <a:solidFill>
                  <a:schemeClr val="accent2"/>
                </a:solidFill>
                <a:latin typeface="+mj-lt"/>
              </a:rPr>
              <a:t>Beispiele</a:t>
            </a:r>
            <a:r>
              <a:rPr lang="de-DE" dirty="0">
                <a:solidFill>
                  <a:schemeClr val="accent2"/>
                </a:solidFill>
                <a:latin typeface="+mj-lt"/>
              </a:rPr>
              <a:t>:</a:t>
            </a:r>
          </a:p>
          <a:p>
            <a:pPr eaLnBrk="1" hangingPunct="1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>
                <a:solidFill>
                  <a:schemeClr val="accent2"/>
                </a:solidFill>
                <a:latin typeface="+mj-lt"/>
              </a:rPr>
              <a:t> Vorlesung ohne Studienleistung: </a:t>
            </a:r>
            <a:r>
              <a:rPr lang="de-DE" b="1" dirty="0">
                <a:solidFill>
                  <a:schemeClr val="accent2"/>
                </a:solidFill>
                <a:latin typeface="+mj-lt"/>
              </a:rPr>
              <a:t>1 LP</a:t>
            </a:r>
          </a:p>
          <a:p>
            <a:pPr eaLnBrk="1" hangingPunct="1">
              <a:spcBef>
                <a:spcPts val="600"/>
              </a:spcBef>
              <a:buFont typeface="Arial" pitchFamily="34" charset="0"/>
              <a:buChar char="•"/>
            </a:pPr>
            <a:r>
              <a:rPr lang="de-DE" dirty="0">
                <a:solidFill>
                  <a:schemeClr val="accent2"/>
                </a:solidFill>
                <a:latin typeface="+mj-lt"/>
              </a:rPr>
              <a:t> (Pro-)Seminar: je nach Anforderungen 			        </a:t>
            </a:r>
            <a:r>
              <a:rPr lang="de-DE" b="1" dirty="0">
                <a:solidFill>
                  <a:schemeClr val="accent2"/>
                </a:solidFill>
                <a:latin typeface="+mj-lt"/>
              </a:rPr>
              <a:t>2-3 LP</a:t>
            </a:r>
            <a:endParaRPr lang="de-DE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spcBef>
                <a:spcPts val="600"/>
              </a:spcBef>
            </a:pPr>
            <a:endParaRPr lang="de-DE" b="1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4526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DCDB4-A8A1-8DA1-AB59-0D5F82F10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2CA2237-389F-6C7B-6FC2-4866B919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60" y="908720"/>
            <a:ext cx="8628591" cy="5832648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6484E517-ACA0-7ECA-5A53-BF54A8C6E623}"/>
              </a:ext>
            </a:extLst>
          </p:cNvPr>
          <p:cNvSpPr/>
          <p:nvPr/>
        </p:nvSpPr>
        <p:spPr>
          <a:xfrm>
            <a:off x="3779912" y="1721161"/>
            <a:ext cx="648072" cy="1476150"/>
          </a:xfrm>
          <a:prstGeom prst="rect">
            <a:avLst/>
          </a:prstGeom>
          <a:solidFill>
            <a:srgbClr val="CCFFCC">
              <a:alpha val="50196"/>
            </a:srgb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0D6B402-22F6-3459-17E3-34ADF45B6006}"/>
              </a:ext>
            </a:extLst>
          </p:cNvPr>
          <p:cNvSpPr/>
          <p:nvPr/>
        </p:nvSpPr>
        <p:spPr>
          <a:xfrm>
            <a:off x="395536" y="3197311"/>
            <a:ext cx="4104456" cy="360040"/>
          </a:xfrm>
          <a:prstGeom prst="rect">
            <a:avLst/>
          </a:prstGeom>
          <a:solidFill>
            <a:srgbClr val="FFDDE4">
              <a:alpha val="50196"/>
            </a:srgbClr>
          </a:solidFill>
          <a:ln w="38100">
            <a:solidFill>
              <a:srgbClr val="C100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6E125FA-904E-8CCB-BBFB-F4946B6070E0}"/>
              </a:ext>
            </a:extLst>
          </p:cNvPr>
          <p:cNvSpPr/>
          <p:nvPr/>
        </p:nvSpPr>
        <p:spPr>
          <a:xfrm>
            <a:off x="2005980" y="3544629"/>
            <a:ext cx="6840760" cy="2941284"/>
          </a:xfrm>
          <a:prstGeom prst="rect">
            <a:avLst/>
          </a:prstGeom>
          <a:solidFill>
            <a:schemeClr val="bg1"/>
          </a:solidFill>
          <a:ln>
            <a:solidFill>
              <a:srgbClr val="C100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2CBCD50-0186-A946-AB39-269C5A629486}"/>
              </a:ext>
            </a:extLst>
          </p:cNvPr>
          <p:cNvSpPr txBox="1"/>
          <p:nvPr/>
        </p:nvSpPr>
        <p:spPr>
          <a:xfrm>
            <a:off x="2123728" y="3916299"/>
            <a:ext cx="6552728" cy="923330"/>
          </a:xfrm>
          <a:prstGeom prst="rect">
            <a:avLst/>
          </a:prstGeom>
          <a:solidFill>
            <a:srgbClr val="CCFFCC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eaLnBrk="1" hangingPunct="1"/>
            <a:r>
              <a:rPr lang="de-DE" b="1" dirty="0">
                <a:solidFill>
                  <a:srgbClr val="C00000"/>
                </a:solidFill>
              </a:rPr>
              <a:t>Studienleistung = Aktive Teilnahme</a:t>
            </a:r>
            <a:r>
              <a:rPr lang="de-DE" dirty="0"/>
              <a:t>: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     eine Leistung, die im Rahmen einer Lehrveranstaltung     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     erbracht wird (Referat, Klausur, Übungsaufgabe...)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E1C33F3-1368-BFCD-EAE5-28E12146BC4C}"/>
              </a:ext>
            </a:extLst>
          </p:cNvPr>
          <p:cNvSpPr txBox="1"/>
          <p:nvPr/>
        </p:nvSpPr>
        <p:spPr>
          <a:xfrm>
            <a:off x="2123728" y="5300385"/>
            <a:ext cx="6552728" cy="923330"/>
          </a:xfrm>
          <a:prstGeom prst="rect">
            <a:avLst/>
          </a:prstGeom>
          <a:solidFill>
            <a:srgbClr val="FFDDE4"/>
          </a:solidFill>
          <a:ln>
            <a:solidFill>
              <a:srgbClr val="C1002A"/>
            </a:solidFill>
          </a:ln>
        </p:spPr>
        <p:txBody>
          <a:bodyPr wrap="square" rtlCol="0">
            <a:spAutoFit/>
          </a:bodyPr>
          <a:lstStyle/>
          <a:p>
            <a:pPr eaLnBrk="1" hangingPunct="1"/>
            <a:r>
              <a:rPr lang="de-DE" b="1" dirty="0">
                <a:solidFill>
                  <a:srgbClr val="C00000"/>
                </a:solidFill>
              </a:rPr>
              <a:t>Prüfungsleistung</a:t>
            </a:r>
            <a:r>
              <a:rPr lang="de-DE" dirty="0">
                <a:solidFill>
                  <a:srgbClr val="C00000"/>
                </a:solidFill>
              </a:rPr>
              <a:t>:</a:t>
            </a:r>
            <a:r>
              <a:rPr lang="de-DE" dirty="0">
                <a:solidFill>
                  <a:srgbClr val="C1002A"/>
                </a:solidFill>
              </a:rPr>
              <a:t>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de-DE" dirty="0"/>
              <a:t>     eine Leistung, die im Rahmen der Modul- oder Abschluss-    </a:t>
            </a:r>
            <a:br>
              <a:rPr lang="de-DE" dirty="0"/>
            </a:br>
            <a:r>
              <a:rPr lang="de-DE" dirty="0"/>
              <a:t>     </a:t>
            </a:r>
            <a:r>
              <a:rPr lang="de-DE" dirty="0" err="1"/>
              <a:t>prüfung</a:t>
            </a:r>
            <a:r>
              <a:rPr lang="de-DE" dirty="0"/>
              <a:t> erbracht wird (z.B. Klausur oder Hausarbeit)</a:t>
            </a:r>
            <a:endParaRPr lang="de-DE" b="1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578A568-74AF-CC9C-BF66-94C388D0B885}"/>
              </a:ext>
            </a:extLst>
          </p:cNvPr>
          <p:cNvSpPr txBox="1"/>
          <p:nvPr/>
        </p:nvSpPr>
        <p:spPr>
          <a:xfrm>
            <a:off x="2123728" y="352977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zu unterscheiden: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617AD70-B9D5-DF28-ED14-B9850EAB87B7}"/>
              </a:ext>
            </a:extLst>
          </p:cNvPr>
          <p:cNvSpPr txBox="1"/>
          <p:nvPr/>
        </p:nvSpPr>
        <p:spPr>
          <a:xfrm>
            <a:off x="5004048" y="4633128"/>
            <a:ext cx="3672408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de-DE" u="sng" dirty="0"/>
              <a:t>Wichtig</a:t>
            </a:r>
            <a:r>
              <a:rPr lang="de-DE" dirty="0"/>
              <a:t>: bei </a:t>
            </a:r>
            <a:r>
              <a:rPr lang="de-DE" b="1" dirty="0"/>
              <a:t>Inaktivität</a:t>
            </a:r>
            <a:r>
              <a:rPr lang="de-DE" dirty="0"/>
              <a:t> =&gt; </a:t>
            </a:r>
            <a:r>
              <a:rPr lang="de-DE" b="1" u="sng" dirty="0"/>
              <a:t>keine </a:t>
            </a:r>
            <a:r>
              <a:rPr lang="de-DE" b="1" dirty="0"/>
              <a:t>Zulassung zur Modulprüfung!</a:t>
            </a:r>
          </a:p>
        </p:txBody>
      </p:sp>
    </p:spTree>
    <p:extLst>
      <p:ext uri="{BB962C8B-B14F-4D97-AF65-F5344CB8AC3E}">
        <p14:creationId xmlns:p14="http://schemas.microsoft.com/office/powerpoint/2010/main" val="60028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FA43D9F-16B9-9EA8-78A6-24434690E4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98" b="8861"/>
          <a:stretch>
            <a:fillRect/>
          </a:stretch>
        </p:blipFill>
        <p:spPr>
          <a:xfrm>
            <a:off x="323528" y="836712"/>
            <a:ext cx="8663554" cy="496855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FE6352F-505F-C7FD-4F13-859EF3F76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836712"/>
            <a:ext cx="8575740" cy="4464496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/>
              <a:t>Ihre Eigenverantwortung: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06388" y="2420888"/>
            <a:ext cx="7931224" cy="2739211"/>
          </a:xfrm>
          <a:prstGeom prst="rect">
            <a:avLst/>
          </a:prstGeom>
          <a:solidFill>
            <a:schemeClr val="bg1"/>
          </a:solidFill>
          <a:ln w="38100">
            <a:solidFill>
              <a:srgbClr val="C1002A"/>
            </a:solidFill>
          </a:ln>
        </p:spPr>
        <p:txBody>
          <a:bodyPr wrap="square" lIns="0" rIns="252000" rtlCol="0">
            <a:spAutoFit/>
          </a:bodyPr>
          <a:lstStyle/>
          <a:p>
            <a:pPr marL="400050" lvl="1">
              <a:defRPr/>
            </a:pPr>
            <a:endParaRPr lang="de-DE" sz="1400" dirty="0">
              <a:solidFill>
                <a:srgbClr val="000000"/>
              </a:solidFill>
            </a:endParaRPr>
          </a:p>
          <a:p>
            <a:pPr marL="400050" lvl="1">
              <a:tabLst>
                <a:tab pos="0" algn="l"/>
              </a:tabLst>
              <a:defRPr/>
            </a:pPr>
            <a:r>
              <a:rPr lang="de-DE" sz="2800" dirty="0">
                <a:solidFill>
                  <a:srgbClr val="000000"/>
                </a:solidFill>
              </a:rPr>
              <a:t>Bitte achten Sie darauf, dass Sie </a:t>
            </a:r>
            <a:r>
              <a:rPr lang="de-DE" sz="2800" b="1" dirty="0">
                <a:solidFill>
                  <a:srgbClr val="000000"/>
                </a:solidFill>
              </a:rPr>
              <a:t>genau</a:t>
            </a:r>
            <a:r>
              <a:rPr lang="de-DE" sz="2800" dirty="0">
                <a:solidFill>
                  <a:srgbClr val="000000"/>
                </a:solidFill>
              </a:rPr>
              <a:t> die </a:t>
            </a:r>
            <a:r>
              <a:rPr lang="de-DE" sz="2800" b="1" dirty="0">
                <a:solidFill>
                  <a:srgbClr val="000000"/>
                </a:solidFill>
              </a:rPr>
              <a:t>von Ihrer Prüfungsordnung geforderten Leistungen </a:t>
            </a:r>
            <a:r>
              <a:rPr lang="de-DE" sz="2800" dirty="0">
                <a:solidFill>
                  <a:srgbClr val="000000"/>
                </a:solidFill>
              </a:rPr>
              <a:t>erbringen; in den Lehrveranstaltungen sitzen Teil-nehmer/innen aus verschiedenen Studiengängen!</a:t>
            </a:r>
          </a:p>
          <a:p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1165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59084-497C-44B8-5450-D8978D103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8B7046F2-570C-C7C4-B0A2-99A8739371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/>
              <a:t>Erste Schritte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CF9C00F-BD52-50A9-5CCB-97F5C5972E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 muss ich im ersten Semester belegen?</a:t>
            </a:r>
          </a:p>
        </p:txBody>
      </p:sp>
    </p:spTree>
    <p:extLst>
      <p:ext uri="{BB962C8B-B14F-4D97-AF65-F5344CB8AC3E}">
        <p14:creationId xmlns:p14="http://schemas.microsoft.com/office/powerpoint/2010/main" val="529207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Übersicht: </a:t>
            </a:r>
            <a:r>
              <a:rPr lang="de-DE" b="1" dirty="0"/>
              <a:t>Programm für 1. Jahr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sz="1800" dirty="0" err="1"/>
              <a:t>BEd</a:t>
            </a:r>
            <a:r>
              <a:rPr lang="de-DE" sz="1800" dirty="0"/>
              <a:t> / </a:t>
            </a:r>
            <a:r>
              <a:rPr lang="de-DE" sz="1800" dirty="0" err="1"/>
              <a:t>BSc</a:t>
            </a:r>
            <a:r>
              <a:rPr lang="de-DE" sz="1800" dirty="0"/>
              <a:t> </a:t>
            </a:r>
            <a:r>
              <a:rPr lang="de-DE" sz="1800" dirty="0" err="1"/>
              <a:t>Wipäd</a:t>
            </a:r>
            <a:r>
              <a:rPr lang="de-DE" sz="1800" dirty="0"/>
              <a:t>	      BA Kernfach (KF)	      BA </a:t>
            </a:r>
            <a:r>
              <a:rPr lang="de-DE" sz="1800" dirty="0" err="1"/>
              <a:t>Beifach</a:t>
            </a:r>
            <a:r>
              <a:rPr lang="de-DE" sz="1800" dirty="0"/>
              <a:t> (BF)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98BF0EB-61C2-CF5A-A1DA-8D8FA2B7A0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66698"/>
          <a:stretch>
            <a:fillRect/>
          </a:stretch>
        </p:blipFill>
        <p:spPr>
          <a:xfrm>
            <a:off x="54067" y="2636912"/>
            <a:ext cx="2861749" cy="2800328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8460432" y="4172036"/>
            <a:ext cx="504056" cy="10864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C9F2C60-47BC-20BB-68FB-830CB62A9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5977"/>
          <a:stretch>
            <a:fillRect/>
          </a:stretch>
        </p:blipFill>
        <p:spPr>
          <a:xfrm>
            <a:off x="2915816" y="2700936"/>
            <a:ext cx="2912888" cy="273630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EE47B34-302A-F859-FD61-8C84535FE9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56" t="8759" r="65514"/>
          <a:stretch>
            <a:fillRect/>
          </a:stretch>
        </p:blipFill>
        <p:spPr>
          <a:xfrm>
            <a:off x="5888201" y="2795351"/>
            <a:ext cx="2861063" cy="1556029"/>
          </a:xfrm>
          <a:prstGeom prst="rect">
            <a:avLst/>
          </a:prstGeom>
        </p:spPr>
      </p:pic>
      <p:cxnSp>
        <p:nvCxnSpPr>
          <p:cNvPr id="5" name="Gerader Verbinder 4"/>
          <p:cNvCxnSpPr/>
          <p:nvPr/>
        </p:nvCxnSpPr>
        <p:spPr>
          <a:xfrm>
            <a:off x="2915816" y="2249424"/>
            <a:ext cx="0" cy="4203912"/>
          </a:xfrm>
          <a:prstGeom prst="line">
            <a:avLst/>
          </a:prstGeom>
          <a:ln w="12700">
            <a:solidFill>
              <a:srgbClr val="636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5836377" y="2209800"/>
            <a:ext cx="0" cy="4203912"/>
          </a:xfrm>
          <a:prstGeom prst="line">
            <a:avLst/>
          </a:prstGeom>
          <a:ln w="12700">
            <a:solidFill>
              <a:srgbClr val="636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altLang="de-DE" dirty="0" err="1">
                <a:solidFill>
                  <a:srgbClr val="00B050"/>
                </a:solidFill>
              </a:rPr>
              <a:t>B.Ed</a:t>
            </a:r>
            <a:r>
              <a:rPr lang="de-DE" altLang="de-DE" dirty="0">
                <a:solidFill>
                  <a:srgbClr val="00B050"/>
                </a:solidFill>
              </a:rPr>
              <a:t>. / </a:t>
            </a:r>
            <a:r>
              <a:rPr lang="de-DE" altLang="de-DE" dirty="0" err="1">
                <a:solidFill>
                  <a:srgbClr val="00B050"/>
                </a:solidFill>
              </a:rPr>
              <a:t>B.Sc</a:t>
            </a:r>
            <a:r>
              <a:rPr lang="de-DE" altLang="de-DE" dirty="0">
                <a:solidFill>
                  <a:srgbClr val="00B050"/>
                </a:solidFill>
              </a:rPr>
              <a:t>. </a:t>
            </a:r>
            <a:r>
              <a:rPr lang="de-DE" altLang="de-DE" dirty="0" err="1">
                <a:solidFill>
                  <a:srgbClr val="00B050"/>
                </a:solidFill>
              </a:rPr>
              <a:t>WiPäd</a:t>
            </a:r>
            <a:r>
              <a:rPr lang="de-DE" altLang="de-DE" dirty="0">
                <a:solidFill>
                  <a:srgbClr val="00B050"/>
                </a:solidFill>
              </a:rPr>
              <a:t> (neue PO)</a:t>
            </a:r>
            <a:r>
              <a:rPr lang="de-DE" altLang="de-DE" dirty="0"/>
              <a:t>:</a:t>
            </a:r>
            <a:br>
              <a:rPr lang="de-DE" altLang="de-DE" dirty="0"/>
            </a:br>
            <a:r>
              <a:rPr lang="de-DE" altLang="de-DE" b="1" dirty="0"/>
              <a:t>Programm für das 1. Semester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solidFill>
            <a:srgbClr val="CCFFCC"/>
          </a:solidFill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de-DE" sz="800" b="1" dirty="0">
              <a:solidFill>
                <a:schemeClr val="accent2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de-DE" sz="2600" b="1" dirty="0">
                <a:solidFill>
                  <a:srgbClr val="00B050"/>
                </a:solidFill>
              </a:rPr>
              <a:t>Modul „Das Fach im Überblick“</a:t>
            </a:r>
            <a:br>
              <a:rPr lang="de-DE" b="1" dirty="0">
                <a:solidFill>
                  <a:schemeClr val="accent2"/>
                </a:solidFill>
              </a:rPr>
            </a:br>
            <a:endParaRPr lang="de-DE" sz="1200" b="1" dirty="0">
              <a:solidFill>
                <a:schemeClr val="accent2"/>
              </a:solidFill>
            </a:endParaRPr>
          </a:p>
          <a:p>
            <a:r>
              <a:rPr lang="de-DE" sz="2000" b="1" dirty="0">
                <a:solidFill>
                  <a:srgbClr val="00B050"/>
                </a:solidFill>
              </a:rPr>
              <a:t>VKUW</a:t>
            </a:r>
            <a:r>
              <a:rPr lang="de-DE" sz="2000" dirty="0">
                <a:solidFill>
                  <a:srgbClr val="00B050"/>
                </a:solidFill>
              </a:rPr>
              <a:t> </a:t>
            </a:r>
            <a:r>
              <a:rPr lang="de-DE" sz="2000" dirty="0"/>
              <a:t>– V:  </a:t>
            </a:r>
            <a:r>
              <a:rPr lang="de-DE" sz="2000" b="1" dirty="0"/>
              <a:t>Kulturwissenschaft</a:t>
            </a:r>
            <a:br>
              <a:rPr lang="de-DE" sz="2000" b="1" dirty="0"/>
            </a:br>
            <a:r>
              <a:rPr lang="de-DE" sz="2000" dirty="0"/>
              <a:t>(2 SWS, 2 LP; Pflicht) </a:t>
            </a:r>
            <a:br>
              <a:rPr lang="de-DE" sz="2000" dirty="0"/>
            </a:br>
            <a:endParaRPr lang="de-DE" sz="2000" dirty="0"/>
          </a:p>
          <a:p>
            <a:r>
              <a:rPr lang="de-DE" sz="2000" b="1" dirty="0">
                <a:solidFill>
                  <a:srgbClr val="00B050"/>
                </a:solidFill>
              </a:rPr>
              <a:t>VGRO/UGRO </a:t>
            </a:r>
            <a:r>
              <a:rPr lang="de-DE" sz="2000" dirty="0"/>
              <a:t>–</a:t>
            </a:r>
            <a:r>
              <a:rPr lang="de-DE" sz="2000" b="1" dirty="0"/>
              <a:t> </a:t>
            </a:r>
            <a:r>
              <a:rPr lang="de-DE" sz="2000" dirty="0"/>
              <a:t>V/Ü: </a:t>
            </a:r>
            <a:r>
              <a:rPr lang="de-DE" sz="2000" b="1" dirty="0"/>
              <a:t>Grammatik und Orthographie</a:t>
            </a:r>
            <a:br>
              <a:rPr lang="de-DE" sz="2000" b="1" dirty="0"/>
            </a:br>
            <a:r>
              <a:rPr lang="de-DE" sz="2000" dirty="0"/>
              <a:t>(2 SWS, 1 LP; Pflicht) </a:t>
            </a:r>
            <a:br>
              <a:rPr lang="de-DE" sz="2000" dirty="0"/>
            </a:br>
            <a:endParaRPr lang="de-DE" sz="2000" dirty="0"/>
          </a:p>
          <a:p>
            <a:r>
              <a:rPr lang="de-DE" sz="2000" b="1" dirty="0">
                <a:solidFill>
                  <a:srgbClr val="00B050"/>
                </a:solidFill>
              </a:rPr>
              <a:t>VFDD</a:t>
            </a:r>
            <a:r>
              <a:rPr lang="de-DE" sz="2000" dirty="0"/>
              <a:t> – V: </a:t>
            </a:r>
            <a:r>
              <a:rPr lang="de-DE" sz="2000" b="1" dirty="0"/>
              <a:t>Das Fach Deutsch und seine Didaktik</a:t>
            </a:r>
            <a:r>
              <a:rPr lang="de-DE" sz="2000" dirty="0"/>
              <a:t> </a:t>
            </a:r>
            <a:br>
              <a:rPr lang="de-DE" sz="2000" dirty="0"/>
            </a:br>
            <a:r>
              <a:rPr lang="de-DE" sz="2000" dirty="0"/>
              <a:t>(2 SWS, 2 LP; Pflicht)</a:t>
            </a:r>
          </a:p>
          <a:p>
            <a:pPr>
              <a:buNone/>
            </a:pPr>
            <a:r>
              <a:rPr lang="de-DE" sz="2000" b="1" dirty="0"/>
              <a:t>	</a:t>
            </a:r>
          </a:p>
          <a:p>
            <a:pPr>
              <a:buNone/>
            </a:pPr>
            <a:r>
              <a:rPr lang="de-DE" sz="2000" b="1" u="sng" dirty="0"/>
              <a:t>Modulprüfung</a:t>
            </a:r>
            <a:r>
              <a:rPr lang="de-DE" sz="2000" b="1" dirty="0"/>
              <a:t>: Klausur</a:t>
            </a:r>
            <a:r>
              <a:rPr lang="de-DE" sz="2000" dirty="0"/>
              <a:t> (60 Min.) in </a:t>
            </a:r>
            <a:r>
              <a:rPr lang="de-DE" sz="2000" dirty="0" err="1"/>
              <a:t>VGRO</a:t>
            </a:r>
            <a:r>
              <a:rPr lang="de-DE" sz="2000" dirty="0"/>
              <a:t>/</a:t>
            </a:r>
            <a:r>
              <a:rPr lang="de-DE" sz="2000" dirty="0" err="1"/>
              <a:t>UGRO</a:t>
            </a:r>
            <a:r>
              <a:rPr lang="de-DE" sz="2000" dirty="0"/>
              <a:t> (2 LP, </a:t>
            </a:r>
            <a:r>
              <a:rPr lang="de-DE" sz="2000" dirty="0" err="1"/>
              <a:t>unbenotet</a:t>
            </a:r>
            <a:r>
              <a:rPr lang="de-DE" sz="2000" dirty="0"/>
              <a:t>)</a:t>
            </a:r>
          </a:p>
          <a:p>
            <a:pPr>
              <a:buNone/>
            </a:pPr>
            <a:endParaRPr lang="de-DE" sz="2000" b="1" dirty="0"/>
          </a:p>
          <a:p>
            <a:pPr>
              <a:buNone/>
            </a:pP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72760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altLang="de-DE" dirty="0">
                <a:solidFill>
                  <a:srgbClr val="0070C0"/>
                </a:solidFill>
              </a:rPr>
              <a:t>B.A. Kernfach (neue PO)</a:t>
            </a:r>
            <a:r>
              <a:rPr lang="de-DE" altLang="de-DE" dirty="0"/>
              <a:t>:</a:t>
            </a:r>
            <a:br>
              <a:rPr lang="de-DE" altLang="de-DE" dirty="0"/>
            </a:br>
            <a:r>
              <a:rPr lang="de-DE" altLang="de-DE" b="1" dirty="0"/>
              <a:t>Programm für das 1. Semester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225656"/>
          </a:xfrm>
          <a:solidFill>
            <a:srgbClr val="CCECFF"/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de-DE" sz="1300" b="1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de-DE" sz="2600" b="1" dirty="0">
                <a:solidFill>
                  <a:srgbClr val="0070C0"/>
                </a:solidFill>
              </a:rPr>
              <a:t>Modul „Das Fach im Überblick“</a:t>
            </a:r>
            <a:br>
              <a:rPr lang="de-DE" b="1" dirty="0">
                <a:solidFill>
                  <a:srgbClr val="0070C0"/>
                </a:solidFill>
              </a:rPr>
            </a:br>
            <a:endParaRPr lang="de-DE" sz="1200" b="1" dirty="0">
              <a:solidFill>
                <a:srgbClr val="0070C0"/>
              </a:solidFill>
            </a:endParaRPr>
          </a:p>
          <a:p>
            <a:r>
              <a:rPr lang="de-DE" sz="2000" b="1" dirty="0">
                <a:solidFill>
                  <a:srgbClr val="0070C0"/>
                </a:solidFill>
              </a:rPr>
              <a:t>VKUW</a:t>
            </a:r>
            <a:r>
              <a:rPr lang="de-DE" sz="2000" dirty="0"/>
              <a:t> – V: </a:t>
            </a:r>
            <a:r>
              <a:rPr lang="de-DE" sz="2000" b="1" dirty="0"/>
              <a:t>Kulturwissenschaft</a:t>
            </a:r>
            <a:br>
              <a:rPr lang="de-DE" sz="2000" b="1" dirty="0"/>
            </a:br>
            <a:r>
              <a:rPr lang="de-DE" sz="2000" dirty="0"/>
              <a:t>(2 SWS</a:t>
            </a:r>
            <a:r>
              <a:rPr lang="de-DE" sz="2000"/>
              <a:t>, 2 </a:t>
            </a:r>
            <a:r>
              <a:rPr lang="de-DE" sz="2000" dirty="0"/>
              <a:t>LP; Pflicht) </a:t>
            </a:r>
          </a:p>
          <a:p>
            <a:r>
              <a:rPr lang="de-DE" sz="2000" b="1" dirty="0">
                <a:solidFill>
                  <a:srgbClr val="0070C0"/>
                </a:solidFill>
              </a:rPr>
              <a:t>UGRO</a:t>
            </a:r>
            <a:r>
              <a:rPr lang="de-DE" sz="2000" dirty="0"/>
              <a:t> – Ü: </a:t>
            </a:r>
            <a:r>
              <a:rPr lang="de-DE" sz="2000" b="1" dirty="0"/>
              <a:t>Grammatik und Orthographie</a:t>
            </a:r>
            <a:br>
              <a:rPr lang="de-DE" sz="2000" b="1" dirty="0"/>
            </a:br>
            <a:r>
              <a:rPr lang="de-DE" sz="2000" dirty="0"/>
              <a:t>(2 SWS, 1 LP; Pflicht) </a:t>
            </a:r>
          </a:p>
          <a:p>
            <a:r>
              <a:rPr lang="de-DE" sz="2000" b="1" dirty="0">
                <a:solidFill>
                  <a:srgbClr val="0070C0"/>
                </a:solidFill>
              </a:rPr>
              <a:t>ULIN</a:t>
            </a:r>
            <a:r>
              <a:rPr lang="de-DE" sz="2000" dirty="0"/>
              <a:t> – Ü: </a:t>
            </a:r>
            <a:r>
              <a:rPr lang="de-DE" sz="2000" b="1" dirty="0"/>
              <a:t>Propädeutikum Sprachwissenschaft</a:t>
            </a:r>
            <a:br>
              <a:rPr lang="de-DE" sz="2000" dirty="0"/>
            </a:br>
            <a:r>
              <a:rPr lang="de-DE" sz="2000" dirty="0"/>
              <a:t>(1 SWS, 1 LP; Pflicht)</a:t>
            </a:r>
          </a:p>
          <a:p>
            <a:r>
              <a:rPr lang="de-DE" sz="2000" b="1" dirty="0">
                <a:solidFill>
                  <a:srgbClr val="0070C0"/>
                </a:solidFill>
              </a:rPr>
              <a:t>ULIT</a:t>
            </a:r>
            <a:r>
              <a:rPr lang="de-DE" sz="2000" dirty="0">
                <a:solidFill>
                  <a:schemeClr val="accent3"/>
                </a:solidFill>
              </a:rPr>
              <a:t> – Ü: </a:t>
            </a:r>
            <a:r>
              <a:rPr lang="de-DE" sz="2000" b="1" dirty="0">
                <a:solidFill>
                  <a:schemeClr val="accent3"/>
                </a:solidFill>
              </a:rPr>
              <a:t>Propädeutikum Literaturwissenschaft</a:t>
            </a:r>
            <a:br>
              <a:rPr lang="de-DE" sz="2000" b="1" dirty="0">
                <a:solidFill>
                  <a:schemeClr val="accent3"/>
                </a:solidFill>
              </a:rPr>
            </a:br>
            <a:r>
              <a:rPr lang="de-DE" sz="2000" dirty="0">
                <a:solidFill>
                  <a:schemeClr val="accent3"/>
                </a:solidFill>
              </a:rPr>
              <a:t>(1 SWS, 1 LP; Pflicht)</a:t>
            </a:r>
          </a:p>
          <a:p>
            <a:pPr marL="109728" indent="0">
              <a:buNone/>
            </a:pPr>
            <a:endParaRPr lang="de-DE" sz="2000" b="1" dirty="0">
              <a:solidFill>
                <a:schemeClr val="accent3"/>
              </a:solidFill>
            </a:endParaRPr>
          </a:p>
          <a:p>
            <a:pPr>
              <a:buNone/>
            </a:pPr>
            <a:r>
              <a:rPr lang="de-DE" sz="2000" b="1" dirty="0"/>
              <a:t>	</a:t>
            </a:r>
            <a:r>
              <a:rPr lang="de-DE" sz="2000" b="1" u="sng" dirty="0"/>
              <a:t>Modulprüfung</a:t>
            </a:r>
            <a:r>
              <a:rPr lang="de-DE" sz="2000" b="1" dirty="0"/>
              <a:t>: Klausur</a:t>
            </a:r>
            <a:r>
              <a:rPr lang="de-DE" sz="2000" dirty="0"/>
              <a:t> (60 Min.) in </a:t>
            </a:r>
            <a:r>
              <a:rPr lang="de-DE" sz="2000" b="1" dirty="0"/>
              <a:t>UGRO</a:t>
            </a:r>
            <a:r>
              <a:rPr lang="de-DE" sz="2000" dirty="0"/>
              <a:t>  (2 LP, unbenotet) </a:t>
            </a:r>
          </a:p>
          <a:p>
            <a:pPr>
              <a:buNone/>
            </a:pPr>
            <a:endParaRPr lang="de-DE" sz="2000" b="1" dirty="0"/>
          </a:p>
          <a:p>
            <a:pPr>
              <a:buNone/>
            </a:pP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72760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altLang="de-DE" dirty="0" err="1">
                <a:solidFill>
                  <a:srgbClr val="00B050"/>
                </a:solidFill>
              </a:rPr>
              <a:t>B.Ed</a:t>
            </a:r>
            <a:r>
              <a:rPr lang="de-DE" altLang="de-DE" dirty="0">
                <a:solidFill>
                  <a:srgbClr val="00B050"/>
                </a:solidFill>
              </a:rPr>
              <a:t>. / </a:t>
            </a:r>
            <a:r>
              <a:rPr lang="de-DE" altLang="de-DE" dirty="0" err="1">
                <a:solidFill>
                  <a:srgbClr val="00B050"/>
                </a:solidFill>
              </a:rPr>
              <a:t>B.Sc</a:t>
            </a:r>
            <a:r>
              <a:rPr lang="de-DE" altLang="de-DE" dirty="0">
                <a:solidFill>
                  <a:srgbClr val="00B050"/>
                </a:solidFill>
              </a:rPr>
              <a:t>. </a:t>
            </a:r>
            <a:r>
              <a:rPr lang="de-DE" altLang="de-DE" dirty="0" err="1">
                <a:solidFill>
                  <a:srgbClr val="00B050"/>
                </a:solidFill>
              </a:rPr>
              <a:t>WiPäd</a:t>
            </a:r>
            <a:r>
              <a:rPr lang="de-DE" altLang="de-DE" dirty="0">
                <a:solidFill>
                  <a:srgbClr val="00B050"/>
                </a:solidFill>
              </a:rPr>
              <a:t> </a:t>
            </a:r>
            <a:r>
              <a:rPr lang="de-DE" altLang="de-DE" dirty="0">
                <a:solidFill>
                  <a:schemeClr val="bg2"/>
                </a:solidFill>
              </a:rPr>
              <a:t>/ </a:t>
            </a:r>
            <a:r>
              <a:rPr lang="de-DE" altLang="de-DE" dirty="0">
                <a:solidFill>
                  <a:srgbClr val="0070C0"/>
                </a:solidFill>
              </a:rPr>
              <a:t>B.A. KF und BF</a:t>
            </a:r>
            <a:br>
              <a:rPr lang="de-DE" altLang="de-DE" dirty="0"/>
            </a:br>
            <a:r>
              <a:rPr lang="de-DE" altLang="de-DE" b="1" dirty="0"/>
              <a:t>Programm für das 1. Semester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348880"/>
            <a:ext cx="8435280" cy="4225656"/>
          </a:xfrm>
          <a:solidFill>
            <a:srgbClr val="FFFFCC"/>
          </a:solidFill>
          <a:ln>
            <a:solidFill>
              <a:schemeClr val="accent2"/>
            </a:solidFill>
          </a:ln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endParaRPr lang="de-DE" sz="1300" b="1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de-DE" sz="3100" b="1" dirty="0">
                <a:solidFill>
                  <a:schemeClr val="bg2"/>
                </a:solidFill>
              </a:rPr>
              <a:t>Modul „Grundlagen Literaturwissenschaft“</a:t>
            </a:r>
          </a:p>
          <a:p>
            <a:pPr>
              <a:buNone/>
            </a:pPr>
            <a:endParaRPr lang="de-DE" sz="1200" b="1" dirty="0">
              <a:solidFill>
                <a:schemeClr val="bg2"/>
              </a:solidFill>
            </a:endParaRPr>
          </a:p>
          <a:p>
            <a:r>
              <a:rPr lang="de-DE" sz="2000" b="1" dirty="0" err="1">
                <a:solidFill>
                  <a:schemeClr val="accent2"/>
                </a:solidFill>
              </a:rPr>
              <a:t>GADL</a:t>
            </a:r>
            <a:r>
              <a:rPr lang="de-DE" sz="2000" b="1" dirty="0">
                <a:solidFill>
                  <a:schemeClr val="accent2"/>
                </a:solidFill>
              </a:rPr>
              <a:t>-PS</a:t>
            </a:r>
            <a:r>
              <a:rPr lang="de-DE" sz="2000" dirty="0">
                <a:solidFill>
                  <a:schemeClr val="accent2"/>
                </a:solidFill>
              </a:rPr>
              <a:t> </a:t>
            </a:r>
            <a:r>
              <a:rPr lang="de-DE" sz="2000" dirty="0"/>
              <a:t>– PS: </a:t>
            </a:r>
            <a:r>
              <a:rPr lang="de-DE" sz="2000" b="1" dirty="0"/>
              <a:t>Grundlagen Ältere deutsche Literatur </a:t>
            </a:r>
            <a:br>
              <a:rPr lang="de-DE" sz="2000" b="1" dirty="0"/>
            </a:br>
            <a:r>
              <a:rPr lang="de-DE" sz="2000" dirty="0"/>
              <a:t>(2 </a:t>
            </a:r>
            <a:r>
              <a:rPr lang="de-DE" sz="2000" dirty="0" err="1"/>
              <a:t>SWS</a:t>
            </a:r>
            <a:r>
              <a:rPr lang="de-DE" sz="2000" dirty="0"/>
              <a:t>, 2 LP; Pflicht)</a:t>
            </a:r>
            <a:br>
              <a:rPr lang="de-DE" sz="2000" dirty="0"/>
            </a:br>
            <a:endParaRPr lang="de-DE" sz="800" dirty="0">
              <a:solidFill>
                <a:schemeClr val="accent2"/>
              </a:solidFill>
            </a:endParaRPr>
          </a:p>
          <a:p>
            <a:r>
              <a:rPr lang="de-DE" sz="2000" b="1" dirty="0">
                <a:solidFill>
                  <a:schemeClr val="accent2"/>
                </a:solidFill>
              </a:rPr>
              <a:t>GADL-V</a:t>
            </a:r>
            <a:r>
              <a:rPr lang="de-DE" sz="2000" dirty="0"/>
              <a:t> – V: </a:t>
            </a:r>
            <a:r>
              <a:rPr lang="de-DE" sz="2000" b="1" dirty="0"/>
              <a:t>Grundlagen Ältere deutsche Literatur </a:t>
            </a:r>
            <a:br>
              <a:rPr lang="de-DE" sz="2000" b="1" dirty="0"/>
            </a:br>
            <a:r>
              <a:rPr lang="de-DE" sz="2000" dirty="0"/>
              <a:t>(1 SWS, 1 LP; Pflicht)</a:t>
            </a:r>
          </a:p>
          <a:p>
            <a:endParaRPr lang="de-DE" sz="1100" dirty="0"/>
          </a:p>
          <a:p>
            <a:pPr>
              <a:buNone/>
            </a:pPr>
            <a:r>
              <a:rPr lang="de-DE" sz="2000" b="1" dirty="0"/>
              <a:t>	</a:t>
            </a:r>
            <a:r>
              <a:rPr lang="de-DE" sz="2000" b="1" u="sng" dirty="0"/>
              <a:t>Modulteilprüfung</a:t>
            </a:r>
            <a:r>
              <a:rPr lang="de-DE" sz="2000" dirty="0"/>
              <a:t>: Klausur (60 Min.) über </a:t>
            </a:r>
            <a:r>
              <a:rPr lang="de-DE" sz="2000" b="1" dirty="0"/>
              <a:t>GADL-PS + GADL-V </a:t>
            </a:r>
            <a:r>
              <a:rPr lang="de-DE" sz="2000" dirty="0"/>
              <a:t>(2 LP, benotet)</a:t>
            </a:r>
          </a:p>
          <a:p>
            <a:pPr>
              <a:buNone/>
            </a:pPr>
            <a:br>
              <a:rPr lang="de-DE" sz="2000" dirty="0"/>
            </a:br>
            <a:endParaRPr lang="de-DE" sz="800" dirty="0"/>
          </a:p>
          <a:p>
            <a:r>
              <a:rPr lang="de-DE" sz="2000" b="1" dirty="0" err="1">
                <a:solidFill>
                  <a:schemeClr val="accent2"/>
                </a:solidFill>
              </a:rPr>
              <a:t>GNDL</a:t>
            </a:r>
            <a:r>
              <a:rPr lang="de-DE" sz="2000" b="1" dirty="0">
                <a:solidFill>
                  <a:schemeClr val="accent2"/>
                </a:solidFill>
              </a:rPr>
              <a:t>-PS</a:t>
            </a:r>
            <a:r>
              <a:rPr lang="de-DE" sz="2000" dirty="0"/>
              <a:t> – PS: </a:t>
            </a:r>
            <a:r>
              <a:rPr lang="de-DE" sz="2000" b="1" dirty="0"/>
              <a:t>Grundlagen Neuere deutsche Literatur </a:t>
            </a:r>
            <a:br>
              <a:rPr lang="de-DE" sz="2000" b="1" dirty="0"/>
            </a:br>
            <a:r>
              <a:rPr lang="de-DE" sz="2000" dirty="0"/>
              <a:t>(2 </a:t>
            </a:r>
            <a:r>
              <a:rPr lang="de-DE" sz="2000" dirty="0" err="1"/>
              <a:t>SWS</a:t>
            </a:r>
            <a:r>
              <a:rPr lang="de-DE" sz="2000" dirty="0"/>
              <a:t>, 2 LP; Pflicht)</a:t>
            </a:r>
            <a:br>
              <a:rPr lang="de-DE" sz="2000" dirty="0"/>
            </a:br>
            <a:endParaRPr lang="de-DE" sz="800" b="1" dirty="0"/>
          </a:p>
          <a:p>
            <a:r>
              <a:rPr lang="de-DE" sz="2000" b="1" dirty="0" err="1">
                <a:solidFill>
                  <a:schemeClr val="accent2"/>
                </a:solidFill>
              </a:rPr>
              <a:t>GNDL</a:t>
            </a:r>
            <a:r>
              <a:rPr lang="de-DE" sz="2000" b="1" dirty="0">
                <a:solidFill>
                  <a:schemeClr val="accent2"/>
                </a:solidFill>
              </a:rPr>
              <a:t>-V</a:t>
            </a:r>
            <a:r>
              <a:rPr lang="de-DE" sz="2000" dirty="0"/>
              <a:t> – V: </a:t>
            </a:r>
            <a:r>
              <a:rPr lang="de-DE" sz="2000" b="1" dirty="0"/>
              <a:t>Grundlagen Neuere deutsche Literatur</a:t>
            </a:r>
            <a:br>
              <a:rPr lang="de-DE" sz="2000" b="1" dirty="0"/>
            </a:br>
            <a:r>
              <a:rPr lang="de-DE" sz="2000" dirty="0"/>
              <a:t>(1 </a:t>
            </a:r>
            <a:r>
              <a:rPr lang="de-DE" sz="2000" dirty="0" err="1"/>
              <a:t>SWS</a:t>
            </a:r>
            <a:r>
              <a:rPr lang="de-DE" sz="2000" dirty="0"/>
              <a:t>, 1 LP; Pflicht)</a:t>
            </a:r>
          </a:p>
          <a:p>
            <a:endParaRPr lang="de-DE" sz="1100" b="1" dirty="0">
              <a:solidFill>
                <a:schemeClr val="accent3"/>
              </a:solidFill>
            </a:endParaRPr>
          </a:p>
          <a:p>
            <a:pPr>
              <a:buNone/>
            </a:pPr>
            <a:r>
              <a:rPr lang="de-DE" sz="2000" b="1" dirty="0"/>
              <a:t>	</a:t>
            </a:r>
            <a:r>
              <a:rPr lang="de-DE" sz="2000" b="1" u="sng" dirty="0"/>
              <a:t>Modulteilprüfung</a:t>
            </a:r>
            <a:r>
              <a:rPr lang="de-DE" sz="2000" dirty="0"/>
              <a:t>: </a:t>
            </a:r>
            <a:r>
              <a:rPr lang="de-DE" sz="2000" b="1" dirty="0"/>
              <a:t>Klausur</a:t>
            </a:r>
            <a:r>
              <a:rPr lang="de-DE" sz="2000" dirty="0"/>
              <a:t> (60 Min.) über </a:t>
            </a:r>
            <a:r>
              <a:rPr lang="de-DE" sz="2000" b="1" dirty="0"/>
              <a:t>GNDL-PS + GNDL-V</a:t>
            </a:r>
            <a:r>
              <a:rPr lang="de-DE" sz="2000" dirty="0"/>
              <a:t> (2 LP, benotet)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BA208-7F05-C728-7DD2-0C7D897F1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el 1">
            <a:extLst>
              <a:ext uri="{FF2B5EF4-FFF2-40B4-BE49-F238E27FC236}">
                <a16:creationId xmlns:a16="http://schemas.microsoft.com/office/drawing/2014/main" id="{E0CE8562-9189-325E-CC91-BE62FD8E6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Wie und wann melde ich mich an?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08C09B-0EF4-B307-C476-95F986F55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203912"/>
          </a:xfrm>
          <a:noFill/>
        </p:spPr>
        <p:txBody>
          <a:bodyPr>
            <a:normAutofit/>
          </a:bodyPr>
          <a:lstStyle/>
          <a:p>
            <a:pPr>
              <a:defRPr/>
            </a:pPr>
            <a:r>
              <a:rPr lang="de-DE" sz="2400" b="1" dirty="0"/>
              <a:t>Anmeldung für die Lehrveranstaltungen in </a:t>
            </a:r>
          </a:p>
          <a:p>
            <a:pPr marL="400050" lvl="1" indent="0">
              <a:buFont typeface="Wingdings" pitchFamily="2" charset="2"/>
              <a:buNone/>
              <a:defRPr/>
            </a:pPr>
            <a:r>
              <a:rPr lang="de-DE" sz="2400" b="1" dirty="0">
                <a:solidFill>
                  <a:schemeClr val="tx1"/>
                </a:solidFill>
              </a:rPr>
              <a:t>JOGU-</a:t>
            </a:r>
            <a:r>
              <a:rPr lang="de-DE" sz="2400" b="1" dirty="0" err="1">
                <a:solidFill>
                  <a:schemeClr val="tx1"/>
                </a:solidFill>
              </a:rPr>
              <a:t>StINe</a:t>
            </a:r>
            <a:r>
              <a:rPr lang="de-DE" sz="2400" b="1" dirty="0">
                <a:solidFill>
                  <a:schemeClr val="tx1"/>
                </a:solidFill>
              </a:rPr>
              <a:t> (Studieninformationsnetz)</a:t>
            </a:r>
          </a:p>
          <a:p>
            <a:pPr marL="400050" lvl="1" indent="0">
              <a:buFont typeface="Wingdings" pitchFamily="2" charset="2"/>
              <a:buNone/>
              <a:defRPr/>
            </a:pPr>
            <a:r>
              <a:rPr lang="de-DE" sz="2400" u="sng" dirty="0">
                <a:hlinkClick r:id="rId2"/>
              </a:rPr>
              <a:t>https://jogustine.uni-mainz.de/</a:t>
            </a:r>
            <a:r>
              <a:rPr lang="de-DE" sz="2400" dirty="0"/>
              <a:t> </a:t>
            </a:r>
          </a:p>
          <a:p>
            <a:pPr marL="400050" lvl="1" indent="0">
              <a:buFont typeface="Wingdings" pitchFamily="2" charset="2"/>
              <a:buNone/>
              <a:defRPr/>
            </a:pPr>
            <a:endParaRPr lang="de-DE" sz="2400" dirty="0"/>
          </a:p>
          <a:p>
            <a:pPr marL="400050" lvl="1" indent="0">
              <a:buFont typeface="Wingdings" pitchFamily="2" charset="2"/>
              <a:buNone/>
              <a:defRPr/>
            </a:pPr>
            <a:r>
              <a:rPr lang="de-DE" sz="1600" b="1" dirty="0">
                <a:solidFill>
                  <a:schemeClr val="bg2">
                    <a:lumMod val="50000"/>
                  </a:schemeClr>
                </a:solidFill>
              </a:rPr>
              <a:t>Zweite Anmeldephase (insbesondere für Erstsemester, Fach- und </a:t>
            </a:r>
            <a:r>
              <a:rPr lang="de-DE" sz="1600" b="1" dirty="0" err="1">
                <a:solidFill>
                  <a:schemeClr val="bg2">
                    <a:lumMod val="50000"/>
                  </a:schemeClr>
                </a:solidFill>
              </a:rPr>
              <a:t>Hochschulwechsler:innen</a:t>
            </a:r>
            <a:r>
              <a:rPr lang="de-DE" sz="1600" b="1" dirty="0">
                <a:solidFill>
                  <a:schemeClr val="bg2">
                    <a:lumMod val="50000"/>
                  </a:schemeClr>
                </a:solidFill>
              </a:rPr>
              <a:t>):</a:t>
            </a:r>
          </a:p>
          <a:p>
            <a:pPr marL="400050" lvl="1" indent="0">
              <a:buFont typeface="Wingdings" pitchFamily="2" charset="2"/>
              <a:buNone/>
              <a:defRPr/>
            </a:pPr>
            <a:endParaRPr lang="de-DE" sz="1400" dirty="0">
              <a:solidFill>
                <a:schemeClr val="bg2">
                  <a:lumMod val="50000"/>
                </a:schemeClr>
              </a:solidFill>
            </a:endParaRPr>
          </a:p>
          <a:p>
            <a:pPr marL="400050" lvl="1" indent="0">
              <a:buFont typeface="Wingdings" pitchFamily="2" charset="2"/>
              <a:buNone/>
              <a:defRPr/>
            </a:pPr>
            <a:r>
              <a:rPr lang="de-DE" sz="1400" dirty="0">
                <a:solidFill>
                  <a:schemeClr val="bg2">
                    <a:lumMod val="50000"/>
                  </a:schemeClr>
                </a:solidFill>
              </a:rPr>
              <a:t>Mo, 12.10., 13 Uhr bis Do, 15.10., 13 Uhr</a:t>
            </a:r>
          </a:p>
          <a:p>
            <a:pPr marL="400050" lvl="1" indent="0">
              <a:buFont typeface="Wingdings" pitchFamily="2" charset="2"/>
              <a:buNone/>
              <a:defRPr/>
            </a:pPr>
            <a:endParaRPr lang="de-DE" sz="1600" b="1" u="sng" dirty="0">
              <a:solidFill>
                <a:schemeClr val="hlink"/>
              </a:solidFill>
            </a:endParaRPr>
          </a:p>
          <a:p>
            <a:pPr marL="400050" lvl="1" indent="0"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de-DE" sz="1600" b="1" dirty="0">
                <a:solidFill>
                  <a:schemeClr val="bg2">
                    <a:lumMod val="50000"/>
                  </a:schemeClr>
                </a:solidFill>
              </a:rPr>
              <a:t>Dritte Anmeldephase (Restplatzvergabe)</a:t>
            </a:r>
          </a:p>
          <a:p>
            <a:pPr marL="400050" lvl="1" indent="0">
              <a:buFont typeface="Wingdings" pitchFamily="2" charset="2"/>
              <a:buNone/>
              <a:defRPr/>
            </a:pPr>
            <a:r>
              <a:rPr lang="de-DE" sz="1600" dirty="0">
                <a:solidFill>
                  <a:schemeClr val="bg2">
                    <a:lumMod val="50000"/>
                  </a:schemeClr>
                </a:solidFill>
              </a:rPr>
              <a:t>Mo, 19.10., 13 Uhr bis Fr., 23.10., 21 Uhr</a:t>
            </a:r>
          </a:p>
          <a:p>
            <a:pPr marL="400050" lvl="1" indent="0">
              <a:buFont typeface="Wingdings" pitchFamily="2" charset="2"/>
              <a:buNone/>
              <a:defRPr/>
            </a:pPr>
            <a:endParaRPr lang="de-DE" sz="2400" dirty="0"/>
          </a:p>
          <a:p>
            <a:pPr marL="400050" lvl="1" indent="0">
              <a:buFont typeface="Wingdings" pitchFamily="2" charset="2"/>
              <a:buNone/>
              <a:defRPr/>
            </a:pPr>
            <a:endParaRPr lang="de-DE" sz="2400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E8DB903-4A11-DA1D-EC98-5A7E7FE974BB}"/>
              </a:ext>
            </a:extLst>
          </p:cNvPr>
          <p:cNvSpPr/>
          <p:nvPr/>
        </p:nvSpPr>
        <p:spPr>
          <a:xfrm>
            <a:off x="539552" y="4437112"/>
            <a:ext cx="4608512" cy="7200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0670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277A8-4FC2-A600-8769-273C9EADE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86CC2C55-A981-6817-CA57-15B876AEE445}"/>
              </a:ext>
            </a:extLst>
          </p:cNvPr>
          <p:cNvSpPr/>
          <p:nvPr/>
        </p:nvSpPr>
        <p:spPr>
          <a:xfrm>
            <a:off x="114720" y="6237312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>
                <a:solidFill>
                  <a:schemeClr val="accent2"/>
                </a:solidFill>
                <a:hlinkClick r:id="rId2"/>
              </a:rPr>
              <a:t>https://info.jogustine.uni-mainz.de/studierende/informationsvideos/modul-veranstaltungsanmeldung/</a:t>
            </a:r>
            <a:endParaRPr lang="de-DE" sz="1400" dirty="0">
              <a:solidFill>
                <a:schemeClr val="accent2"/>
              </a:solidFill>
            </a:endParaRPr>
          </a:p>
          <a:p>
            <a:r>
              <a:rPr lang="de-DE" sz="1400" dirty="0">
                <a:solidFill>
                  <a:schemeClr val="accent6"/>
                </a:solidFill>
              </a:rPr>
              <a:t>(Anmeldung über Ihren Uni-Account erforderlich)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4E6B140-CC87-7F39-CA70-4C56BEB19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1" y="725846"/>
            <a:ext cx="9014417" cy="540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881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Achtung! Unterschied: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b="1" dirty="0"/>
              <a:t>Lehrveranstaltungsanmeldung</a:t>
            </a:r>
            <a:br>
              <a:rPr lang="de-DE" dirty="0"/>
            </a:br>
            <a:r>
              <a:rPr lang="de-DE" dirty="0"/>
              <a:t>≠ </a:t>
            </a:r>
            <a:r>
              <a:rPr lang="de-DE" b="1" dirty="0"/>
              <a:t>Prüfungsanmeldung</a:t>
            </a:r>
          </a:p>
          <a:p>
            <a:pPr>
              <a:buNone/>
            </a:pPr>
            <a:endParaRPr lang="de-DE" sz="2400" dirty="0"/>
          </a:p>
          <a:p>
            <a:r>
              <a:rPr lang="de-DE" sz="2400" dirty="0"/>
              <a:t>Die Anmeldung zu den </a:t>
            </a:r>
            <a:r>
              <a:rPr lang="de-DE" sz="2400" b="1" u="sng" dirty="0"/>
              <a:t>Modulprüfungen</a:t>
            </a:r>
            <a:r>
              <a:rPr lang="de-DE" sz="2400" dirty="0"/>
              <a:t> erfolgt erst mehrere Wochen nach Vorlesungsbeginn. </a:t>
            </a:r>
            <a:br>
              <a:rPr lang="de-DE" sz="2400" dirty="0"/>
            </a:br>
            <a:r>
              <a:rPr lang="de-DE" sz="2400" b="1" dirty="0">
                <a:solidFill>
                  <a:schemeClr val="accent3"/>
                </a:solidFill>
              </a:rPr>
              <a:t>Bitte Aushänge beachten!</a:t>
            </a:r>
            <a:endParaRPr lang="de-DE" sz="2400" dirty="0">
              <a:solidFill>
                <a:schemeClr val="accent3"/>
              </a:solidFill>
            </a:endParaRPr>
          </a:p>
          <a:p>
            <a:r>
              <a:rPr lang="de-DE" sz="2400" dirty="0"/>
              <a:t>Die </a:t>
            </a:r>
            <a:r>
              <a:rPr lang="de-DE" sz="2400" b="1" u="sng" dirty="0"/>
              <a:t>Prüfungsanmeldephasen</a:t>
            </a:r>
            <a:r>
              <a:rPr lang="de-DE" sz="2400" dirty="0"/>
              <a:t> sind </a:t>
            </a:r>
            <a:r>
              <a:rPr lang="de-DE" sz="2400" b="1" u="sng" dirty="0"/>
              <a:t>verbindlich</a:t>
            </a:r>
            <a:r>
              <a:rPr lang="de-DE" sz="2400" dirty="0"/>
              <a:t>: Wenn Sie sich innerhalb der Phase nicht anmelden, können Sie an den Prüfungen nicht teilnehmen. (Trotzdem erbrachte Prüfungsleistungen sind ungültig.)</a:t>
            </a:r>
          </a:p>
          <a:p>
            <a:pPr>
              <a:buNone/>
            </a:pPr>
            <a:endParaRPr lang="de-DE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07AA4-31FB-A8E2-9C2F-E426A3DA5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el 3">
            <a:extLst>
              <a:ext uri="{FF2B5EF4-FFF2-40B4-BE49-F238E27FC236}">
                <a16:creationId xmlns:a16="http://schemas.microsoft.com/office/drawing/2014/main" id="{6AC1BE87-C02A-F71F-3CF6-4E34206BF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Helfer in der Not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88B296-A6D5-DD24-337C-0431F4FF2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3356992"/>
            <a:ext cx="7772400" cy="1509712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Wo gibt es weitere Informationen?</a:t>
            </a:r>
          </a:p>
        </p:txBody>
      </p:sp>
    </p:spTree>
    <p:extLst>
      <p:ext uri="{BB962C8B-B14F-4D97-AF65-F5344CB8AC3E}">
        <p14:creationId xmlns:p14="http://schemas.microsoft.com/office/powerpoint/2010/main" val="2314715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F5FD9-188A-7A91-3A06-894EDE7A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EDD717D3-7DCF-A268-D3B3-576B3410DE6A}"/>
              </a:ext>
            </a:extLst>
          </p:cNvPr>
          <p:cNvSpPr/>
          <p:nvPr/>
        </p:nvSpPr>
        <p:spPr>
          <a:xfrm>
            <a:off x="395536" y="1700808"/>
            <a:ext cx="856895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bg2"/>
                </a:solidFill>
              </a:rPr>
              <a:t>Dieses hilfreiche Blatt finden Sie unter: </a:t>
            </a:r>
          </a:p>
          <a:p>
            <a:r>
              <a:rPr lang="de-DE" sz="1400" dirty="0">
                <a:solidFill>
                  <a:schemeClr val="accent2"/>
                </a:solidFill>
                <a:hlinkClick r:id="rId3"/>
              </a:rPr>
              <a:t>https://www.germanistik.uni-mainz.de/studienfachberatung/studienfachberatung-deutsch-germanistik/</a:t>
            </a:r>
            <a:endParaRPr lang="de-DE" sz="1400" dirty="0">
              <a:solidFill>
                <a:schemeClr val="accent2"/>
              </a:solidFill>
            </a:endParaRPr>
          </a:p>
          <a:p>
            <a:r>
              <a:rPr lang="de-DE" sz="1600" b="1" dirty="0">
                <a:solidFill>
                  <a:schemeClr val="bg2"/>
                </a:solidFill>
              </a:rPr>
              <a:t>Orientierung für Erstsemester: Orientierungshilfen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9B7207D-6BC2-627C-A9AC-B15648DFAE67}"/>
              </a:ext>
            </a:extLst>
          </p:cNvPr>
          <p:cNvSpPr txBox="1"/>
          <p:nvPr/>
        </p:nvSpPr>
        <p:spPr>
          <a:xfrm>
            <a:off x="389766" y="2962393"/>
            <a:ext cx="8358698" cy="3659976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  <a:buNone/>
            </a:pPr>
            <a:r>
              <a:rPr lang="de-DE" sz="28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Links &amp; Leute, die Ihnen weiterhelfen</a:t>
            </a:r>
            <a:r>
              <a:rPr lang="de-DE" sz="20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de-D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00"/>
              </a:spcAft>
              <a:buNone/>
            </a:pPr>
            <a:r>
              <a:rPr lang="de-DE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Schriftliche Helfer</a:t>
            </a:r>
            <a:endParaRPr lang="de-D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400"/>
              </a:spcAft>
              <a:buFont typeface="Symbol" panose="05050102010706020507" pitchFamily="18" charset="2"/>
              <a:buChar char=""/>
              <a:tabLst>
                <a:tab pos="235585" algn="l"/>
              </a:tabLst>
            </a:pPr>
            <a:r>
              <a:rPr lang="de-DE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Prüfungsordnungen</a:t>
            </a: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de-DE" sz="14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enthalten neben dem Manteltext die einzelnen </a:t>
            </a:r>
            <a:r>
              <a:rPr lang="de-DE" sz="1400" u="sng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fachspezifischen Anhänge</a:t>
            </a:r>
            <a:br>
              <a:rPr lang="de-DE" sz="14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DE" sz="14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mit der maßgeblichen Modulübersicht des jeweiligen Faches</a:t>
            </a:r>
            <a:endParaRPr lang="de-D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400"/>
              </a:spcAft>
              <a:buFont typeface="Symbol" panose="05050102010706020507" pitchFamily="18" charset="2"/>
              <a:buChar char=""/>
              <a:tabLst>
                <a:tab pos="235585" algn="l"/>
              </a:tabLst>
            </a:pPr>
            <a:r>
              <a:rPr lang="de-DE" sz="1400" b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Bitte beachten!</a:t>
            </a:r>
            <a:r>
              <a:rPr lang="de-DE" sz="14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Rechtlich verbindlich sind nur die Prüfungsordnungen</a:t>
            </a: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 (Siehe unter: </a:t>
            </a:r>
            <a:r>
              <a:rPr lang="de-DE" sz="14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 tooltip="https://sl.uni-mainz.de/service/ordnungen/faecheruebergreifende-pruefungsordnungen/"/>
              </a:rPr>
              <a:t>https://sl.uni-mainz.de/service/ordnungen/faecheruebergreifende-pruefungsordnungen/</a:t>
            </a: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&gt; Ordnungen für </a:t>
            </a:r>
            <a:r>
              <a:rPr lang="de-DE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FB 05</a:t>
            </a: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35585" algn="l"/>
              </a:tabLst>
            </a:pP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Unter </a:t>
            </a:r>
            <a:r>
              <a:rPr lang="de-DE" sz="14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 tooltip="https://www.germanistik.uni-mainz.de/studiengaenge/"/>
              </a:rPr>
              <a:t>https://www.germanistik.uni-mainz.de/studiengaenge/</a:t>
            </a: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b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Bitte den jeweiligen Studiengang im Menü </a:t>
            </a:r>
            <a:r>
              <a:rPr lang="de-DE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Studiengänge</a:t>
            </a: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auf der linken Seite anklicken, dann öffnen sich: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200"/>
              </a:spcAft>
              <a:buFont typeface="Georgia" panose="02040502050405020303" pitchFamily="18" charset="0"/>
              <a:buChar char="•"/>
              <a:tabLst>
                <a:tab pos="692785" algn="l"/>
              </a:tabLst>
            </a:pPr>
            <a:r>
              <a:rPr lang="de-DE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Studienkompasse</a:t>
            </a: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de-DE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etwas ausführlicherer Überblick über die Module, semesterweise;</a:t>
            </a:r>
          </a:p>
          <a:p>
            <a:pPr marL="742950" lvl="1" indent="-285750">
              <a:lnSpc>
                <a:spcPct val="107000"/>
              </a:lnSpc>
              <a:spcAft>
                <a:spcPts val="200"/>
              </a:spcAft>
              <a:buFont typeface="Georgia" panose="02040502050405020303" pitchFamily="18" charset="0"/>
              <a:buChar char="•"/>
              <a:tabLst>
                <a:tab pos="692785" algn="l"/>
              </a:tabLst>
            </a:pPr>
            <a:r>
              <a:rPr lang="de-DE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Verlaufspläne</a:t>
            </a: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de-DE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kurzer tabellarischer Überblick;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Georgia" panose="02040502050405020303" pitchFamily="18" charset="0"/>
              <a:buChar char="•"/>
              <a:tabLst>
                <a:tab pos="692785" algn="l"/>
              </a:tabLst>
            </a:pPr>
            <a:r>
              <a:rPr lang="de-DE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Modulhandbücher</a:t>
            </a:r>
            <a:r>
              <a:rPr lang="de-D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detaillierte Beschreibungen von Zielen, Inhalten, Prüfungsformen.</a:t>
            </a:r>
          </a:p>
        </p:txBody>
      </p:sp>
    </p:spTree>
    <p:extLst>
      <p:ext uri="{BB962C8B-B14F-4D97-AF65-F5344CB8AC3E}">
        <p14:creationId xmlns:p14="http://schemas.microsoft.com/office/powerpoint/2010/main" val="5092686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3C392-F5B7-7AEB-FCF9-0605C88D0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>
            <a:extLst>
              <a:ext uri="{FF2B5EF4-FFF2-40B4-BE49-F238E27FC236}">
                <a16:creationId xmlns:a16="http://schemas.microsoft.com/office/drawing/2014/main" id="{7C399B24-B964-118E-9BC5-E43EE74EC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3787"/>
            <a:ext cx="20966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23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23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23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23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23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3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3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3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34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950" algn="l"/>
              </a:tabLst>
            </a:pP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Ansprechpartner/innen</a:t>
            </a:r>
            <a:endParaRPr kumimoji="0" lang="de-DE" alt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950" algn="l"/>
              </a:tabLst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45033531-B8A1-A64B-9C62-7B67780F7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653313"/>
            <a:ext cx="6768752" cy="601604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3" name="Pfeil nach rechts 5">
            <a:extLst>
              <a:ext uri="{FF2B5EF4-FFF2-40B4-BE49-F238E27FC236}">
                <a16:creationId xmlns:a16="http://schemas.microsoft.com/office/drawing/2014/main" id="{79FF113D-B229-7B1E-1649-8DB95DD6D36E}"/>
              </a:ext>
            </a:extLst>
          </p:cNvPr>
          <p:cNvSpPr/>
          <p:nvPr/>
        </p:nvSpPr>
        <p:spPr>
          <a:xfrm>
            <a:off x="971600" y="980728"/>
            <a:ext cx="360040" cy="216024"/>
          </a:xfrm>
          <a:prstGeom prst="rightArrow">
            <a:avLst/>
          </a:prstGeom>
          <a:solidFill>
            <a:srgbClr val="C1002A"/>
          </a:solidFill>
          <a:ln>
            <a:solidFill>
              <a:srgbClr val="C100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Pfeil nach rechts 5">
            <a:extLst>
              <a:ext uri="{FF2B5EF4-FFF2-40B4-BE49-F238E27FC236}">
                <a16:creationId xmlns:a16="http://schemas.microsoft.com/office/drawing/2014/main" id="{E511A344-6606-10EF-6683-03D243773870}"/>
              </a:ext>
            </a:extLst>
          </p:cNvPr>
          <p:cNvSpPr/>
          <p:nvPr/>
        </p:nvSpPr>
        <p:spPr>
          <a:xfrm>
            <a:off x="971600" y="2492896"/>
            <a:ext cx="360040" cy="216024"/>
          </a:xfrm>
          <a:prstGeom prst="rightArrow">
            <a:avLst/>
          </a:prstGeom>
          <a:solidFill>
            <a:srgbClr val="C1002A"/>
          </a:solidFill>
          <a:ln>
            <a:solidFill>
              <a:srgbClr val="C100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Pfeil nach rechts 5">
            <a:extLst>
              <a:ext uri="{FF2B5EF4-FFF2-40B4-BE49-F238E27FC236}">
                <a16:creationId xmlns:a16="http://schemas.microsoft.com/office/drawing/2014/main" id="{1F9BF8EB-1FEA-30B4-7303-652227BF6E6F}"/>
              </a:ext>
            </a:extLst>
          </p:cNvPr>
          <p:cNvSpPr/>
          <p:nvPr/>
        </p:nvSpPr>
        <p:spPr>
          <a:xfrm>
            <a:off x="971600" y="3861048"/>
            <a:ext cx="360040" cy="216024"/>
          </a:xfrm>
          <a:prstGeom prst="rightArrow">
            <a:avLst/>
          </a:prstGeom>
          <a:solidFill>
            <a:srgbClr val="C1002A"/>
          </a:solidFill>
          <a:ln>
            <a:solidFill>
              <a:srgbClr val="C100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Pfeil nach rechts 5">
            <a:extLst>
              <a:ext uri="{FF2B5EF4-FFF2-40B4-BE49-F238E27FC236}">
                <a16:creationId xmlns:a16="http://schemas.microsoft.com/office/drawing/2014/main" id="{AF802605-33A2-7F9A-597F-E657E16B77F5}"/>
              </a:ext>
            </a:extLst>
          </p:cNvPr>
          <p:cNvSpPr/>
          <p:nvPr/>
        </p:nvSpPr>
        <p:spPr>
          <a:xfrm>
            <a:off x="971600" y="4797152"/>
            <a:ext cx="360040" cy="216024"/>
          </a:xfrm>
          <a:prstGeom prst="rightArrow">
            <a:avLst/>
          </a:prstGeom>
          <a:solidFill>
            <a:srgbClr val="C1002A"/>
          </a:solidFill>
          <a:ln>
            <a:solidFill>
              <a:srgbClr val="C100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Pfeil nach rechts 5">
            <a:extLst>
              <a:ext uri="{FF2B5EF4-FFF2-40B4-BE49-F238E27FC236}">
                <a16:creationId xmlns:a16="http://schemas.microsoft.com/office/drawing/2014/main" id="{3A756BAF-DAF6-A404-3424-9BF9FCC728D2}"/>
              </a:ext>
            </a:extLst>
          </p:cNvPr>
          <p:cNvSpPr/>
          <p:nvPr/>
        </p:nvSpPr>
        <p:spPr>
          <a:xfrm>
            <a:off x="971600" y="5445224"/>
            <a:ext cx="360040" cy="216024"/>
          </a:xfrm>
          <a:prstGeom prst="rightArrow">
            <a:avLst/>
          </a:prstGeom>
          <a:solidFill>
            <a:srgbClr val="C1002A"/>
          </a:solidFill>
          <a:ln>
            <a:solidFill>
              <a:srgbClr val="C100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392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4E52F-3C7C-6EB9-7216-46390922C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EAABFA-1E6F-3A40-F3E6-87AA7FA2B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2" y="787536"/>
            <a:ext cx="8229600" cy="1069848"/>
          </a:xfrm>
        </p:spPr>
        <p:txBody>
          <a:bodyPr/>
          <a:lstStyle/>
          <a:p>
            <a:r>
              <a:rPr lang="de-DE" dirty="0"/>
              <a:t>Checkliste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B8F3291-56A3-E470-56A0-FBFD9B039545}"/>
              </a:ext>
            </a:extLst>
          </p:cNvPr>
          <p:cNvSpPr/>
          <p:nvPr/>
        </p:nvSpPr>
        <p:spPr>
          <a:xfrm>
            <a:off x="100336" y="4869160"/>
            <a:ext cx="3209559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bg2"/>
                </a:solidFill>
              </a:rPr>
              <a:t>Diese hilfreiche Checkliste finden Sie ebenfalls unter: </a:t>
            </a:r>
            <a:r>
              <a:rPr lang="de-DE" sz="1600" dirty="0">
                <a:solidFill>
                  <a:schemeClr val="accent2"/>
                </a:solidFill>
                <a:hlinkClick r:id="rId2"/>
              </a:rPr>
              <a:t>https://www.germanistik.uni-mainz.de/studienfachberatung/studienfachberatung-deutsch-germanistik/</a:t>
            </a:r>
            <a:endParaRPr lang="de-DE" sz="1600" dirty="0">
              <a:solidFill>
                <a:schemeClr val="accent2"/>
              </a:solidFill>
            </a:endParaRPr>
          </a:p>
          <a:p>
            <a:endParaRPr lang="de-DE" sz="1600" dirty="0">
              <a:solidFill>
                <a:schemeClr val="bg2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E0D6DB9-E3AA-806B-E408-D5B89C93CD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132" y="0"/>
            <a:ext cx="4848301" cy="685800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5D0F4D4B-E608-221D-B0B2-F5EB6719DA66}"/>
              </a:ext>
            </a:extLst>
          </p:cNvPr>
          <p:cNvSpPr txBox="1"/>
          <p:nvPr/>
        </p:nvSpPr>
        <p:spPr>
          <a:xfrm>
            <a:off x="3563888" y="61978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C00000"/>
                </a:solidFill>
                <a:latin typeface="Ink Free" panose="03080402000500000000" pitchFamily="66" charset="0"/>
              </a:rPr>
              <a:t>x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9A278595-8056-E08B-7D3B-9ACCB0367A70}"/>
              </a:ext>
            </a:extLst>
          </p:cNvPr>
          <p:cNvSpPr txBox="1">
            <a:spLocks/>
          </p:cNvSpPr>
          <p:nvPr/>
        </p:nvSpPr>
        <p:spPr>
          <a:xfrm>
            <a:off x="446856" y="1719972"/>
            <a:ext cx="8229600" cy="1069848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de-DE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0BA74AE-95D3-D482-1A0C-C720B2DF80C3}"/>
              </a:ext>
            </a:extLst>
          </p:cNvPr>
          <p:cNvSpPr txBox="1"/>
          <p:nvPr/>
        </p:nvSpPr>
        <p:spPr>
          <a:xfrm>
            <a:off x="3563888" y="1124744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C00000"/>
                </a:solidFill>
                <a:latin typeface="Ink Free" panose="03080402000500000000" pitchFamily="66" charset="0"/>
              </a:rPr>
              <a:t>x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AE1472B-A39C-C3BF-E960-5163A575D042}"/>
              </a:ext>
            </a:extLst>
          </p:cNvPr>
          <p:cNvSpPr/>
          <p:nvPr/>
        </p:nvSpPr>
        <p:spPr>
          <a:xfrm>
            <a:off x="3743908" y="2434356"/>
            <a:ext cx="1764196" cy="603986"/>
          </a:xfrm>
          <a:prstGeom prst="ellipse">
            <a:avLst/>
          </a:prstGeom>
          <a:noFill/>
          <a:ln w="1905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1764196"/>
                      <a:gd name="csY0" fmla="*/ 301993 h 603986"/>
                      <a:gd name="csX1" fmla="*/ 882098 w 1764196"/>
                      <a:gd name="csY1" fmla="*/ 0 h 603986"/>
                      <a:gd name="csX2" fmla="*/ 1764196 w 1764196"/>
                      <a:gd name="csY2" fmla="*/ 301993 h 603986"/>
                      <a:gd name="csX3" fmla="*/ 882098 w 1764196"/>
                      <a:gd name="csY3" fmla="*/ 603986 h 603986"/>
                      <a:gd name="csX4" fmla="*/ 0 w 1764196"/>
                      <a:gd name="csY4" fmla="*/ 301993 h 60398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764196" h="603986" extrusionOk="0">
                        <a:moveTo>
                          <a:pt x="0" y="301993"/>
                        </a:moveTo>
                        <a:cubicBezTo>
                          <a:pt x="-74861" y="89031"/>
                          <a:pt x="384929" y="3753"/>
                          <a:pt x="882098" y="0"/>
                        </a:cubicBezTo>
                        <a:cubicBezTo>
                          <a:pt x="1415422" y="9717"/>
                          <a:pt x="1753754" y="135539"/>
                          <a:pt x="1764196" y="301993"/>
                        </a:cubicBezTo>
                        <a:cubicBezTo>
                          <a:pt x="1754045" y="478692"/>
                          <a:pt x="1364531" y="630161"/>
                          <a:pt x="882098" y="603986"/>
                        </a:cubicBezTo>
                        <a:cubicBezTo>
                          <a:pt x="383854" y="597926"/>
                          <a:pt x="43416" y="489524"/>
                          <a:pt x="0" y="30199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08129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  <p:bldP spid="17" grpId="0"/>
      <p:bldP spid="1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C29DD-9B0C-FDDB-821B-F6D537782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670F285-6124-9B9D-9308-3027683A5CE5}"/>
              </a:ext>
            </a:extLst>
          </p:cNvPr>
          <p:cNvSpPr txBox="1"/>
          <p:nvPr/>
        </p:nvSpPr>
        <p:spPr>
          <a:xfrm>
            <a:off x="467544" y="6381328"/>
            <a:ext cx="9144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solidFill>
                  <a:srgbClr val="C00000"/>
                </a:solidFill>
                <a:hlinkClick r:id="rId2"/>
              </a:rPr>
              <a:t>https://www.germanistik.uni-mainz.de/studienfachberatung/studienfachberatung-deutsch-germanistik/</a:t>
            </a:r>
            <a:endParaRPr lang="de-DE" sz="1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DC806991-C820-543B-89A4-5F6E591068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445336"/>
              </p:ext>
            </p:extLst>
          </p:nvPr>
        </p:nvGraphicFramePr>
        <p:xfrm>
          <a:off x="810000" y="1412576"/>
          <a:ext cx="7979436" cy="21604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947057">
                  <a:extLst>
                    <a:ext uri="{9D8B030D-6E8A-4147-A177-3AD203B41FA5}">
                      <a16:colId xmlns:a16="http://schemas.microsoft.com/office/drawing/2014/main" val="2535680426"/>
                    </a:ext>
                  </a:extLst>
                </a:gridCol>
                <a:gridCol w="716564">
                  <a:extLst>
                    <a:ext uri="{9D8B030D-6E8A-4147-A177-3AD203B41FA5}">
                      <a16:colId xmlns:a16="http://schemas.microsoft.com/office/drawing/2014/main" val="1302430162"/>
                    </a:ext>
                  </a:extLst>
                </a:gridCol>
                <a:gridCol w="1292008">
                  <a:extLst>
                    <a:ext uri="{9D8B030D-6E8A-4147-A177-3AD203B41FA5}">
                      <a16:colId xmlns:a16="http://schemas.microsoft.com/office/drawing/2014/main" val="2858360594"/>
                    </a:ext>
                  </a:extLst>
                </a:gridCol>
                <a:gridCol w="2096340">
                  <a:extLst>
                    <a:ext uri="{9D8B030D-6E8A-4147-A177-3AD203B41FA5}">
                      <a16:colId xmlns:a16="http://schemas.microsoft.com/office/drawing/2014/main" val="2934933500"/>
                    </a:ext>
                  </a:extLst>
                </a:gridCol>
                <a:gridCol w="1288316">
                  <a:extLst>
                    <a:ext uri="{9D8B030D-6E8A-4147-A177-3AD203B41FA5}">
                      <a16:colId xmlns:a16="http://schemas.microsoft.com/office/drawing/2014/main" val="3415258655"/>
                    </a:ext>
                  </a:extLst>
                </a:gridCol>
                <a:gridCol w="1639151">
                  <a:extLst>
                    <a:ext uri="{9D8B030D-6E8A-4147-A177-3AD203B41FA5}">
                      <a16:colId xmlns:a16="http://schemas.microsoft.com/office/drawing/2014/main" val="348528872"/>
                    </a:ext>
                  </a:extLst>
                </a:gridCol>
              </a:tblGrid>
              <a:tr h="36043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b="1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Sprechzeiten in der Einführungswoche (12.10. –16.10.2026)</a:t>
                      </a:r>
                      <a:endParaRPr lang="de-DE" sz="1600" b="1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123767"/>
                  </a:ext>
                </a:extLst>
              </a:tr>
              <a:tr h="3385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b="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Mo</a:t>
                      </a:r>
                      <a:endParaRPr lang="de-DE" sz="1600" b="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12.10.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10–12 Uhr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Dr. Yvonne Wolf 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 err="1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Zi</a:t>
                      </a: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 02-507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06131 39-26373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2682033"/>
                  </a:ext>
                </a:extLst>
              </a:tr>
              <a:tr h="3801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b="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Di</a:t>
                      </a:r>
                      <a:endParaRPr lang="de-DE" sz="1600" b="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13.10.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16–18 Uhr*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Dr. Jessica Quinlan</a:t>
                      </a:r>
                      <a:endParaRPr lang="de-DE" sz="1600" kern="10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 err="1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Zi</a:t>
                      </a: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 01-506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06131 39-25516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3438471"/>
                  </a:ext>
                </a:extLst>
              </a:tr>
              <a:tr h="360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b="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Mi</a:t>
                      </a:r>
                      <a:endParaRPr lang="de-DE" sz="1600" b="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14.10.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10–12 Uhr</a:t>
                      </a:r>
                      <a:endParaRPr lang="de-DE" sz="1600" kern="10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Dr. Kerstin Riedel</a:t>
                      </a:r>
                      <a:endParaRPr lang="de-DE" sz="1600" kern="10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Zi 02-518</a:t>
                      </a:r>
                      <a:endParaRPr lang="de-DE" sz="1600" kern="10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06131 39-25517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7608811"/>
                  </a:ext>
                </a:extLst>
              </a:tr>
              <a:tr h="360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b="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Do</a:t>
                      </a:r>
                      <a:endParaRPr lang="de-DE" sz="1600" b="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15.10.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10–12 Uhr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Dr. Kerstin Riedel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Zi 02-518</a:t>
                      </a:r>
                      <a:endParaRPr lang="de-DE" sz="1600" kern="10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06131 39-25517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8795012"/>
                  </a:ext>
                </a:extLst>
              </a:tr>
              <a:tr h="360439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b="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*speziell für Erstsemester, Studienort- oder </a:t>
                      </a:r>
                      <a:r>
                        <a:rPr lang="de-DE" sz="1600" b="0" kern="100" dirty="0" err="1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Studienfachwechsler:innen</a:t>
                      </a:r>
                      <a:endParaRPr lang="de-DE" sz="1600" b="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endParaRPr lang="de-DE" sz="1600" kern="10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endParaRPr lang="de-DE" sz="1600" kern="10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5649255"/>
                  </a:ext>
                </a:extLst>
              </a:tr>
            </a:tbl>
          </a:graphicData>
        </a:graphic>
      </p:graphicFrame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2FFD6482-ACE4-12D1-BA01-0887A013D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073769"/>
              </p:ext>
            </p:extLst>
          </p:nvPr>
        </p:nvGraphicFramePr>
        <p:xfrm>
          <a:off x="827584" y="3855713"/>
          <a:ext cx="7961852" cy="245360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67978">
                  <a:extLst>
                    <a:ext uri="{9D8B030D-6E8A-4147-A177-3AD203B41FA5}">
                      <a16:colId xmlns:a16="http://schemas.microsoft.com/office/drawing/2014/main" val="2535680426"/>
                    </a:ext>
                  </a:extLst>
                </a:gridCol>
                <a:gridCol w="2068391">
                  <a:extLst>
                    <a:ext uri="{9D8B030D-6E8A-4147-A177-3AD203B41FA5}">
                      <a16:colId xmlns:a16="http://schemas.microsoft.com/office/drawing/2014/main" val="2858360594"/>
                    </a:ext>
                  </a:extLst>
                </a:gridCol>
                <a:gridCol w="2311041">
                  <a:extLst>
                    <a:ext uri="{9D8B030D-6E8A-4147-A177-3AD203B41FA5}">
                      <a16:colId xmlns:a16="http://schemas.microsoft.com/office/drawing/2014/main" val="2934933500"/>
                    </a:ext>
                  </a:extLst>
                </a:gridCol>
                <a:gridCol w="1370600">
                  <a:extLst>
                    <a:ext uri="{9D8B030D-6E8A-4147-A177-3AD203B41FA5}">
                      <a16:colId xmlns:a16="http://schemas.microsoft.com/office/drawing/2014/main" val="3415258655"/>
                    </a:ext>
                  </a:extLst>
                </a:gridCol>
                <a:gridCol w="1743842">
                  <a:extLst>
                    <a:ext uri="{9D8B030D-6E8A-4147-A177-3AD203B41FA5}">
                      <a16:colId xmlns:a16="http://schemas.microsoft.com/office/drawing/2014/main" val="348528872"/>
                    </a:ext>
                  </a:extLst>
                </a:gridCol>
              </a:tblGrid>
              <a:tr h="360439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b="1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Sprechzeiten in der Vorlesungszeit (19.10. –12.02.2027)</a:t>
                      </a:r>
                      <a:endParaRPr lang="de-DE" sz="1600" b="1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123767"/>
                  </a:ext>
                </a:extLst>
              </a:tr>
              <a:tr h="686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b="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Mo</a:t>
                      </a:r>
                      <a:endParaRPr lang="de-DE" sz="1600" b="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14–15:30 Uhr</a:t>
                      </a:r>
                    </a:p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kumimoji="0"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(nicht am 19./26. 10)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Dr. Kerstin Riedel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 err="1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Zi</a:t>
                      </a: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 02-518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06131 39-25517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2682033"/>
                  </a:ext>
                </a:extLst>
              </a:tr>
              <a:tr h="3801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b="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Mi</a:t>
                      </a:r>
                      <a:endParaRPr lang="de-DE" sz="1600" b="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15–16:30 Uhr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Dr. Jessica Quinlan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 err="1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Zi</a:t>
                      </a: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 01-506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06131 39-25516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3438471"/>
                  </a:ext>
                </a:extLst>
              </a:tr>
              <a:tr h="666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b="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Do</a:t>
                      </a:r>
                      <a:endParaRPr lang="de-DE" sz="1600" b="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14–15:30 Uhr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1188720" algn="l"/>
                        </a:tabLst>
                        <a:defRPr/>
                      </a:pPr>
                      <a:r>
                        <a:rPr kumimoji="0"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(nicht am 22./29.10)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Dr. Kerstin Riedel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 err="1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Zi</a:t>
                      </a: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 02-518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06131 39-25517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7608811"/>
                  </a:ext>
                </a:extLst>
              </a:tr>
              <a:tr h="360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b="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Fr</a:t>
                      </a:r>
                      <a:endParaRPr lang="de-DE" sz="1600" b="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12–13:30 Uhr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Dr. Yvonne Wolf 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 err="1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Zi</a:t>
                      </a: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 02-507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1188720" algn="l"/>
                        </a:tabLst>
                      </a:pPr>
                      <a:r>
                        <a:rPr lang="de-DE" sz="1600" kern="100" dirty="0">
                          <a:solidFill>
                            <a:schemeClr val="bg2"/>
                          </a:solidFill>
                          <a:effectLst/>
                          <a:latin typeface="Aptos" panose="020B0004020202020204" pitchFamily="34" charset="0"/>
                        </a:rPr>
                        <a:t>06131 39-26373</a:t>
                      </a:r>
                      <a:endParaRPr lang="de-DE" sz="1600" kern="1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8795012"/>
                  </a:ext>
                </a:extLst>
              </a:tr>
            </a:tbl>
          </a:graphicData>
        </a:graphic>
      </p:graphicFrame>
      <p:sp>
        <p:nvSpPr>
          <p:cNvPr id="12" name="Textfeld 11">
            <a:extLst>
              <a:ext uri="{FF2B5EF4-FFF2-40B4-BE49-F238E27FC236}">
                <a16:creationId xmlns:a16="http://schemas.microsoft.com/office/drawing/2014/main" id="{82BD0C18-C002-5F3D-F2F8-8A623F063AE3}"/>
              </a:ext>
            </a:extLst>
          </p:cNvPr>
          <p:cNvSpPr txBox="1"/>
          <p:nvPr/>
        </p:nvSpPr>
        <p:spPr>
          <a:xfrm>
            <a:off x="1172772" y="784418"/>
            <a:ext cx="6777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rgbClr val="C00000"/>
                </a:solidFill>
              </a:rPr>
              <a:t>Sprechzeiten der Studienfachberatung</a:t>
            </a:r>
          </a:p>
        </p:txBody>
      </p:sp>
    </p:spTree>
    <p:extLst>
      <p:ext uri="{BB962C8B-B14F-4D97-AF65-F5344CB8AC3E}">
        <p14:creationId xmlns:p14="http://schemas.microsoft.com/office/powerpoint/2010/main" val="10609639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hea">
  <a:themeElements>
    <a:clrScheme name="Benutzerdefiniert 10">
      <a:dk1>
        <a:srgbClr val="636363"/>
      </a:dk1>
      <a:lt1>
        <a:srgbClr val="FFFFFF"/>
      </a:lt1>
      <a:dk2>
        <a:srgbClr val="636363"/>
      </a:dk2>
      <a:lt2>
        <a:srgbClr val="484848"/>
      </a:lt2>
      <a:accent1>
        <a:srgbClr val="636363"/>
      </a:accent1>
      <a:accent2>
        <a:srgbClr val="C1002A"/>
      </a:accent2>
      <a:accent3>
        <a:srgbClr val="636363"/>
      </a:accent3>
      <a:accent4>
        <a:srgbClr val="636363"/>
      </a:accent4>
      <a:accent5>
        <a:srgbClr val="636363"/>
      </a:accent5>
      <a:accent6>
        <a:srgbClr val="636363"/>
      </a:accent6>
      <a:hlink>
        <a:srgbClr val="C0002A"/>
      </a:hlink>
      <a:folHlink>
        <a:srgbClr val="C00000"/>
      </a:folHlink>
    </a:clrScheme>
    <a:fontScheme name="Larissa Klassisch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Rhe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1573</Words>
  <Application>Microsoft Office PowerPoint</Application>
  <PresentationFormat>Bildschirmpräsentation (4:3)</PresentationFormat>
  <Paragraphs>267</Paragraphs>
  <Slides>40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50" baseType="lpstr">
      <vt:lpstr>Aptos</vt:lpstr>
      <vt:lpstr>Arial</vt:lpstr>
      <vt:lpstr>Calibri</vt:lpstr>
      <vt:lpstr>Georgia</vt:lpstr>
      <vt:lpstr>Ink Free</vt:lpstr>
      <vt:lpstr>Symbol</vt:lpstr>
      <vt:lpstr>Times New Roman</vt:lpstr>
      <vt:lpstr>Wingdings</vt:lpstr>
      <vt:lpstr>Wingdings 2</vt:lpstr>
      <vt:lpstr>Rhea</vt:lpstr>
      <vt:lpstr>Einführungsveranstaltung</vt:lpstr>
      <vt:lpstr>Themen der heutigen Einführung</vt:lpstr>
      <vt:lpstr>Germanistik/Deutsch: Fachgliederung</vt:lpstr>
      <vt:lpstr>Germanistik/Deutsch: Fachgliederung</vt:lpstr>
      <vt:lpstr>Studienabschlüsse</vt:lpstr>
      <vt:lpstr>Wichtig!</vt:lpstr>
      <vt:lpstr>Aufbau des Studiums</vt:lpstr>
      <vt:lpstr>B.Ed. Deutsch / B.Sc. WiPäd </vt:lpstr>
      <vt:lpstr>B.A. Germanistik, Kernfach</vt:lpstr>
      <vt:lpstr>B.A. KF, Vertiefungsphase: Optionen</vt:lpstr>
      <vt:lpstr>B.A. KF, Vertiefungsphase: Optionen</vt:lpstr>
      <vt:lpstr>B.A. Germanistik, Beifach</vt:lpstr>
      <vt:lpstr>B.A. BF, Vertiefungsphase: Optionen</vt:lpstr>
      <vt:lpstr>Aufbau der Module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Ihre Eigenverantwortung:</vt:lpstr>
      <vt:lpstr>Erste Schritte</vt:lpstr>
      <vt:lpstr>Übersicht: Programm für 1. Jahr</vt:lpstr>
      <vt:lpstr>B.Ed. / B.Sc. WiPäd (neue PO): Programm für das 1. Semester</vt:lpstr>
      <vt:lpstr>B.A. Kernfach (neue PO): Programm für das 1. Semester</vt:lpstr>
      <vt:lpstr>B.Ed. / B.Sc. WiPäd / B.A. KF und BF Programm für das 1. Semester</vt:lpstr>
      <vt:lpstr>Wie und wann melde ich mich an?</vt:lpstr>
      <vt:lpstr>PowerPoint-Präsentation</vt:lpstr>
      <vt:lpstr>Achtung! Unterschied:</vt:lpstr>
      <vt:lpstr>Helfer in der Not</vt:lpstr>
      <vt:lpstr>PowerPoint-Präsentation</vt:lpstr>
      <vt:lpstr>PowerPoint-Präsentation</vt:lpstr>
      <vt:lpstr>Checkliste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Einführungsveranstaltung</dc:title>
  <dc:creator>Obermaier;Riedel</dc:creator>
  <cp:lastModifiedBy>Quinlan, Jessica</cp:lastModifiedBy>
  <cp:revision>552</cp:revision>
  <cp:lastPrinted>2014-10-20T08:20:40Z</cp:lastPrinted>
  <dcterms:created xsi:type="dcterms:W3CDTF">2008-08-20T15:07:17Z</dcterms:created>
  <dcterms:modified xsi:type="dcterms:W3CDTF">2026-10-13T11:17:28Z</dcterms:modified>
</cp:coreProperties>
</file>