
<file path=[Content_Types].xml><?xml version="1.0" encoding="utf-8"?>
<Types xmlns="http://schemas.openxmlformats.org/package/2006/content-types">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39"/>
  </p:notesMasterIdLst>
  <p:handoutMasterIdLst>
    <p:handoutMasterId r:id="rId40"/>
  </p:handoutMasterIdLst>
  <p:sldIdLst>
    <p:sldId id="261" r:id="rId2"/>
    <p:sldId id="263" r:id="rId3"/>
    <p:sldId id="327" r:id="rId4"/>
    <p:sldId id="264" r:id="rId5"/>
    <p:sldId id="469" r:id="rId6"/>
    <p:sldId id="315" r:id="rId7"/>
    <p:sldId id="467" r:id="rId8"/>
    <p:sldId id="465" r:id="rId9"/>
    <p:sldId id="335" r:id="rId10"/>
    <p:sldId id="468" r:id="rId11"/>
    <p:sldId id="440" r:id="rId12"/>
    <p:sldId id="383" r:id="rId13"/>
    <p:sldId id="391" r:id="rId14"/>
    <p:sldId id="386" r:id="rId15"/>
    <p:sldId id="396" r:id="rId16"/>
    <p:sldId id="387" r:id="rId17"/>
    <p:sldId id="326" r:id="rId18"/>
    <p:sldId id="487" r:id="rId19"/>
    <p:sldId id="466" r:id="rId20"/>
    <p:sldId id="266" r:id="rId21"/>
    <p:sldId id="346" r:id="rId22"/>
    <p:sldId id="477" r:id="rId23"/>
    <p:sldId id="478" r:id="rId24"/>
    <p:sldId id="479" r:id="rId25"/>
    <p:sldId id="480" r:id="rId26"/>
    <p:sldId id="481" r:id="rId27"/>
    <p:sldId id="483" r:id="rId28"/>
    <p:sldId id="484" r:id="rId29"/>
    <p:sldId id="485" r:id="rId30"/>
    <p:sldId id="395" r:id="rId31"/>
    <p:sldId id="488" r:id="rId32"/>
    <p:sldId id="489" r:id="rId33"/>
    <p:sldId id="490" r:id="rId34"/>
    <p:sldId id="424" r:id="rId35"/>
    <p:sldId id="425" r:id="rId36"/>
    <p:sldId id="421" r:id="rId37"/>
    <p:sldId id="328" r:id="rId38"/>
  </p:sldIdLst>
  <p:sldSz cx="9144000" cy="6858000" type="screen4x3"/>
  <p:notesSz cx="6797675" cy="9929813"/>
  <p:defaultTextStyle>
    <a:defPPr>
      <a:defRPr lang="de-DE"/>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37" userDrawn="1">
          <p15:clr>
            <a:srgbClr val="A4A3A4"/>
          </p15:clr>
        </p15:guide>
        <p15:guide id="2" pos="2141" userDrawn="1">
          <p15:clr>
            <a:srgbClr val="A4A3A4"/>
          </p15:clr>
        </p15:guide>
        <p15:guide id="3" orient="horz" pos="3027" userDrawn="1">
          <p15:clr>
            <a:srgbClr val="A4A3A4"/>
          </p15:clr>
        </p15:guide>
        <p15:guide id="4" pos="2048" userDrawn="1">
          <p15:clr>
            <a:srgbClr val="A4A3A4"/>
          </p15:clr>
        </p15:guide>
        <p15:guide id="5" orient="horz" pos="3241" userDrawn="1">
          <p15:clr>
            <a:srgbClr val="A4A3A4"/>
          </p15:clr>
        </p15:guide>
        <p15:guide id="6" orient="horz" pos="3128" userDrawn="1">
          <p15:clr>
            <a:srgbClr val="A4A3A4"/>
          </p15:clr>
        </p15:guide>
        <p15:guide id="7" pos="223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chellfl" initials="s" lastIdx="4" clrIdx="0"/>
  <p:cmAuthor id="1" name="Yvonne Wolf" initials="YW" lastIdx="7" clrIdx="1">
    <p:extLst>
      <p:ext uri="{19B8F6BF-5375-455C-9EA6-DF929625EA0E}">
        <p15:presenceInfo xmlns:p15="http://schemas.microsoft.com/office/powerpoint/2012/main" userId="a02b87c12f4c7c38" providerId="Windows Live"/>
      </p:ext>
    </p:extLst>
  </p:cmAuthor>
  <p:cmAuthor id="2" name="Yvonne Wolf" initials="YW [2]" lastIdx="12" clrIdx="2">
    <p:extLst>
      <p:ext uri="{19B8F6BF-5375-455C-9EA6-DF929625EA0E}">
        <p15:presenceInfo xmlns:p15="http://schemas.microsoft.com/office/powerpoint/2012/main" userId="Yvonne Wolf"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FFFF"/>
    <a:srgbClr val="CC9B00"/>
    <a:srgbClr val="FFFF00"/>
    <a:srgbClr val="FFFF99"/>
    <a:srgbClr val="FFFF66"/>
    <a:srgbClr val="0066FF"/>
    <a:srgbClr val="FFCC00"/>
    <a:srgbClr val="FFFFCC"/>
    <a:srgbClr val="FFCCFF"/>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3" autoAdjust="0"/>
    <p:restoredTop sz="89652" autoAdjust="0"/>
  </p:normalViewPr>
  <p:slideViewPr>
    <p:cSldViewPr snapToObjects="1">
      <p:cViewPr varScale="1">
        <p:scale>
          <a:sx n="113" d="100"/>
          <a:sy n="113" d="100"/>
        </p:scale>
        <p:origin x="1554" y="12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Objects="1">
      <p:cViewPr>
        <p:scale>
          <a:sx n="110" d="100"/>
          <a:sy n="110" d="100"/>
        </p:scale>
        <p:origin x="-2526" y="360"/>
      </p:cViewPr>
      <p:guideLst>
        <p:guide orient="horz" pos="3137"/>
        <p:guide pos="2141"/>
        <p:guide orient="horz" pos="3027"/>
        <p:guide pos="2048"/>
        <p:guide orient="horz" pos="3241"/>
        <p:guide orient="horz" pos="3128"/>
        <p:guide pos="2235"/>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3"/>
            <a:ext cx="2945659" cy="496492"/>
          </a:xfrm>
          <a:prstGeom prst="rect">
            <a:avLst/>
          </a:prstGeom>
        </p:spPr>
        <p:txBody>
          <a:bodyPr vert="horz" lIns="91272" tIns="45636" rIns="91272" bIns="45636" rtlCol="0"/>
          <a:lstStyle>
            <a:lvl1pPr algn="l">
              <a:defRPr sz="1200" smtClean="0"/>
            </a:lvl1pPr>
          </a:lstStyle>
          <a:p>
            <a:pPr>
              <a:defRPr/>
            </a:pPr>
            <a:r>
              <a:rPr lang="de-DE"/>
              <a:t>Studienbüro des Deutschen Instituts: studienbuero-dtinst@uni-mainz.de</a:t>
            </a:r>
          </a:p>
        </p:txBody>
      </p:sp>
      <p:sp>
        <p:nvSpPr>
          <p:cNvPr id="3" name="Datumsplatzhalter 2"/>
          <p:cNvSpPr>
            <a:spLocks noGrp="1"/>
          </p:cNvSpPr>
          <p:nvPr>
            <p:ph type="dt" sz="quarter" idx="1"/>
          </p:nvPr>
        </p:nvSpPr>
        <p:spPr>
          <a:xfrm>
            <a:off x="3850445" y="3"/>
            <a:ext cx="2945659" cy="496492"/>
          </a:xfrm>
          <a:prstGeom prst="rect">
            <a:avLst/>
          </a:prstGeom>
        </p:spPr>
        <p:txBody>
          <a:bodyPr vert="horz" lIns="91272" tIns="45636" rIns="91272" bIns="45636" rtlCol="0"/>
          <a:lstStyle>
            <a:lvl1pPr algn="r">
              <a:defRPr sz="1200" smtClean="0"/>
            </a:lvl1pPr>
          </a:lstStyle>
          <a:p>
            <a:pPr>
              <a:defRPr/>
            </a:pPr>
            <a:fld id="{B8393EAC-2DDB-4C7B-B766-D2CF74401738}" type="datetimeFigureOut">
              <a:rPr lang="de-DE"/>
              <a:pPr>
                <a:defRPr/>
              </a:pPr>
              <a:t>12.10.2026</a:t>
            </a:fld>
            <a:endParaRPr lang="de-DE"/>
          </a:p>
        </p:txBody>
      </p:sp>
      <p:sp>
        <p:nvSpPr>
          <p:cNvPr id="4" name="Fußzeilenplatzhalter 3"/>
          <p:cNvSpPr>
            <a:spLocks noGrp="1"/>
          </p:cNvSpPr>
          <p:nvPr>
            <p:ph type="ftr" sz="quarter" idx="2"/>
          </p:nvPr>
        </p:nvSpPr>
        <p:spPr>
          <a:xfrm>
            <a:off x="1" y="9431602"/>
            <a:ext cx="2945659" cy="496492"/>
          </a:xfrm>
          <a:prstGeom prst="rect">
            <a:avLst/>
          </a:prstGeom>
        </p:spPr>
        <p:txBody>
          <a:bodyPr vert="horz" lIns="91272" tIns="45636" rIns="91272" bIns="45636" rtlCol="0" anchor="b"/>
          <a:lstStyle>
            <a:lvl1pPr algn="l">
              <a:defRPr sz="1200" smtClean="0"/>
            </a:lvl1pPr>
          </a:lstStyle>
          <a:p>
            <a:pPr>
              <a:defRPr/>
            </a:pPr>
            <a:endParaRPr lang="de-DE"/>
          </a:p>
        </p:txBody>
      </p:sp>
      <p:sp>
        <p:nvSpPr>
          <p:cNvPr id="5" name="Foliennummernplatzhalter 4"/>
          <p:cNvSpPr>
            <a:spLocks noGrp="1"/>
          </p:cNvSpPr>
          <p:nvPr>
            <p:ph type="sldNum" sz="quarter" idx="3"/>
          </p:nvPr>
        </p:nvSpPr>
        <p:spPr>
          <a:xfrm>
            <a:off x="3850445" y="9431602"/>
            <a:ext cx="2945659" cy="496492"/>
          </a:xfrm>
          <a:prstGeom prst="rect">
            <a:avLst/>
          </a:prstGeom>
        </p:spPr>
        <p:txBody>
          <a:bodyPr vert="horz" lIns="91272" tIns="45636" rIns="91272" bIns="45636" rtlCol="0" anchor="b"/>
          <a:lstStyle>
            <a:lvl1pPr algn="r">
              <a:defRPr sz="1200" smtClean="0"/>
            </a:lvl1pPr>
          </a:lstStyle>
          <a:p>
            <a:pPr>
              <a:defRPr/>
            </a:pPr>
            <a:fld id="{FDC80918-9EE9-442C-8156-69AEA379981E}" type="slidenum">
              <a:rPr lang="de-DE"/>
              <a:pPr>
                <a:defRPr/>
              </a:pPr>
              <a:t>‹Nr.›</a:t>
            </a:fld>
            <a:endParaRPr lang="de-DE"/>
          </a:p>
        </p:txBody>
      </p:sp>
    </p:spTree>
    <p:extLst>
      <p:ext uri="{BB962C8B-B14F-4D97-AF65-F5344CB8AC3E}">
        <p14:creationId xmlns:p14="http://schemas.microsoft.com/office/powerpoint/2010/main" val="3257135715"/>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1" y="3"/>
            <a:ext cx="2945659" cy="496492"/>
          </a:xfrm>
          <a:prstGeom prst="rect">
            <a:avLst/>
          </a:prstGeom>
        </p:spPr>
        <p:txBody>
          <a:bodyPr vert="horz" lIns="91272" tIns="45636" rIns="91272" bIns="45636" rtlCol="0"/>
          <a:lstStyle>
            <a:lvl1pPr algn="l" fontAlgn="auto">
              <a:spcBef>
                <a:spcPts val="0"/>
              </a:spcBef>
              <a:spcAft>
                <a:spcPts val="0"/>
              </a:spcAft>
              <a:defRPr sz="1200" smtClean="0">
                <a:latin typeface="+mn-lt"/>
                <a:cs typeface="+mn-cs"/>
              </a:defRPr>
            </a:lvl1pPr>
          </a:lstStyle>
          <a:p>
            <a:pPr>
              <a:defRPr/>
            </a:pPr>
            <a:r>
              <a:rPr lang="de-DE"/>
              <a:t>Studienbüro des Deutschen Instituts: studienbuero-dtinst@uni-mainz.de</a:t>
            </a:r>
          </a:p>
        </p:txBody>
      </p:sp>
      <p:sp>
        <p:nvSpPr>
          <p:cNvPr id="3" name="Datumsplatzhalter 2"/>
          <p:cNvSpPr>
            <a:spLocks noGrp="1"/>
          </p:cNvSpPr>
          <p:nvPr>
            <p:ph type="dt" idx="1"/>
          </p:nvPr>
        </p:nvSpPr>
        <p:spPr>
          <a:xfrm>
            <a:off x="3850445" y="3"/>
            <a:ext cx="2945659" cy="496492"/>
          </a:xfrm>
          <a:prstGeom prst="rect">
            <a:avLst/>
          </a:prstGeom>
        </p:spPr>
        <p:txBody>
          <a:bodyPr vert="horz" lIns="91272" tIns="45636" rIns="91272" bIns="45636" rtlCol="0"/>
          <a:lstStyle>
            <a:lvl1pPr algn="r" fontAlgn="auto">
              <a:spcBef>
                <a:spcPts val="0"/>
              </a:spcBef>
              <a:spcAft>
                <a:spcPts val="0"/>
              </a:spcAft>
              <a:defRPr sz="1200">
                <a:latin typeface="+mn-lt"/>
                <a:cs typeface="+mn-cs"/>
              </a:defRPr>
            </a:lvl1pPr>
          </a:lstStyle>
          <a:p>
            <a:pPr>
              <a:defRPr/>
            </a:pPr>
            <a:fld id="{ED04F9A3-108B-4108-913B-56EACAAE1E46}" type="datetimeFigureOut">
              <a:rPr lang="de-DE"/>
              <a:pPr>
                <a:defRPr/>
              </a:pPr>
              <a:t>12.10.2026</a:t>
            </a:fld>
            <a:endParaRPr lang="de-DE"/>
          </a:p>
        </p:txBody>
      </p:sp>
      <p:sp>
        <p:nvSpPr>
          <p:cNvPr id="4" name="Folienbildplatzhalter 3"/>
          <p:cNvSpPr>
            <a:spLocks noGrp="1" noRot="1" noChangeAspect="1"/>
          </p:cNvSpPr>
          <p:nvPr>
            <p:ph type="sldImg" idx="2"/>
          </p:nvPr>
        </p:nvSpPr>
        <p:spPr>
          <a:xfrm>
            <a:off x="919163" y="747713"/>
            <a:ext cx="4959350" cy="3721100"/>
          </a:xfrm>
          <a:prstGeom prst="rect">
            <a:avLst/>
          </a:prstGeom>
          <a:noFill/>
          <a:ln w="12700">
            <a:solidFill>
              <a:prstClr val="black"/>
            </a:solidFill>
          </a:ln>
        </p:spPr>
        <p:txBody>
          <a:bodyPr vert="horz" lIns="91272" tIns="45636" rIns="91272" bIns="45636" rtlCol="0" anchor="ctr"/>
          <a:lstStyle/>
          <a:p>
            <a:pPr lvl="0"/>
            <a:endParaRPr lang="de-DE" noProof="0"/>
          </a:p>
        </p:txBody>
      </p:sp>
      <p:sp>
        <p:nvSpPr>
          <p:cNvPr id="5" name="Notizenplatzhalter 4"/>
          <p:cNvSpPr>
            <a:spLocks noGrp="1"/>
          </p:cNvSpPr>
          <p:nvPr>
            <p:ph type="body" sz="quarter" idx="3"/>
          </p:nvPr>
        </p:nvSpPr>
        <p:spPr>
          <a:xfrm>
            <a:off x="679768" y="4716666"/>
            <a:ext cx="5438140" cy="4468417"/>
          </a:xfrm>
          <a:prstGeom prst="rect">
            <a:avLst/>
          </a:prstGeom>
        </p:spPr>
        <p:txBody>
          <a:bodyPr vert="horz" lIns="91272" tIns="45636" rIns="91272" bIns="45636" rtlCol="0">
            <a:normAutofit/>
          </a:bodyPr>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a:xfrm>
            <a:off x="1" y="9431602"/>
            <a:ext cx="2945659" cy="496492"/>
          </a:xfrm>
          <a:prstGeom prst="rect">
            <a:avLst/>
          </a:prstGeom>
        </p:spPr>
        <p:txBody>
          <a:bodyPr vert="horz" lIns="91272" tIns="45636" rIns="91272" bIns="45636" rtlCol="0" anchor="b"/>
          <a:lstStyle>
            <a:lvl1pPr algn="l" fontAlgn="auto">
              <a:spcBef>
                <a:spcPts val="0"/>
              </a:spcBef>
              <a:spcAft>
                <a:spcPts val="0"/>
              </a:spcAft>
              <a:defRPr sz="1200">
                <a:latin typeface="+mn-lt"/>
                <a:cs typeface="+mn-cs"/>
              </a:defRPr>
            </a:lvl1pPr>
          </a:lstStyle>
          <a:p>
            <a:pPr>
              <a:defRPr/>
            </a:pPr>
            <a:endParaRPr lang="de-DE"/>
          </a:p>
        </p:txBody>
      </p:sp>
      <p:sp>
        <p:nvSpPr>
          <p:cNvPr id="7" name="Foliennummernplatzhalter 6"/>
          <p:cNvSpPr>
            <a:spLocks noGrp="1"/>
          </p:cNvSpPr>
          <p:nvPr>
            <p:ph type="sldNum" sz="quarter" idx="5"/>
          </p:nvPr>
        </p:nvSpPr>
        <p:spPr>
          <a:xfrm>
            <a:off x="3850445" y="9431602"/>
            <a:ext cx="2945659" cy="496492"/>
          </a:xfrm>
          <a:prstGeom prst="rect">
            <a:avLst/>
          </a:prstGeom>
        </p:spPr>
        <p:txBody>
          <a:bodyPr vert="horz" lIns="91272" tIns="45636" rIns="91272" bIns="45636" rtlCol="0" anchor="b"/>
          <a:lstStyle>
            <a:lvl1pPr algn="r" fontAlgn="auto">
              <a:spcBef>
                <a:spcPts val="0"/>
              </a:spcBef>
              <a:spcAft>
                <a:spcPts val="0"/>
              </a:spcAft>
              <a:defRPr sz="1200">
                <a:latin typeface="+mn-lt"/>
                <a:cs typeface="+mn-cs"/>
              </a:defRPr>
            </a:lvl1pPr>
          </a:lstStyle>
          <a:p>
            <a:pPr>
              <a:defRPr/>
            </a:pPr>
            <a:fld id="{E2773A93-5AB0-47A4-B026-A457576D9922}" type="slidenum">
              <a:rPr lang="de-DE"/>
              <a:pPr>
                <a:defRPr/>
              </a:pPr>
              <a:t>‹Nr.›</a:t>
            </a:fld>
            <a:endParaRPr lang="de-DE"/>
          </a:p>
        </p:txBody>
      </p:sp>
    </p:spTree>
    <p:extLst>
      <p:ext uri="{BB962C8B-B14F-4D97-AF65-F5344CB8AC3E}">
        <p14:creationId xmlns:p14="http://schemas.microsoft.com/office/powerpoint/2010/main" val="1190587302"/>
      </p:ext>
    </p:extLst>
  </p:cSld>
  <p:clrMap bg1="lt1" tx1="dk1" bg2="lt2" tx2="dk2" accent1="accent1" accent2="accent2" accent3="accent3" accent4="accent4" accent5="accent5" accent6="accent6" hlink="hlink" folHlink="folHlink"/>
  <p:hf ftr="0" dt="0"/>
  <p:notesStyle>
    <a:lvl1pPr algn="l" defTabSz="457200" rtl="0" eaLnBrk="0" fontAlgn="base" hangingPunct="0">
      <a:spcBef>
        <a:spcPct val="30000"/>
      </a:spcBef>
      <a:spcAft>
        <a:spcPct val="0"/>
      </a:spcAft>
      <a:defRPr sz="1200" kern="1200">
        <a:solidFill>
          <a:schemeClr val="tx1"/>
        </a:solidFill>
        <a:latin typeface="+mn-lt"/>
        <a:ea typeface="+mn-ea"/>
        <a:cs typeface="+mn-cs"/>
      </a:defRPr>
    </a:lvl1pPr>
    <a:lvl2pPr marL="457200" algn="l" defTabSz="457200" rtl="0" eaLnBrk="0" fontAlgn="base" hangingPunct="0">
      <a:spcBef>
        <a:spcPct val="30000"/>
      </a:spcBef>
      <a:spcAft>
        <a:spcPct val="0"/>
      </a:spcAft>
      <a:defRPr sz="1200" kern="1200">
        <a:solidFill>
          <a:schemeClr val="tx1"/>
        </a:solidFill>
        <a:latin typeface="+mn-lt"/>
        <a:ea typeface="+mn-ea"/>
        <a:cs typeface="+mn-cs"/>
      </a:defRPr>
    </a:lvl2pPr>
    <a:lvl3pPr marL="914400" algn="l" defTabSz="457200" rtl="0" eaLnBrk="0" fontAlgn="base" hangingPunct="0">
      <a:spcBef>
        <a:spcPct val="30000"/>
      </a:spcBef>
      <a:spcAft>
        <a:spcPct val="0"/>
      </a:spcAft>
      <a:defRPr sz="1200" kern="1200">
        <a:solidFill>
          <a:schemeClr val="tx1"/>
        </a:solidFill>
        <a:latin typeface="+mn-lt"/>
        <a:ea typeface="+mn-ea"/>
        <a:cs typeface="+mn-cs"/>
      </a:defRPr>
    </a:lvl3pPr>
    <a:lvl4pPr marL="1371600" algn="l" defTabSz="457200" rtl="0" eaLnBrk="0" fontAlgn="base" hangingPunct="0">
      <a:spcBef>
        <a:spcPct val="30000"/>
      </a:spcBef>
      <a:spcAft>
        <a:spcPct val="0"/>
      </a:spcAft>
      <a:defRPr sz="1200" kern="1200">
        <a:solidFill>
          <a:schemeClr val="tx1"/>
        </a:solidFill>
        <a:latin typeface="+mn-lt"/>
        <a:ea typeface="+mn-ea"/>
        <a:cs typeface="+mn-cs"/>
      </a:defRPr>
    </a:lvl4pPr>
    <a:lvl5pPr marL="1828800" algn="l" defTabSz="457200" rtl="0" eaLnBrk="0" fontAlgn="base" hangingPunct="0">
      <a:spcBef>
        <a:spcPct val="30000"/>
      </a:spcBef>
      <a:spcAft>
        <a:spcPct val="0"/>
      </a:spcAft>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olienbildplatzhalter 1"/>
          <p:cNvSpPr>
            <a:spLocks noGrp="1" noRot="1" noChangeAspect="1" noTextEdit="1"/>
          </p:cNvSpPr>
          <p:nvPr>
            <p:ph type="sldImg"/>
          </p:nvPr>
        </p:nvSpPr>
        <p:spPr bwMode="auto">
          <a:noFill/>
          <a:ln>
            <a:solidFill>
              <a:srgbClr val="000000"/>
            </a:solidFill>
            <a:miter lim="800000"/>
            <a:headEnd/>
            <a:tailEnd/>
          </a:ln>
        </p:spPr>
      </p:sp>
      <p:sp>
        <p:nvSpPr>
          <p:cNvPr id="8195" name="Notizenplatzhalter 2"/>
          <p:cNvSpPr>
            <a:spLocks noGrp="1"/>
          </p:cNvSpPr>
          <p:nvPr>
            <p:ph type="body" idx="1"/>
          </p:nvPr>
        </p:nvSpPr>
        <p:spPr bwMode="auto">
          <a:noFill/>
        </p:spPr>
        <p:txBody>
          <a:bodyPr wrap="square" numCol="1" anchor="t" anchorCtr="0" compatLnSpc="1">
            <a:prstTxWarp prst="textNoShape">
              <a:avLst/>
            </a:prstTxWarp>
          </a:bodyPr>
          <a:lstStyle/>
          <a:p>
            <a:pPr eaLnBrk="1" hangingPunct="1"/>
            <a:endParaRPr lang="de-DE"/>
          </a:p>
        </p:txBody>
      </p:sp>
      <p:sp>
        <p:nvSpPr>
          <p:cNvPr id="4" name="Foliennummernplatzhalter 3"/>
          <p:cNvSpPr>
            <a:spLocks noGrp="1"/>
          </p:cNvSpPr>
          <p:nvPr>
            <p:ph type="sldNum" sz="quarter" idx="5"/>
          </p:nvPr>
        </p:nvSpPr>
        <p:spPr/>
        <p:txBody>
          <a:bodyPr/>
          <a:lstStyle/>
          <a:p>
            <a:pPr>
              <a:defRPr/>
            </a:pPr>
            <a:fld id="{A4610934-7436-4829-8A23-A32E2E9C83D6}" type="slidenum">
              <a:rPr lang="de-DE" smtClean="0"/>
              <a:pPr>
                <a:defRPr/>
              </a:pPr>
              <a:t>1</a:t>
            </a:fld>
            <a:endParaRPr lang="de-DE"/>
          </a:p>
        </p:txBody>
      </p:sp>
      <p:sp>
        <p:nvSpPr>
          <p:cNvPr id="5" name="Kopfzeilenplatzhalter 4"/>
          <p:cNvSpPr>
            <a:spLocks noGrp="1"/>
          </p:cNvSpPr>
          <p:nvPr>
            <p:ph type="hdr" sz="quarter"/>
          </p:nvPr>
        </p:nvSpPr>
        <p:spPr/>
        <p:txBody>
          <a:bodyPr/>
          <a:lstStyle/>
          <a:p>
            <a:pPr>
              <a:defRPr/>
            </a:pPr>
            <a:r>
              <a:rPr lang="de-DE"/>
              <a:t>Studienbüro des Deutschen Instituts: studienbuero-dtinst@uni-mainz.de</a:t>
            </a:r>
          </a:p>
        </p:txBody>
      </p:sp>
    </p:spTree>
    <p:extLst>
      <p:ext uri="{BB962C8B-B14F-4D97-AF65-F5344CB8AC3E}">
        <p14:creationId xmlns:p14="http://schemas.microsoft.com/office/powerpoint/2010/main" val="22135907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a:t>
            </a:fld>
            <a:endParaRPr lang="de-DE"/>
          </a:p>
        </p:txBody>
      </p:sp>
    </p:spTree>
    <p:extLst>
      <p:ext uri="{BB962C8B-B14F-4D97-AF65-F5344CB8AC3E}">
        <p14:creationId xmlns:p14="http://schemas.microsoft.com/office/powerpoint/2010/main" val="6377106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a:t>
            </a:fld>
            <a:endParaRPr lang="de-DE"/>
          </a:p>
        </p:txBody>
      </p:sp>
    </p:spTree>
    <p:extLst>
      <p:ext uri="{BB962C8B-B14F-4D97-AF65-F5344CB8AC3E}">
        <p14:creationId xmlns:p14="http://schemas.microsoft.com/office/powerpoint/2010/main" val="2454773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4</a:t>
            </a:fld>
            <a:endParaRPr lang="de-DE"/>
          </a:p>
        </p:txBody>
      </p:sp>
    </p:spTree>
    <p:extLst>
      <p:ext uri="{BB962C8B-B14F-4D97-AF65-F5344CB8AC3E}">
        <p14:creationId xmlns:p14="http://schemas.microsoft.com/office/powerpoint/2010/main" val="3179574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defTabSz="441129">
              <a:defRPr/>
            </a:pPr>
            <a:r>
              <a:rPr lang="de-DE">
                <a:solidFill>
                  <a:prstClr val="black"/>
                </a:solidFill>
                <a:latin typeface="Calibri"/>
              </a:rPr>
              <a:t>Studienbüro des Deutschen Instituts: studienbuero-dtinst@uni-mainz.de</a:t>
            </a:r>
          </a:p>
        </p:txBody>
      </p:sp>
      <p:sp>
        <p:nvSpPr>
          <p:cNvPr id="5" name="Foliennummernplatzhalter 4"/>
          <p:cNvSpPr>
            <a:spLocks noGrp="1"/>
          </p:cNvSpPr>
          <p:nvPr>
            <p:ph type="sldNum" sz="quarter" idx="11"/>
          </p:nvPr>
        </p:nvSpPr>
        <p:spPr/>
        <p:txBody>
          <a:bodyPr/>
          <a:lstStyle/>
          <a:p>
            <a:pPr defTabSz="441129">
              <a:defRPr/>
            </a:pPr>
            <a:fld id="{E2773A93-5AB0-47A4-B026-A457576D9922}" type="slidenum">
              <a:rPr lang="de-DE">
                <a:solidFill>
                  <a:prstClr val="black"/>
                </a:solidFill>
                <a:latin typeface="Calibri"/>
              </a:rPr>
              <a:pPr defTabSz="441129">
                <a:defRPr/>
              </a:pPr>
              <a:t>5</a:t>
            </a:fld>
            <a:endParaRPr lang="de-DE">
              <a:solidFill>
                <a:prstClr val="black"/>
              </a:solidFill>
              <a:latin typeface="Calibri"/>
            </a:endParaRPr>
          </a:p>
        </p:txBody>
      </p:sp>
    </p:spTree>
    <p:extLst>
      <p:ext uri="{BB962C8B-B14F-4D97-AF65-F5344CB8AC3E}">
        <p14:creationId xmlns:p14="http://schemas.microsoft.com/office/powerpoint/2010/main" val="8838347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135 LP im </a:t>
            </a:r>
            <a:r>
              <a:rPr lang="de-DE" dirty="0" err="1"/>
              <a:t>M.Ed</a:t>
            </a:r>
            <a:r>
              <a:rPr lang="de-DE" dirty="0"/>
              <a:t>. nicht</a:t>
            </a:r>
            <a:r>
              <a:rPr lang="de-DE" baseline="0" dirty="0"/>
              <a:t> abgeschlossene Module ok </a:t>
            </a:r>
            <a:r>
              <a:rPr lang="de-DE" baseline="0"/>
              <a:t>(Stand: 2019)</a:t>
            </a:r>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6</a:t>
            </a:fld>
            <a:endParaRPr lang="de-DE"/>
          </a:p>
        </p:txBody>
      </p:sp>
    </p:spTree>
    <p:extLst>
      <p:ext uri="{BB962C8B-B14F-4D97-AF65-F5344CB8AC3E}">
        <p14:creationId xmlns:p14="http://schemas.microsoft.com/office/powerpoint/2010/main" val="40986671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lvl="0">
              <a:buFont typeface="Wingdings"/>
              <a:buChar char="à"/>
            </a:pPr>
            <a:r>
              <a:rPr lang="de-DE" sz="1900" dirty="0">
                <a:solidFill>
                  <a:schemeClr val="bg1">
                    <a:lumMod val="50000"/>
                  </a:schemeClr>
                </a:solidFill>
              </a:rPr>
              <a:t>Der </a:t>
            </a:r>
            <a:r>
              <a:rPr lang="de-DE" sz="1900" b="1" u="sng" dirty="0">
                <a:solidFill>
                  <a:schemeClr val="bg1">
                    <a:lumMod val="50000"/>
                  </a:schemeClr>
                </a:solidFill>
              </a:rPr>
              <a:t>Zulassungs- / Ablehnungsbescheid </a:t>
            </a:r>
            <a:r>
              <a:rPr lang="de-DE" sz="1900" dirty="0">
                <a:solidFill>
                  <a:schemeClr val="bg1">
                    <a:lumMod val="50000"/>
                  </a:schemeClr>
                </a:solidFill>
              </a:rPr>
              <a:t>erfolgt …   </a:t>
            </a:r>
          </a:p>
          <a:p>
            <a:pPr lvl="0">
              <a:buFont typeface="Wingdings"/>
              <a:buChar char="à"/>
            </a:pPr>
            <a:endParaRPr lang="de-DE" sz="500" dirty="0">
              <a:solidFill>
                <a:schemeClr val="bg1">
                  <a:lumMod val="50000"/>
                </a:schemeClr>
              </a:solidFill>
            </a:endParaRPr>
          </a:p>
          <a:p>
            <a:r>
              <a:rPr lang="de-DE" sz="1900" dirty="0">
                <a:solidFill>
                  <a:schemeClr val="bg1">
                    <a:lumMod val="50000"/>
                  </a:schemeClr>
                </a:solidFill>
              </a:rPr>
              <a:t> 	…</a:t>
            </a:r>
            <a:r>
              <a:rPr lang="de-DE" sz="1900" dirty="0" err="1">
                <a:solidFill>
                  <a:schemeClr val="bg1">
                    <a:lumMod val="50000"/>
                  </a:schemeClr>
                </a:solidFill>
              </a:rPr>
              <a:t>vorauss</a:t>
            </a:r>
            <a:r>
              <a:rPr lang="de-DE" sz="1900" dirty="0">
                <a:solidFill>
                  <a:schemeClr val="bg1">
                    <a:lumMod val="50000"/>
                  </a:schemeClr>
                </a:solidFill>
              </a:rPr>
              <a:t>. bis </a:t>
            </a:r>
            <a:r>
              <a:rPr lang="de-DE" sz="1900" b="1" dirty="0">
                <a:solidFill>
                  <a:schemeClr val="bg1">
                    <a:lumMod val="50000"/>
                  </a:schemeClr>
                </a:solidFill>
              </a:rPr>
              <a:t>Mitte Juli </a:t>
            </a:r>
            <a:r>
              <a:rPr lang="de-DE" sz="1900" dirty="0">
                <a:solidFill>
                  <a:schemeClr val="bg1">
                    <a:lumMod val="50000"/>
                  </a:schemeClr>
                </a:solidFill>
              </a:rPr>
              <a:t>für einen Studienbeginn zum Wintersemester.</a:t>
            </a:r>
          </a:p>
          <a:p>
            <a:pPr marL="385010" lvl="1"/>
            <a:r>
              <a:rPr lang="de-DE" sz="1900" dirty="0">
                <a:solidFill>
                  <a:schemeClr val="bg1">
                    <a:lumMod val="50000"/>
                  </a:schemeClr>
                </a:solidFill>
              </a:rPr>
              <a:t>…</a:t>
            </a:r>
            <a:r>
              <a:rPr lang="de-DE" sz="1900" dirty="0" err="1">
                <a:solidFill>
                  <a:schemeClr val="bg1">
                    <a:lumMod val="50000"/>
                  </a:schemeClr>
                </a:solidFill>
              </a:rPr>
              <a:t>vorauss</a:t>
            </a:r>
            <a:r>
              <a:rPr lang="de-DE" sz="1900" dirty="0">
                <a:solidFill>
                  <a:schemeClr val="bg1">
                    <a:lumMod val="50000"/>
                  </a:schemeClr>
                </a:solidFill>
              </a:rPr>
              <a:t>. bis </a:t>
            </a:r>
            <a:r>
              <a:rPr lang="de-DE" sz="1900" b="1" dirty="0">
                <a:solidFill>
                  <a:schemeClr val="bg1">
                    <a:lumMod val="50000"/>
                  </a:schemeClr>
                </a:solidFill>
              </a:rPr>
              <a:t>Mitte Januar </a:t>
            </a:r>
            <a:r>
              <a:rPr lang="de-DE" sz="1900" dirty="0">
                <a:solidFill>
                  <a:schemeClr val="bg1">
                    <a:lumMod val="50000"/>
                  </a:schemeClr>
                </a:solidFill>
              </a:rPr>
              <a:t>für einen Studienbeginn zum Sommersemester.</a:t>
            </a:r>
          </a:p>
          <a:p>
            <a:endParaRPr lang="de-DE" dirty="0"/>
          </a:p>
        </p:txBody>
      </p:sp>
      <p:sp>
        <p:nvSpPr>
          <p:cNvPr id="4" name="Kopfzeilenplatzhalter 3"/>
          <p:cNvSpPr>
            <a:spLocks noGrp="1"/>
          </p:cNvSpPr>
          <p:nvPr>
            <p:ph type="hdr" sz="quarter" idx="10"/>
          </p:nvPr>
        </p:nvSpPr>
        <p:spPr/>
        <p:txBody>
          <a:bodyPr/>
          <a:lstStyle/>
          <a:p>
            <a:pPr>
              <a:defRPr/>
            </a:pPr>
            <a:r>
              <a:rPr lang="de-DE">
                <a:solidFill>
                  <a:prstClr val="black"/>
                </a:solidFill>
              </a:rPr>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solidFill>
                  <a:prstClr val="black"/>
                </a:solidFill>
              </a:rPr>
              <a:pPr>
                <a:defRPr/>
              </a:pPr>
              <a:t>7</a:t>
            </a:fld>
            <a:endParaRPr lang="de-DE">
              <a:solidFill>
                <a:prstClr val="black"/>
              </a:solidFill>
            </a:endParaRPr>
          </a:p>
        </p:txBody>
      </p:sp>
    </p:spTree>
    <p:extLst>
      <p:ext uri="{BB962C8B-B14F-4D97-AF65-F5344CB8AC3E}">
        <p14:creationId xmlns:p14="http://schemas.microsoft.com/office/powerpoint/2010/main" val="30504483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8</a:t>
            </a:fld>
            <a:endParaRPr lang="de-DE"/>
          </a:p>
        </p:txBody>
      </p:sp>
    </p:spTree>
    <p:extLst>
      <p:ext uri="{BB962C8B-B14F-4D97-AF65-F5344CB8AC3E}">
        <p14:creationId xmlns:p14="http://schemas.microsoft.com/office/powerpoint/2010/main" val="34708294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9</a:t>
            </a:fld>
            <a:endParaRPr lang="de-DE"/>
          </a:p>
        </p:txBody>
      </p:sp>
    </p:spTree>
    <p:extLst>
      <p:ext uri="{BB962C8B-B14F-4D97-AF65-F5344CB8AC3E}">
        <p14:creationId xmlns:p14="http://schemas.microsoft.com/office/powerpoint/2010/main" val="3484434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solidFill>
                  <a:prstClr val="black"/>
                </a:solidFill>
              </a:rPr>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solidFill>
                  <a:prstClr val="black"/>
                </a:solidFill>
              </a:rPr>
              <a:pPr>
                <a:defRPr/>
              </a:pPr>
              <a:t>10</a:t>
            </a:fld>
            <a:endParaRPr lang="de-DE">
              <a:solidFill>
                <a:prstClr val="black"/>
              </a:solidFill>
            </a:endParaRPr>
          </a:p>
        </p:txBody>
      </p:sp>
    </p:spTree>
    <p:extLst>
      <p:ext uri="{BB962C8B-B14F-4D97-AF65-F5344CB8AC3E}">
        <p14:creationId xmlns:p14="http://schemas.microsoft.com/office/powerpoint/2010/main" val="45063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11</a:t>
            </a:fld>
            <a:endParaRPr lang="de-DE"/>
          </a:p>
        </p:txBody>
      </p:sp>
    </p:spTree>
    <p:extLst>
      <p:ext uri="{BB962C8B-B14F-4D97-AF65-F5344CB8AC3E}">
        <p14:creationId xmlns:p14="http://schemas.microsoft.com/office/powerpoint/2010/main" val="23432551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12</a:t>
            </a:fld>
            <a:endParaRPr lang="de-DE"/>
          </a:p>
        </p:txBody>
      </p:sp>
    </p:spTree>
    <p:extLst>
      <p:ext uri="{BB962C8B-B14F-4D97-AF65-F5344CB8AC3E}">
        <p14:creationId xmlns:p14="http://schemas.microsoft.com/office/powerpoint/2010/main" val="25345882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13</a:t>
            </a:fld>
            <a:endParaRPr lang="de-DE"/>
          </a:p>
        </p:txBody>
      </p:sp>
    </p:spTree>
    <p:extLst>
      <p:ext uri="{BB962C8B-B14F-4D97-AF65-F5344CB8AC3E}">
        <p14:creationId xmlns:p14="http://schemas.microsoft.com/office/powerpoint/2010/main" val="4991707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14</a:t>
            </a:fld>
            <a:endParaRPr lang="de-DE"/>
          </a:p>
        </p:txBody>
      </p:sp>
    </p:spTree>
    <p:extLst>
      <p:ext uri="{BB962C8B-B14F-4D97-AF65-F5344CB8AC3E}">
        <p14:creationId xmlns:p14="http://schemas.microsoft.com/office/powerpoint/2010/main" val="1923259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15</a:t>
            </a:fld>
            <a:endParaRPr lang="de-DE"/>
          </a:p>
        </p:txBody>
      </p:sp>
    </p:spTree>
    <p:extLst>
      <p:ext uri="{BB962C8B-B14F-4D97-AF65-F5344CB8AC3E}">
        <p14:creationId xmlns:p14="http://schemas.microsoft.com/office/powerpoint/2010/main" val="39259272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de-DE" dirty="0"/>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16</a:t>
            </a:fld>
            <a:endParaRPr lang="de-DE"/>
          </a:p>
        </p:txBody>
      </p:sp>
    </p:spTree>
    <p:extLst>
      <p:ext uri="{BB962C8B-B14F-4D97-AF65-F5344CB8AC3E}">
        <p14:creationId xmlns:p14="http://schemas.microsoft.com/office/powerpoint/2010/main" val="2577262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17</a:t>
            </a:fld>
            <a:endParaRPr lang="de-DE"/>
          </a:p>
        </p:txBody>
      </p:sp>
    </p:spTree>
    <p:extLst>
      <p:ext uri="{BB962C8B-B14F-4D97-AF65-F5344CB8AC3E}">
        <p14:creationId xmlns:p14="http://schemas.microsoft.com/office/powerpoint/2010/main" val="4575502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18</a:t>
            </a:fld>
            <a:endParaRPr lang="de-DE"/>
          </a:p>
        </p:txBody>
      </p:sp>
    </p:spTree>
    <p:extLst>
      <p:ext uri="{BB962C8B-B14F-4D97-AF65-F5344CB8AC3E}">
        <p14:creationId xmlns:p14="http://schemas.microsoft.com/office/powerpoint/2010/main" val="2112101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19</a:t>
            </a:fld>
            <a:endParaRPr lang="de-DE"/>
          </a:p>
        </p:txBody>
      </p:sp>
    </p:spTree>
    <p:extLst>
      <p:ext uri="{BB962C8B-B14F-4D97-AF65-F5344CB8AC3E}">
        <p14:creationId xmlns:p14="http://schemas.microsoft.com/office/powerpoint/2010/main" val="45755020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20</a:t>
            </a:fld>
            <a:endParaRPr lang="de-DE"/>
          </a:p>
        </p:txBody>
      </p:sp>
    </p:spTree>
    <p:extLst>
      <p:ext uri="{BB962C8B-B14F-4D97-AF65-F5344CB8AC3E}">
        <p14:creationId xmlns:p14="http://schemas.microsoft.com/office/powerpoint/2010/main" val="41338133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21</a:t>
            </a:fld>
            <a:endParaRPr lang="de-DE"/>
          </a:p>
        </p:txBody>
      </p:sp>
    </p:spTree>
    <p:extLst>
      <p:ext uri="{BB962C8B-B14F-4D97-AF65-F5344CB8AC3E}">
        <p14:creationId xmlns:p14="http://schemas.microsoft.com/office/powerpoint/2010/main" val="26965518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PO 2015/16:</a:t>
            </a:r>
          </a:p>
          <a:p>
            <a:pPr marL="171210" indent="-171210">
              <a:buFontTx/>
              <a:buChar char="-"/>
            </a:pPr>
            <a:r>
              <a:rPr lang="de-DE" dirty="0"/>
              <a:t>M 12: 8 LP</a:t>
            </a:r>
          </a:p>
          <a:p>
            <a:pPr marL="171210" indent="-171210">
              <a:buFontTx/>
              <a:buChar char="-"/>
            </a:pPr>
            <a:r>
              <a:rPr lang="de-DE" dirty="0"/>
              <a:t>M 13: 8</a:t>
            </a:r>
          </a:p>
          <a:p>
            <a:pPr marL="171210" indent="-171210">
              <a:buFontTx/>
              <a:buChar char="-"/>
            </a:pPr>
            <a:r>
              <a:rPr lang="de-DE" dirty="0"/>
              <a:t>M 14: 9 </a:t>
            </a:r>
          </a:p>
          <a:p>
            <a:pPr marL="171210" indent="-171210">
              <a:buFontTx/>
              <a:buChar char="-"/>
            </a:pPr>
            <a:r>
              <a:rPr lang="de-DE" dirty="0"/>
              <a:t>M 15: 10</a:t>
            </a:r>
          </a:p>
          <a:p>
            <a:pPr marL="171210" indent="-171210">
              <a:buFontTx/>
              <a:buChar char="-"/>
            </a:pPr>
            <a:endParaRPr lang="de-DE" dirty="0"/>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22</a:t>
            </a:fld>
            <a:endParaRPr lang="de-DE"/>
          </a:p>
        </p:txBody>
      </p:sp>
    </p:spTree>
    <p:extLst>
      <p:ext uri="{BB962C8B-B14F-4D97-AF65-F5344CB8AC3E}">
        <p14:creationId xmlns:p14="http://schemas.microsoft.com/office/powerpoint/2010/main" val="26384973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23</a:t>
            </a:fld>
            <a:endParaRPr lang="de-DE"/>
          </a:p>
        </p:txBody>
      </p:sp>
    </p:spTree>
    <p:extLst>
      <p:ext uri="{BB962C8B-B14F-4D97-AF65-F5344CB8AC3E}">
        <p14:creationId xmlns:p14="http://schemas.microsoft.com/office/powerpoint/2010/main" val="2695800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24</a:t>
            </a:fld>
            <a:endParaRPr lang="de-DE"/>
          </a:p>
        </p:txBody>
      </p:sp>
    </p:spTree>
    <p:extLst>
      <p:ext uri="{BB962C8B-B14F-4D97-AF65-F5344CB8AC3E}">
        <p14:creationId xmlns:p14="http://schemas.microsoft.com/office/powerpoint/2010/main" val="9900545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25</a:t>
            </a:fld>
            <a:endParaRPr lang="de-DE"/>
          </a:p>
        </p:txBody>
      </p:sp>
    </p:spTree>
    <p:extLst>
      <p:ext uri="{BB962C8B-B14F-4D97-AF65-F5344CB8AC3E}">
        <p14:creationId xmlns:p14="http://schemas.microsoft.com/office/powerpoint/2010/main" val="964946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defTabSz="441129">
              <a:defRPr/>
            </a:pPr>
            <a:r>
              <a:rPr lang="de-DE">
                <a:solidFill>
                  <a:prstClr val="black"/>
                </a:solidFill>
                <a:latin typeface="Calibri"/>
              </a:rPr>
              <a:t>Studienbüro des Deutschen Instituts: studienbuero-dtinst@uni-mainz.de</a:t>
            </a:r>
          </a:p>
        </p:txBody>
      </p:sp>
      <p:sp>
        <p:nvSpPr>
          <p:cNvPr id="5" name="Foliennummernplatzhalter 4"/>
          <p:cNvSpPr>
            <a:spLocks noGrp="1"/>
          </p:cNvSpPr>
          <p:nvPr>
            <p:ph type="sldNum" sz="quarter" idx="11"/>
          </p:nvPr>
        </p:nvSpPr>
        <p:spPr/>
        <p:txBody>
          <a:bodyPr/>
          <a:lstStyle/>
          <a:p>
            <a:pPr defTabSz="441129">
              <a:defRPr/>
            </a:pPr>
            <a:fld id="{E2773A93-5AB0-47A4-B026-A457576D9922}" type="slidenum">
              <a:rPr lang="de-DE">
                <a:solidFill>
                  <a:prstClr val="black"/>
                </a:solidFill>
                <a:latin typeface="Calibri"/>
              </a:rPr>
              <a:pPr defTabSz="441129">
                <a:defRPr/>
              </a:pPr>
              <a:t>26</a:t>
            </a:fld>
            <a:endParaRPr lang="de-DE">
              <a:solidFill>
                <a:prstClr val="black"/>
              </a:solidFill>
              <a:latin typeface="Calibri"/>
            </a:endParaRPr>
          </a:p>
        </p:txBody>
      </p:sp>
    </p:spTree>
    <p:extLst>
      <p:ext uri="{BB962C8B-B14F-4D97-AF65-F5344CB8AC3E}">
        <p14:creationId xmlns:p14="http://schemas.microsoft.com/office/powerpoint/2010/main" val="2747628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27</a:t>
            </a:fld>
            <a:endParaRPr lang="de-DE"/>
          </a:p>
        </p:txBody>
      </p:sp>
    </p:spTree>
    <p:extLst>
      <p:ext uri="{BB962C8B-B14F-4D97-AF65-F5344CB8AC3E}">
        <p14:creationId xmlns:p14="http://schemas.microsoft.com/office/powerpoint/2010/main" val="47432309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28</a:t>
            </a:fld>
            <a:endParaRPr lang="de-DE"/>
          </a:p>
        </p:txBody>
      </p:sp>
    </p:spTree>
    <p:extLst>
      <p:ext uri="{BB962C8B-B14F-4D97-AF65-F5344CB8AC3E}">
        <p14:creationId xmlns:p14="http://schemas.microsoft.com/office/powerpoint/2010/main" val="1533239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 die Prüfung ist thematisch nun gänzlich an das gewählte Seminar angebunden</a:t>
            </a:r>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29</a:t>
            </a:fld>
            <a:endParaRPr lang="de-DE"/>
          </a:p>
        </p:txBody>
      </p:sp>
    </p:spTree>
    <p:extLst>
      <p:ext uri="{BB962C8B-B14F-4D97-AF65-F5344CB8AC3E}">
        <p14:creationId xmlns:p14="http://schemas.microsoft.com/office/powerpoint/2010/main" val="236278585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30</a:t>
            </a:fld>
            <a:endParaRPr lang="de-DE"/>
          </a:p>
        </p:txBody>
      </p:sp>
    </p:spTree>
    <p:extLst>
      <p:ext uri="{BB962C8B-B14F-4D97-AF65-F5344CB8AC3E}">
        <p14:creationId xmlns:p14="http://schemas.microsoft.com/office/powerpoint/2010/main" val="31812215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171210" indent="-171210">
              <a:buFontTx/>
              <a:buChar char="-"/>
            </a:pPr>
            <a:r>
              <a:rPr lang="de-DE" dirty="0"/>
              <a:t>Basiert auf den Standard-</a:t>
            </a:r>
            <a:r>
              <a:rPr lang="de-DE" dirty="0" err="1"/>
              <a:t>MEd</a:t>
            </a:r>
            <a:r>
              <a:rPr lang="de-DE" dirty="0"/>
              <a:t>-Modulen 12 und 13</a:t>
            </a:r>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31</a:t>
            </a:fld>
            <a:endParaRPr lang="de-DE"/>
          </a:p>
        </p:txBody>
      </p:sp>
    </p:spTree>
    <p:extLst>
      <p:ext uri="{BB962C8B-B14F-4D97-AF65-F5344CB8AC3E}">
        <p14:creationId xmlns:p14="http://schemas.microsoft.com/office/powerpoint/2010/main" val="61966529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32</a:t>
            </a:fld>
            <a:endParaRPr lang="de-DE"/>
          </a:p>
        </p:txBody>
      </p:sp>
    </p:spTree>
    <p:extLst>
      <p:ext uri="{BB962C8B-B14F-4D97-AF65-F5344CB8AC3E}">
        <p14:creationId xmlns:p14="http://schemas.microsoft.com/office/powerpoint/2010/main" val="10796419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33</a:t>
            </a:fld>
            <a:endParaRPr lang="de-DE"/>
          </a:p>
        </p:txBody>
      </p:sp>
    </p:spTree>
    <p:extLst>
      <p:ext uri="{BB962C8B-B14F-4D97-AF65-F5344CB8AC3E}">
        <p14:creationId xmlns:p14="http://schemas.microsoft.com/office/powerpoint/2010/main" val="14449731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34</a:t>
            </a:fld>
            <a:endParaRPr lang="de-DE"/>
          </a:p>
        </p:txBody>
      </p:sp>
    </p:spTree>
    <p:extLst>
      <p:ext uri="{BB962C8B-B14F-4D97-AF65-F5344CB8AC3E}">
        <p14:creationId xmlns:p14="http://schemas.microsoft.com/office/powerpoint/2010/main" val="3189762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35</a:t>
            </a:fld>
            <a:endParaRPr lang="de-DE"/>
          </a:p>
        </p:txBody>
      </p:sp>
    </p:spTree>
    <p:extLst>
      <p:ext uri="{BB962C8B-B14F-4D97-AF65-F5344CB8AC3E}">
        <p14:creationId xmlns:p14="http://schemas.microsoft.com/office/powerpoint/2010/main" val="12349657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36</a:t>
            </a:fld>
            <a:endParaRPr lang="de-DE"/>
          </a:p>
        </p:txBody>
      </p:sp>
    </p:spTree>
    <p:extLst>
      <p:ext uri="{BB962C8B-B14F-4D97-AF65-F5344CB8AC3E}">
        <p14:creationId xmlns:p14="http://schemas.microsoft.com/office/powerpoint/2010/main" val="403757186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Kopfzeilenplatzhalter 3"/>
          <p:cNvSpPr>
            <a:spLocks noGrp="1"/>
          </p:cNvSpPr>
          <p:nvPr>
            <p:ph type="hdr" sz="quarter" idx="10"/>
          </p:nvPr>
        </p:nvSpPr>
        <p:spPr/>
        <p:txBody>
          <a:bodyPr/>
          <a:lstStyle/>
          <a:p>
            <a:pPr>
              <a:defRPr/>
            </a:pPr>
            <a:r>
              <a:rPr lang="de-DE"/>
              <a:t>Studienbüro des Deutschen Instituts: studienbuero-dtinst@uni-mainz.de</a:t>
            </a:r>
          </a:p>
        </p:txBody>
      </p:sp>
      <p:sp>
        <p:nvSpPr>
          <p:cNvPr id="5" name="Foliennummernplatzhalter 4"/>
          <p:cNvSpPr>
            <a:spLocks noGrp="1"/>
          </p:cNvSpPr>
          <p:nvPr>
            <p:ph type="sldNum" sz="quarter" idx="11"/>
          </p:nvPr>
        </p:nvSpPr>
        <p:spPr/>
        <p:txBody>
          <a:bodyPr/>
          <a:lstStyle/>
          <a:p>
            <a:pPr>
              <a:defRPr/>
            </a:pPr>
            <a:fld id="{E2773A93-5AB0-47A4-B026-A457576D9922}" type="slidenum">
              <a:rPr lang="de-DE" smtClean="0"/>
              <a:pPr>
                <a:defRPr/>
              </a:pPr>
              <a:t>37</a:t>
            </a:fld>
            <a:endParaRPr lang="de-DE"/>
          </a:p>
        </p:txBody>
      </p:sp>
    </p:spTree>
    <p:extLst>
      <p:ext uri="{BB962C8B-B14F-4D97-AF65-F5344CB8AC3E}">
        <p14:creationId xmlns:p14="http://schemas.microsoft.com/office/powerpoint/2010/main" val="36313624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1"/>
            <a:ext cx="7772400" cy="428604"/>
          </a:xfrm>
        </p:spPr>
        <p:txBody>
          <a:bodyPr/>
          <a:lstStyle/>
          <a:p>
            <a:r>
              <a:rPr lang="de-DE"/>
              <a:t>Titelmasterformat durch Klicken bearbeiten</a:t>
            </a:r>
          </a:p>
        </p:txBody>
      </p:sp>
      <p:sp>
        <p:nvSpPr>
          <p:cNvPr id="3" name="Untertitel 2"/>
          <p:cNvSpPr>
            <a:spLocks noGrp="1"/>
          </p:cNvSpPr>
          <p:nvPr>
            <p:ph type="subTitle" idx="1"/>
          </p:nvPr>
        </p:nvSpPr>
        <p:spPr>
          <a:xfrm>
            <a:off x="1371600" y="307181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Formatvorlage des Untertitelmasters durch Klicken bearbeiten</a:t>
            </a:r>
            <a:endParaRPr lang="de-DE" dirty="0"/>
          </a:p>
        </p:txBody>
      </p:sp>
      <p:sp>
        <p:nvSpPr>
          <p:cNvPr id="4" name="Fußzeilenplatzhalter 4"/>
          <p:cNvSpPr>
            <a:spLocks noGrp="1"/>
          </p:cNvSpPr>
          <p:nvPr>
            <p:ph type="ftr" sz="quarter" idx="10"/>
          </p:nvPr>
        </p:nvSpPr>
        <p:spPr/>
        <p:txBody>
          <a:bodyPr/>
          <a:lstStyle>
            <a:lvl1pPr>
              <a:defRPr/>
            </a:lvl1pPr>
          </a:lstStyle>
          <a:p>
            <a:pPr>
              <a:defRPr/>
            </a:pPr>
            <a:endParaRPr lang="de-DE"/>
          </a:p>
        </p:txBody>
      </p:sp>
      <p:sp>
        <p:nvSpPr>
          <p:cNvPr id="5" name="Foliennummernplatzhalter 5"/>
          <p:cNvSpPr>
            <a:spLocks noGrp="1"/>
          </p:cNvSpPr>
          <p:nvPr>
            <p:ph type="sldNum" sz="quarter" idx="11"/>
          </p:nvPr>
        </p:nvSpPr>
        <p:spPr>
          <a:xfrm>
            <a:off x="428625" y="6356350"/>
            <a:ext cx="2133600" cy="365125"/>
          </a:xfrm>
        </p:spPr>
        <p:txBody>
          <a:bodyPr/>
          <a:lstStyle>
            <a:lvl1pPr>
              <a:defRPr/>
            </a:lvl1pPr>
          </a:lstStyle>
          <a:p>
            <a:pPr>
              <a:defRPr/>
            </a:pPr>
            <a:r>
              <a:rPr lang="de-DE"/>
              <a:t>Folie Nr. 	</a:t>
            </a:r>
            <a:fld id="{801D1196-72BE-45C3-A4B4-C55A3D8F174F}" type="slidenum">
              <a:rPr lang="de-DE"/>
              <a:pPr>
                <a:defRPr/>
              </a:pPr>
              <a:t>‹Nr.›</a:t>
            </a:fld>
            <a:endParaRPr lang="de-DE"/>
          </a:p>
          <a:p>
            <a:pPr>
              <a:defRPr/>
            </a:pPr>
            <a:r>
              <a:rPr lang="de-DE"/>
              <a:t>Datum		</a:t>
            </a:r>
            <a:fld id="{24AB9230-679F-1045-B49B-98C0DCAF56BA}" type="datetimeFigureOut">
              <a:rPr lang="de-DE"/>
              <a:pPr>
                <a:defRPr/>
              </a:pPr>
              <a:t>12.10.2026</a:t>
            </a:fld>
            <a:endParaRPr lang="de-DE"/>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Titelmasterformat durch Klicken bearbeiten</a:t>
            </a:r>
          </a:p>
        </p:txBody>
      </p:sp>
      <p:sp>
        <p:nvSpPr>
          <p:cNvPr id="3" name="Inhaltsplatzhalter 2"/>
          <p:cNvSpPr>
            <a:spLocks noGrp="1"/>
          </p:cNvSpPr>
          <p:nvPr>
            <p:ph idx="1"/>
          </p:nvPr>
        </p:nvSpPr>
        <p:spPr/>
        <p:txBody>
          <a:bodyPr numCol="2">
            <a:normAutofit/>
          </a:bodyPr>
          <a:lstStyle>
            <a:lvl1pPr>
              <a:defRPr sz="1600">
                <a:latin typeface="Arial Narrow" pitchFamily="34" charset="0"/>
              </a:defRPr>
            </a:lvl1pPr>
            <a:lvl2pPr>
              <a:defRPr sz="1600">
                <a:latin typeface="Arial Narrow" pitchFamily="34" charset="0"/>
              </a:defRPr>
            </a:lvl2pPr>
            <a:lvl3pPr>
              <a:defRPr sz="1600">
                <a:latin typeface="Arial Narrow" pitchFamily="34" charset="0"/>
              </a:defRPr>
            </a:lvl3pPr>
            <a:lvl4pPr>
              <a:defRPr sz="1600">
                <a:latin typeface="Arial Narrow" pitchFamily="34" charset="0"/>
              </a:defRPr>
            </a:lvl4pPr>
            <a:lvl5pPr>
              <a:defRPr sz="1600">
                <a:latin typeface="Arial Narrow" pitchFamily="34" charset="0"/>
              </a:defRPr>
            </a:lvl5pPr>
          </a:lstStyle>
          <a:p>
            <a:pPr lvl="0"/>
            <a:r>
              <a:rPr lang="de-DE"/>
              <a:t>Textmasterformate durch Klicken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8" name="Textplatzhalter 7"/>
          <p:cNvSpPr>
            <a:spLocks noGrp="1"/>
          </p:cNvSpPr>
          <p:nvPr>
            <p:ph type="body" sz="quarter" idx="13"/>
          </p:nvPr>
        </p:nvSpPr>
        <p:spPr>
          <a:xfrm>
            <a:off x="457200" y="928688"/>
            <a:ext cx="5614988" cy="500062"/>
          </a:xfrm>
        </p:spPr>
        <p:txBody>
          <a:bodyPr/>
          <a:lstStyle>
            <a:lvl1pPr>
              <a:buNone/>
              <a:defRPr sz="2800">
                <a:latin typeface="Arial Narrow" pitchFamily="34" charset="0"/>
              </a:defRPr>
            </a:lvl1pPr>
          </a:lstStyle>
          <a:p>
            <a:pPr lvl="0"/>
            <a:r>
              <a:rPr lang="de-DE"/>
              <a:t>Textmasterformate durch Klicken bearbeiten</a:t>
            </a:r>
          </a:p>
        </p:txBody>
      </p:sp>
      <p:sp>
        <p:nvSpPr>
          <p:cNvPr id="5" name="Fußzeilenplatzhalter 4"/>
          <p:cNvSpPr>
            <a:spLocks noGrp="1"/>
          </p:cNvSpPr>
          <p:nvPr>
            <p:ph type="ftr" sz="quarter" idx="14"/>
          </p:nvPr>
        </p:nvSpPr>
        <p:spPr/>
        <p:txBody>
          <a:bodyPr/>
          <a:lstStyle>
            <a:lvl1pPr>
              <a:defRPr/>
            </a:lvl1pPr>
          </a:lstStyle>
          <a:p>
            <a:pPr>
              <a:defRPr/>
            </a:pPr>
            <a:endParaRPr lang="de-DE"/>
          </a:p>
        </p:txBody>
      </p:sp>
      <p:sp>
        <p:nvSpPr>
          <p:cNvPr id="6" name="Foliennummernplatzhalter 5"/>
          <p:cNvSpPr>
            <a:spLocks noGrp="1"/>
          </p:cNvSpPr>
          <p:nvPr>
            <p:ph type="sldNum" sz="quarter" idx="15"/>
          </p:nvPr>
        </p:nvSpPr>
        <p:spPr>
          <a:xfrm>
            <a:off x="457200" y="6356350"/>
            <a:ext cx="2133600" cy="365125"/>
          </a:xfrm>
        </p:spPr>
        <p:txBody>
          <a:bodyPr/>
          <a:lstStyle>
            <a:lvl1pPr>
              <a:defRPr/>
            </a:lvl1pPr>
          </a:lstStyle>
          <a:p>
            <a:pPr>
              <a:defRPr/>
            </a:pPr>
            <a:r>
              <a:rPr lang="de-DE" dirty="0"/>
              <a:t>Folie Nr. 	</a:t>
            </a:r>
            <a:fld id="{A865E259-F6C2-4912-AD01-716A27CB3FCD}" type="slidenum">
              <a:rPr lang="de-DE"/>
              <a:pPr>
                <a:defRPr/>
              </a:pPr>
              <a:t>‹Nr.›</a:t>
            </a:fld>
            <a:br>
              <a:rPr lang="de-DE" dirty="0"/>
            </a:br>
            <a:r>
              <a:rPr lang="de-DE" dirty="0"/>
              <a:t> 	</a:t>
            </a:r>
            <a:fld id="{24AB9230-679F-1045-B49B-98C0DCAF56BA}" type="datetimeFigureOut">
              <a:rPr lang="de-DE"/>
              <a:pPr>
                <a:defRPr/>
              </a:pPr>
              <a:t>12.10.2026</a:t>
            </a:fld>
            <a:endParaRPr lang="de-DE" dirty="0"/>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w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extplatzhalt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Fußzeilenplatzhalter 4"/>
          <p:cNvSpPr>
            <a:spLocks noGrp="1"/>
          </p:cNvSpPr>
          <p:nvPr>
            <p:ph type="ftr" sz="quarter" idx="3"/>
          </p:nvPr>
        </p:nvSpPr>
        <p:spPr>
          <a:xfrm>
            <a:off x="3000375"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de-DE"/>
          </a:p>
        </p:txBody>
      </p:sp>
      <p:sp>
        <p:nvSpPr>
          <p:cNvPr id="6" name="Foliennummernplatzhalter 5"/>
          <p:cNvSpPr>
            <a:spLocks noGrp="1"/>
          </p:cNvSpPr>
          <p:nvPr>
            <p:ph type="sldNum" sz="quarter" idx="4"/>
          </p:nvPr>
        </p:nvSpPr>
        <p:spPr>
          <a:xfrm>
            <a:off x="43815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r>
              <a:rPr lang="de-DE"/>
              <a:t>Folie Nr. 	</a:t>
            </a:r>
            <a:fld id="{EB181E5D-AFEA-4623-B052-279358116685}" type="slidenum">
              <a:rPr lang="de-DE"/>
              <a:pPr>
                <a:defRPr/>
              </a:pPr>
              <a:t>‹Nr.›</a:t>
            </a:fld>
            <a:endParaRPr lang="de-DE"/>
          </a:p>
          <a:p>
            <a:pPr>
              <a:defRPr/>
            </a:pPr>
            <a:r>
              <a:rPr lang="de-DE"/>
              <a:t>Datum		</a:t>
            </a:r>
            <a:fld id="{24AB9230-679F-1045-B49B-98C0DCAF56BA}" type="datetimeFigureOut">
              <a:rPr lang="de-DE"/>
              <a:pPr>
                <a:defRPr/>
              </a:pPr>
              <a:t>12.10.2026</a:t>
            </a:fld>
            <a:endParaRPr lang="de-DE"/>
          </a:p>
        </p:txBody>
      </p:sp>
      <p:sp>
        <p:nvSpPr>
          <p:cNvPr id="7" name="Rechteck 6"/>
          <p:cNvSpPr/>
          <p:nvPr/>
        </p:nvSpPr>
        <p:spPr>
          <a:xfrm>
            <a:off x="0" y="-76200"/>
            <a:ext cx="9144000" cy="601200"/>
          </a:xfrm>
          <a:prstGeom prst="rect">
            <a:avLst/>
          </a:prstGeom>
          <a:effectLst>
            <a:outerShdw blurRad="50800" dist="38100" dir="5400000">
              <a:srgbClr val="000000">
                <a:alpha val="43000"/>
              </a:srgbClr>
            </a:outerShdw>
            <a:reflection blurRad="6350" stA="50000" endA="300" endPos="90000" dir="5400000" sy="-100000" algn="bl" rotWithShape="0"/>
          </a:effectLst>
        </p:spPr>
        <p:style>
          <a:lnRef idx="1">
            <a:schemeClr val="accent4"/>
          </a:lnRef>
          <a:fillRef idx="3">
            <a:schemeClr val="accent4"/>
          </a:fillRef>
          <a:effectRef idx="2">
            <a:schemeClr val="accent4"/>
          </a:effectRef>
          <a:fontRef idx="minor">
            <a:schemeClr val="lt1"/>
          </a:fontRef>
        </p:style>
        <p:txBody>
          <a:bodyPr anchor="ctr"/>
          <a:lstStyle/>
          <a:p>
            <a:pPr algn="ctr" fontAlgn="auto">
              <a:spcBef>
                <a:spcPts val="0"/>
              </a:spcBef>
              <a:spcAft>
                <a:spcPts val="0"/>
              </a:spcAft>
              <a:defRPr/>
            </a:pPr>
            <a:endParaRPr lang="de-DE">
              <a:latin typeface="Arial Narrow" pitchFamily="34" charset="0"/>
            </a:endParaRPr>
          </a:p>
        </p:txBody>
      </p:sp>
      <p:sp>
        <p:nvSpPr>
          <p:cNvPr id="1030" name="Titelplatzhalter 1"/>
          <p:cNvSpPr>
            <a:spLocks noGrp="1"/>
          </p:cNvSpPr>
          <p:nvPr>
            <p:ph type="title"/>
          </p:nvPr>
        </p:nvSpPr>
        <p:spPr bwMode="auto">
          <a:xfrm>
            <a:off x="457200" y="0"/>
            <a:ext cx="8229600" cy="357188"/>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DE"/>
              <a:t>Mastertitelformat bearbeiten</a:t>
            </a:r>
          </a:p>
        </p:txBody>
      </p:sp>
      <p:pic>
        <p:nvPicPr>
          <p:cNvPr id="1031" name="Bild 23" descr="JGU-Logo_farbe.wmf"/>
          <p:cNvPicPr>
            <a:picLocks noChangeAspect="1"/>
          </p:cNvPicPr>
          <p:nvPr/>
        </p:nvPicPr>
        <p:blipFill>
          <a:blip r:embed="rId4"/>
          <a:srcRect/>
          <a:stretch>
            <a:fillRect/>
          </a:stretch>
        </p:blipFill>
        <p:spPr bwMode="auto">
          <a:xfrm>
            <a:off x="6829425" y="5292725"/>
            <a:ext cx="2336800" cy="1587500"/>
          </a:xfrm>
          <a:prstGeom prst="rect">
            <a:avLst/>
          </a:prstGeom>
          <a:noFill/>
          <a:ln w="9525">
            <a:noFill/>
            <a:miter lim="800000"/>
            <a:headEnd/>
            <a:tailEnd/>
          </a:ln>
        </p:spPr>
      </p:pic>
      <p:cxnSp>
        <p:nvCxnSpPr>
          <p:cNvPr id="10" name="Gerade Verbindung 9"/>
          <p:cNvCxnSpPr/>
          <p:nvPr/>
        </p:nvCxnSpPr>
        <p:spPr>
          <a:xfrm>
            <a:off x="438150" y="6286500"/>
            <a:ext cx="2133600" cy="0"/>
          </a:xfrm>
          <a:prstGeom prst="line">
            <a:avLst/>
          </a:prstGeom>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57" r:id="rId1"/>
    <p:sldLayoutId id="2147483658" r:id="rId2"/>
  </p:sldLayoutIdLst>
  <p:transition spd="slow">
    <p:wipe dir="d"/>
  </p:transition>
  <p:hf hdr="0" ftr="0"/>
  <p:txStyles>
    <p:titleStyle>
      <a:lvl1pPr algn="l" defTabSz="457200" rtl="0" eaLnBrk="1" fontAlgn="base" hangingPunct="1">
        <a:spcBef>
          <a:spcPct val="0"/>
        </a:spcBef>
        <a:spcAft>
          <a:spcPct val="0"/>
        </a:spcAft>
        <a:defRPr sz="2500" kern="1200">
          <a:solidFill>
            <a:schemeClr val="bg1"/>
          </a:solidFill>
          <a:latin typeface="Arial Narrow" pitchFamily="34" charset="0"/>
          <a:ea typeface="+mj-ea"/>
          <a:cs typeface="+mj-cs"/>
        </a:defRPr>
      </a:lvl1pPr>
      <a:lvl2pPr algn="l" defTabSz="457200" rtl="0" eaLnBrk="1" fontAlgn="base" hangingPunct="1">
        <a:spcBef>
          <a:spcPct val="0"/>
        </a:spcBef>
        <a:spcAft>
          <a:spcPct val="0"/>
        </a:spcAft>
        <a:defRPr sz="2500">
          <a:solidFill>
            <a:schemeClr val="bg1"/>
          </a:solidFill>
          <a:latin typeface="Arial Narrow" pitchFamily="34" charset="0"/>
        </a:defRPr>
      </a:lvl2pPr>
      <a:lvl3pPr algn="l" defTabSz="457200" rtl="0" eaLnBrk="1" fontAlgn="base" hangingPunct="1">
        <a:spcBef>
          <a:spcPct val="0"/>
        </a:spcBef>
        <a:spcAft>
          <a:spcPct val="0"/>
        </a:spcAft>
        <a:defRPr sz="2500">
          <a:solidFill>
            <a:schemeClr val="bg1"/>
          </a:solidFill>
          <a:latin typeface="Arial Narrow" pitchFamily="34" charset="0"/>
        </a:defRPr>
      </a:lvl3pPr>
      <a:lvl4pPr algn="l" defTabSz="457200" rtl="0" eaLnBrk="1" fontAlgn="base" hangingPunct="1">
        <a:spcBef>
          <a:spcPct val="0"/>
        </a:spcBef>
        <a:spcAft>
          <a:spcPct val="0"/>
        </a:spcAft>
        <a:defRPr sz="2500">
          <a:solidFill>
            <a:schemeClr val="bg1"/>
          </a:solidFill>
          <a:latin typeface="Arial Narrow" pitchFamily="34" charset="0"/>
        </a:defRPr>
      </a:lvl4pPr>
      <a:lvl5pPr algn="l" defTabSz="457200" rtl="0" eaLnBrk="1" fontAlgn="base" hangingPunct="1">
        <a:spcBef>
          <a:spcPct val="0"/>
        </a:spcBef>
        <a:spcAft>
          <a:spcPct val="0"/>
        </a:spcAft>
        <a:defRPr sz="2500">
          <a:solidFill>
            <a:schemeClr val="bg1"/>
          </a:solidFill>
          <a:latin typeface="Arial Narrow" pitchFamily="34" charset="0"/>
        </a:defRPr>
      </a:lvl5pPr>
      <a:lvl6pPr marL="457200" algn="l" defTabSz="457200" rtl="0" eaLnBrk="1" fontAlgn="base" hangingPunct="1">
        <a:spcBef>
          <a:spcPct val="0"/>
        </a:spcBef>
        <a:spcAft>
          <a:spcPct val="0"/>
        </a:spcAft>
        <a:defRPr sz="2500">
          <a:solidFill>
            <a:schemeClr val="bg1"/>
          </a:solidFill>
          <a:latin typeface="Arial Narrow" pitchFamily="34" charset="0"/>
        </a:defRPr>
      </a:lvl6pPr>
      <a:lvl7pPr marL="914400" algn="l" defTabSz="457200" rtl="0" eaLnBrk="1" fontAlgn="base" hangingPunct="1">
        <a:spcBef>
          <a:spcPct val="0"/>
        </a:spcBef>
        <a:spcAft>
          <a:spcPct val="0"/>
        </a:spcAft>
        <a:defRPr sz="2500">
          <a:solidFill>
            <a:schemeClr val="bg1"/>
          </a:solidFill>
          <a:latin typeface="Arial Narrow" pitchFamily="34" charset="0"/>
        </a:defRPr>
      </a:lvl7pPr>
      <a:lvl8pPr marL="1371600" algn="l" defTabSz="457200" rtl="0" eaLnBrk="1" fontAlgn="base" hangingPunct="1">
        <a:spcBef>
          <a:spcPct val="0"/>
        </a:spcBef>
        <a:spcAft>
          <a:spcPct val="0"/>
        </a:spcAft>
        <a:defRPr sz="2500">
          <a:solidFill>
            <a:schemeClr val="bg1"/>
          </a:solidFill>
          <a:latin typeface="Arial Narrow" pitchFamily="34" charset="0"/>
        </a:defRPr>
      </a:lvl8pPr>
      <a:lvl9pPr marL="1828800" algn="l" defTabSz="457200" rtl="0" eaLnBrk="1" fontAlgn="base" hangingPunct="1">
        <a:spcBef>
          <a:spcPct val="0"/>
        </a:spcBef>
        <a:spcAft>
          <a:spcPct val="0"/>
        </a:spcAft>
        <a:defRPr sz="2500">
          <a:solidFill>
            <a:schemeClr val="bg1"/>
          </a:solidFill>
          <a:latin typeface="Arial Narrow" pitchFamily="34" charset="0"/>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daf-daz.uni-mainz.de/"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germanistik.uni-mainz.de/master-of-arts-mittelalter-und-fruehneuzeitstudie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hyperlink" Target="https://www.germanistik.uni-mainz.de/erasmus-mundus-joint-master/" TargetMode="Externa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studium.uni-mainz.de/meine-bewerbung/master/"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hpl.uni-mainz.de/163.php"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www.germanistik.uni-mainz.de/studiengaenge/master-of-education-deutsch/"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sl.uni-mainz.de/service/ordnungen/faecheruebergreifende-pruefungsordnungen/"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www.zfl.uni-mainz.de/"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http://www.hpl.uni-mainz.de/" TargetMode="Externa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https://www.germanistik.uni-mainz.de/studienbuero/"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 Id="rId5" Type="http://schemas.openxmlformats.org/officeDocument/2006/relationships/hyperlink" Target="https://www.germanistik.uni-mainz.de/studium/" TargetMode="External"/><Relationship Id="rId4" Type="http://schemas.openxmlformats.org/officeDocument/2006/relationships/hyperlink" Target="mailto:studienbuero-dtinst@uni-mainz.de" TargetMode="External"/></Relationships>
</file>

<file path=ppt/slides/_rels/slide36.xml.rels><?xml version="1.0" encoding="UTF-8" standalone="yes"?>
<Relationships xmlns="http://schemas.openxmlformats.org/package/2006/relationships"><Relationship Id="rId3" Type="http://schemas.openxmlformats.org/officeDocument/2006/relationships/hyperlink" Target="mailto:quinlaj@uni-mainz.de" TargetMode="External"/><Relationship Id="rId7" Type="http://schemas.openxmlformats.org/officeDocument/2006/relationships/hyperlink" Target="https://www.germanistik.uni-mainz.de/studienfachberatung/studienfachberatung-deutsch-germanistik/"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hyperlink" Target="mailto:ywolf@uni-mainz.de" TargetMode="External"/><Relationship Id="rId5" Type="http://schemas.openxmlformats.org/officeDocument/2006/relationships/hyperlink" Target="mailto:cscherer@uni-mainz.de" TargetMode="External"/><Relationship Id="rId4" Type="http://schemas.openxmlformats.org/officeDocument/2006/relationships/hyperlink" Target="mailto:riedel@uni-mainz.de" TargetMode="Externa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feld 8"/>
          <p:cNvSpPr txBox="1"/>
          <p:nvPr/>
        </p:nvSpPr>
        <p:spPr>
          <a:xfrm>
            <a:off x="533400" y="1263786"/>
            <a:ext cx="8147050" cy="2800767"/>
          </a:xfrm>
          <a:prstGeom prst="rect">
            <a:avLst/>
          </a:prstGeom>
          <a:noFill/>
        </p:spPr>
        <p:txBody>
          <a:bodyPr>
            <a:spAutoFit/>
          </a:bodyPr>
          <a:lstStyle/>
          <a:p>
            <a:pPr algn="ctr">
              <a:defRPr/>
            </a:pPr>
            <a:r>
              <a:rPr lang="de-DE" sz="4000" b="1" dirty="0">
                <a:latin typeface="Arial Narrow" pitchFamily="34" charset="0"/>
              </a:rPr>
              <a:t>MASTER-INFOVERANSTALTUNG</a:t>
            </a:r>
            <a:br>
              <a:rPr lang="de-DE" sz="4000" b="1" dirty="0">
                <a:latin typeface="Arial Narrow" pitchFamily="34" charset="0"/>
              </a:rPr>
            </a:br>
            <a:r>
              <a:rPr lang="de-DE" sz="4000" b="1" dirty="0">
                <a:latin typeface="Arial Narrow" pitchFamily="34" charset="0"/>
              </a:rPr>
              <a:t>DES DEUTSCHEN INSTITUTS</a:t>
            </a:r>
          </a:p>
          <a:p>
            <a:pPr algn="ctr">
              <a:defRPr/>
            </a:pPr>
            <a:endParaRPr lang="de-DE" sz="3200" dirty="0">
              <a:solidFill>
                <a:schemeClr val="bg1">
                  <a:lumMod val="50000"/>
                </a:schemeClr>
              </a:solidFill>
              <a:latin typeface="Arial Narrow" pitchFamily="34" charset="0"/>
            </a:endParaRPr>
          </a:p>
          <a:p>
            <a:pPr algn="ctr">
              <a:defRPr/>
            </a:pPr>
            <a:r>
              <a:rPr lang="de-DE" sz="3200" b="1" dirty="0">
                <a:solidFill>
                  <a:srgbClr val="00B050"/>
                </a:solidFill>
                <a:latin typeface="Arial Narrow" pitchFamily="34" charset="0"/>
              </a:rPr>
              <a:t>Master </a:t>
            </a:r>
            <a:r>
              <a:rPr lang="de-DE" sz="3200" b="1" dirty="0" err="1">
                <a:solidFill>
                  <a:srgbClr val="00B050"/>
                </a:solidFill>
                <a:latin typeface="Arial Narrow" pitchFamily="34" charset="0"/>
              </a:rPr>
              <a:t>of</a:t>
            </a:r>
            <a:r>
              <a:rPr lang="de-DE" sz="3200" b="1" dirty="0">
                <a:solidFill>
                  <a:srgbClr val="00B050"/>
                </a:solidFill>
                <a:latin typeface="Arial Narrow" pitchFamily="34" charset="0"/>
              </a:rPr>
              <a:t> Education Deutsch (Lehramt)</a:t>
            </a:r>
          </a:p>
          <a:p>
            <a:pPr algn="ctr">
              <a:defRPr/>
            </a:pPr>
            <a:endParaRPr lang="de-DE" sz="3200" dirty="0">
              <a:solidFill>
                <a:schemeClr val="bg1">
                  <a:lumMod val="50000"/>
                </a:schemeClr>
              </a:solidFill>
              <a:latin typeface="Arial Narrow" pitchFamily="34" charset="0"/>
            </a:endParaRPr>
          </a:p>
        </p:txBody>
      </p:sp>
      <p:sp>
        <p:nvSpPr>
          <p:cNvPr id="17" name="Textfeld 16"/>
          <p:cNvSpPr txBox="1"/>
          <p:nvPr/>
        </p:nvSpPr>
        <p:spPr>
          <a:xfrm>
            <a:off x="609600" y="0"/>
            <a:ext cx="7994650" cy="523875"/>
          </a:xfrm>
          <a:prstGeom prst="rect">
            <a:avLst/>
          </a:prstGeom>
          <a:noFill/>
        </p:spPr>
        <p:txBody>
          <a:bodyPr>
            <a:spAutoFit/>
          </a:bodyPr>
          <a:lstStyle/>
          <a:p>
            <a:pPr>
              <a:defRPr/>
            </a:pPr>
            <a:r>
              <a:rPr lang="de-DE" sz="2800" dirty="0">
                <a:latin typeface="+mn-lt"/>
              </a:rPr>
              <a:t> </a:t>
            </a:r>
          </a:p>
        </p:txBody>
      </p:sp>
      <p:pic>
        <p:nvPicPr>
          <p:cNvPr id="4100" name="Bild 23" descr="JGU-Logo_farbe.wmf"/>
          <p:cNvPicPr>
            <a:picLocks noChangeAspect="1"/>
          </p:cNvPicPr>
          <p:nvPr/>
        </p:nvPicPr>
        <p:blipFill>
          <a:blip r:embed="rId3"/>
          <a:srcRect/>
          <a:stretch>
            <a:fillRect/>
          </a:stretch>
        </p:blipFill>
        <p:spPr bwMode="auto">
          <a:xfrm>
            <a:off x="6829425" y="5292725"/>
            <a:ext cx="2336800" cy="1587500"/>
          </a:xfrm>
          <a:prstGeom prst="rect">
            <a:avLst/>
          </a:prstGeom>
          <a:noFill/>
          <a:ln w="9525">
            <a:noFill/>
            <a:miter lim="800000"/>
            <a:headEnd/>
            <a:tailEnd/>
          </a:ln>
        </p:spPr>
      </p:pic>
      <p:sp>
        <p:nvSpPr>
          <p:cNvPr id="8" name="Foliennummernplatzhalter 7"/>
          <p:cNvSpPr>
            <a:spLocks noGrp="1"/>
          </p:cNvSpPr>
          <p:nvPr>
            <p:ph type="sldNum" sz="quarter" idx="15"/>
          </p:nvPr>
        </p:nvSpPr>
        <p:spPr/>
        <p:txBody>
          <a:bodyPr/>
          <a:lstStyle/>
          <a:p>
            <a:pPr>
              <a:defRPr/>
            </a:pPr>
            <a:r>
              <a:rPr lang="de-DE" dirty="0"/>
              <a:t>Folie Nr. 	</a:t>
            </a:r>
            <a:fld id="{52FB3546-3EEB-4476-BBA7-9AE92B2C8420}" type="slidenum">
              <a:rPr lang="de-DE"/>
              <a:pPr>
                <a:defRPr/>
              </a:pPr>
              <a:t>1</a:t>
            </a:fld>
            <a:br>
              <a:rPr lang="de-DE" dirty="0"/>
            </a:br>
            <a:r>
              <a:rPr lang="de-DE" dirty="0"/>
              <a:t> 	</a:t>
            </a:r>
            <a:endParaRPr lang="de-DE" dirty="0">
              <a:solidFill>
                <a:schemeClr val="bg1">
                  <a:lumMod val="50000"/>
                </a:schemeClr>
              </a:solidFill>
            </a:endParaRPr>
          </a:p>
        </p:txBody>
      </p:sp>
      <p:sp>
        <p:nvSpPr>
          <p:cNvPr id="4103" name="Titel 1"/>
          <p:cNvSpPr>
            <a:spLocks noGrp="1"/>
          </p:cNvSpPr>
          <p:nvPr>
            <p:ph type="title"/>
          </p:nvPr>
        </p:nvSpPr>
        <p:spPr>
          <a:xfrm>
            <a:off x="6896" y="52168"/>
            <a:ext cx="8229600" cy="357188"/>
          </a:xfrm>
        </p:spPr>
        <p:txBody>
          <a:bodyPr/>
          <a:lstStyle/>
          <a:p>
            <a:pPr algn="r" eaLnBrk="1" hangingPunct="1"/>
            <a:r>
              <a:rPr lang="de-DE" dirty="0"/>
              <a:t>Studienbüro/Studienfachberatung des Deutschen Instituts </a:t>
            </a:r>
            <a:endParaRPr lang="de-DE" sz="2000" dirty="0"/>
          </a:p>
        </p:txBody>
      </p:sp>
      <p:sp>
        <p:nvSpPr>
          <p:cNvPr id="2" name="Textfeld 1"/>
          <p:cNvSpPr txBox="1"/>
          <p:nvPr/>
        </p:nvSpPr>
        <p:spPr>
          <a:xfrm>
            <a:off x="6829424" y="903581"/>
            <a:ext cx="1774825" cy="646331"/>
          </a:xfrm>
          <a:prstGeom prst="rect">
            <a:avLst/>
          </a:prstGeom>
          <a:noFill/>
        </p:spPr>
        <p:txBody>
          <a:bodyPr wrap="square" rtlCol="0">
            <a:spAutoFit/>
          </a:bodyPr>
          <a:lstStyle/>
          <a:p>
            <a:pPr algn="r"/>
            <a:r>
              <a:rPr lang="de-DE" b="1" dirty="0" err="1">
                <a:solidFill>
                  <a:srgbClr val="C00000"/>
                </a:solidFill>
              </a:rPr>
              <a:t>WiSe</a:t>
            </a:r>
            <a:r>
              <a:rPr lang="de-DE" b="1" dirty="0">
                <a:solidFill>
                  <a:srgbClr val="C00000"/>
                </a:solidFill>
              </a:rPr>
              <a:t> 2026/27</a:t>
            </a:r>
          </a:p>
          <a:p>
            <a:pPr algn="r"/>
            <a:endParaRPr lang="de-DE" b="1" dirty="0">
              <a:solidFill>
                <a:srgbClr val="C00000"/>
              </a:solidFill>
            </a:endParaRPr>
          </a:p>
        </p:txBody>
      </p:sp>
    </p:spTree>
  </p:cSld>
  <p:clrMapOvr>
    <a:masterClrMapping/>
  </p:clrMapOvr>
  <p:transition spd="slow">
    <p:wipe dir="d"/>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el 1"/>
          <p:cNvSpPr>
            <a:spLocks noGrp="1"/>
          </p:cNvSpPr>
          <p:nvPr>
            <p:ph type="title"/>
          </p:nvPr>
        </p:nvSpPr>
        <p:spPr/>
        <p:txBody>
          <a:bodyPr/>
          <a:lstStyle/>
          <a:p>
            <a:pPr eaLnBrk="1" hangingPunct="1"/>
            <a:r>
              <a:rPr lang="de-DE" dirty="0"/>
              <a:t>Master-Informationsveranstaltung		</a:t>
            </a:r>
          </a:p>
        </p:txBody>
      </p:sp>
      <p:sp>
        <p:nvSpPr>
          <p:cNvPr id="3" name="Inhaltsplatzhalter 2"/>
          <p:cNvSpPr>
            <a:spLocks noGrp="1"/>
          </p:cNvSpPr>
          <p:nvPr>
            <p:ph idx="1"/>
          </p:nvPr>
        </p:nvSpPr>
        <p:spPr>
          <a:xfrm>
            <a:off x="457200" y="1268761"/>
            <a:ext cx="8435280" cy="3672408"/>
          </a:xfrm>
          <a:ln>
            <a:solidFill>
              <a:schemeClr val="bg1">
                <a:lumMod val="85000"/>
              </a:schemeClr>
            </a:solidFill>
          </a:ln>
        </p:spPr>
        <p:txBody>
          <a:bodyPr numCol="1">
            <a:normAutofit fontScale="92500" lnSpcReduction="20000"/>
          </a:bodyPr>
          <a:lstStyle/>
          <a:p>
            <a:pPr eaLnBrk="1" hangingPunct="1">
              <a:lnSpc>
                <a:spcPct val="150000"/>
              </a:lnSpc>
              <a:defRPr/>
            </a:pPr>
            <a:r>
              <a:rPr lang="de-DE" sz="2800" dirty="0"/>
              <a:t>Masterstudiengänge am Deutschen Institut – </a:t>
            </a:r>
          </a:p>
          <a:p>
            <a:pPr eaLnBrk="1" hangingPunct="1">
              <a:lnSpc>
                <a:spcPct val="150000"/>
              </a:lnSpc>
              <a:buNone/>
              <a:defRPr/>
            </a:pPr>
            <a:r>
              <a:rPr lang="de-DE" sz="2800" dirty="0"/>
              <a:t>	Zugangsvoraussetzungen </a:t>
            </a:r>
          </a:p>
          <a:p>
            <a:pPr>
              <a:lnSpc>
                <a:spcPct val="150000"/>
              </a:lnSpc>
              <a:defRPr/>
            </a:pPr>
            <a:r>
              <a:rPr lang="de-DE" sz="2800" dirty="0"/>
              <a:t>Studienkompasse / Prüfungsordnungen </a:t>
            </a:r>
            <a:r>
              <a:rPr lang="de-DE" sz="2800" dirty="0">
                <a:solidFill>
                  <a:srgbClr val="FF0000"/>
                </a:solidFill>
              </a:rPr>
              <a:t>(</a:t>
            </a:r>
            <a:r>
              <a:rPr lang="de-DE" sz="2800" dirty="0" err="1">
                <a:solidFill>
                  <a:srgbClr val="FF0000"/>
                </a:solidFill>
              </a:rPr>
              <a:t>M.Ed</a:t>
            </a:r>
            <a:r>
              <a:rPr lang="de-DE" sz="2800" dirty="0">
                <a:solidFill>
                  <a:srgbClr val="FF0000"/>
                </a:solidFill>
              </a:rPr>
              <a:t>. Deutsch &amp; Deutsch als Nichtkünstlerisches Zweitfach: neue PO ab SoSe 24)</a:t>
            </a:r>
          </a:p>
          <a:p>
            <a:pPr>
              <a:lnSpc>
                <a:spcPct val="150000"/>
              </a:lnSpc>
              <a:defRPr/>
            </a:pPr>
            <a:r>
              <a:rPr lang="de-DE" sz="2800" dirty="0"/>
              <a:t>Kontaktdaten Studienbüro und Studienfachberatung</a:t>
            </a:r>
          </a:p>
          <a:p>
            <a:pPr>
              <a:lnSpc>
                <a:spcPct val="150000"/>
              </a:lnSpc>
              <a:defRPr/>
            </a:pPr>
            <a:r>
              <a:rPr lang="de-DE" sz="2800" dirty="0"/>
              <a:t>Offene Fragerunde</a:t>
            </a:r>
          </a:p>
          <a:p>
            <a:pPr eaLnBrk="1" hangingPunct="1">
              <a:buNone/>
              <a:defRPr/>
            </a:pPr>
            <a:endParaRPr lang="de-DE" sz="2000" dirty="0"/>
          </a:p>
          <a:p>
            <a:pPr eaLnBrk="1" hangingPunct="1">
              <a:defRPr/>
            </a:pPr>
            <a:endParaRPr lang="de-DE" dirty="0"/>
          </a:p>
        </p:txBody>
      </p:sp>
      <p:sp>
        <p:nvSpPr>
          <p:cNvPr id="5124" name="Textplatzhalter 3"/>
          <p:cNvSpPr>
            <a:spLocks noGrp="1"/>
          </p:cNvSpPr>
          <p:nvPr>
            <p:ph type="body" sz="quarter" idx="13"/>
          </p:nvPr>
        </p:nvSpPr>
        <p:spPr>
          <a:xfrm>
            <a:off x="457200" y="620688"/>
            <a:ext cx="5614988" cy="504056"/>
          </a:xfrm>
        </p:spPr>
        <p:txBody>
          <a:bodyPr/>
          <a:lstStyle/>
          <a:p>
            <a:pPr eaLnBrk="1" hangingPunct="1"/>
            <a:r>
              <a:rPr lang="de-DE" sz="3200" dirty="0"/>
              <a:t>Inhalt</a:t>
            </a:r>
          </a:p>
        </p:txBody>
      </p:sp>
      <p:sp>
        <p:nvSpPr>
          <p:cNvPr id="6" name="Foliennummernplatzhalter 5"/>
          <p:cNvSpPr>
            <a:spLocks noGrp="1"/>
          </p:cNvSpPr>
          <p:nvPr>
            <p:ph type="sldNum" sz="quarter" idx="15"/>
          </p:nvPr>
        </p:nvSpPr>
        <p:spPr/>
        <p:txBody>
          <a:bodyPr/>
          <a:lstStyle/>
          <a:p>
            <a:pPr>
              <a:defRPr/>
            </a:pPr>
            <a:r>
              <a:rPr lang="de-DE" dirty="0"/>
              <a:t>Folie Nr. 	</a:t>
            </a:r>
            <a:fld id="{4427F204-4BA4-4270-83DE-39FD3C66551F}" type="slidenum">
              <a:rPr lang="de-DE" smtClean="0"/>
              <a:pPr>
                <a:defRPr/>
              </a:pPr>
              <a:t>2</a:t>
            </a:fld>
            <a:br>
              <a:rPr lang="de-DE" dirty="0"/>
            </a:br>
            <a:r>
              <a:rPr lang="de-DE" dirty="0"/>
              <a:t> 	</a:t>
            </a:r>
          </a:p>
        </p:txBody>
      </p:sp>
    </p:spTree>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1340769"/>
            <a:ext cx="8229600" cy="3384376"/>
          </a:xfrm>
        </p:spPr>
        <p:txBody>
          <a:bodyPr numCol="1">
            <a:normAutofit/>
          </a:bodyPr>
          <a:lstStyle/>
          <a:p>
            <a:pPr algn="ctr">
              <a:buNone/>
            </a:pPr>
            <a:endParaRPr lang="de-DE" sz="3200" dirty="0">
              <a:solidFill>
                <a:schemeClr val="bg1">
                  <a:lumMod val="50000"/>
                </a:schemeClr>
              </a:solidFill>
              <a:latin typeface="+mn-lt"/>
            </a:endParaRPr>
          </a:p>
          <a:p>
            <a:pPr algn="ctr">
              <a:buNone/>
            </a:pPr>
            <a:endParaRPr lang="de-DE" sz="3200" dirty="0">
              <a:solidFill>
                <a:schemeClr val="bg1">
                  <a:lumMod val="50000"/>
                </a:schemeClr>
              </a:solidFill>
              <a:latin typeface="+mn-lt"/>
            </a:endParaRPr>
          </a:p>
          <a:p>
            <a:pPr algn="ctr">
              <a:buNone/>
            </a:pPr>
            <a:r>
              <a:rPr lang="de-DE" sz="3200" dirty="0">
                <a:solidFill>
                  <a:schemeClr val="bg1">
                    <a:lumMod val="50000"/>
                  </a:schemeClr>
                </a:solidFill>
                <a:latin typeface="+mn-lt"/>
              </a:rPr>
              <a:t>Masterstudiengänge am Deutschen Institut –Zugangsvoraussetzungen </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3</a:t>
            </a:fld>
            <a:br>
              <a:rPr lang="de-DE" dirty="0"/>
            </a:br>
            <a:r>
              <a:rPr lang="de-DE" dirty="0"/>
              <a:t> 	</a:t>
            </a:r>
          </a:p>
        </p:txBody>
      </p:sp>
    </p:spTree>
  </p:cSld>
  <p:clrMapOvr>
    <a:masterClrMapping/>
  </p:clrMapOvr>
  <p:transition spd="slow">
    <p:wipe dir="d"/>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p>
        </p:txBody>
      </p:sp>
      <p:sp>
        <p:nvSpPr>
          <p:cNvPr id="3" name="Inhaltsplatzhalter 2"/>
          <p:cNvSpPr>
            <a:spLocks noGrp="1"/>
          </p:cNvSpPr>
          <p:nvPr>
            <p:ph idx="1"/>
          </p:nvPr>
        </p:nvSpPr>
        <p:spPr>
          <a:xfrm>
            <a:off x="457200" y="1600201"/>
            <a:ext cx="8229600" cy="3989039"/>
          </a:xfrm>
          <a:solidFill>
            <a:schemeClr val="bg1">
              <a:lumMod val="95000"/>
            </a:schemeClr>
          </a:solidFill>
          <a:ln>
            <a:solidFill>
              <a:srgbClr val="0070C0"/>
            </a:solidFill>
          </a:ln>
        </p:spPr>
        <p:txBody>
          <a:bodyPr numCol="1">
            <a:normAutofit lnSpcReduction="10000"/>
          </a:bodyPr>
          <a:lstStyle/>
          <a:p>
            <a:r>
              <a:rPr lang="de-DE" sz="2800" b="1" dirty="0">
                <a:solidFill>
                  <a:srgbClr val="00B050"/>
                </a:solidFill>
              </a:rPr>
              <a:t>Master </a:t>
            </a:r>
            <a:r>
              <a:rPr lang="de-DE" sz="2800" b="1" dirty="0" err="1">
                <a:solidFill>
                  <a:srgbClr val="00B050"/>
                </a:solidFill>
              </a:rPr>
              <a:t>of</a:t>
            </a:r>
            <a:r>
              <a:rPr lang="de-DE" sz="2800" b="1" dirty="0">
                <a:solidFill>
                  <a:srgbClr val="00B050"/>
                </a:solidFill>
              </a:rPr>
              <a:t> Education Deutsch (</a:t>
            </a:r>
            <a:r>
              <a:rPr lang="de-DE" sz="2800" b="1" dirty="0" err="1">
                <a:solidFill>
                  <a:srgbClr val="00B050"/>
                </a:solidFill>
              </a:rPr>
              <a:t>M.Ed</a:t>
            </a:r>
            <a:r>
              <a:rPr lang="de-DE" sz="2800" b="1" dirty="0">
                <a:solidFill>
                  <a:srgbClr val="00B050"/>
                </a:solidFill>
              </a:rPr>
              <a:t>., Lehramt)</a:t>
            </a:r>
          </a:p>
          <a:p>
            <a:endParaRPr lang="de-DE" sz="2800" b="1" dirty="0">
              <a:solidFill>
                <a:schemeClr val="tx2"/>
              </a:solidFill>
            </a:endParaRPr>
          </a:p>
          <a:p>
            <a:pPr>
              <a:buFont typeface="Arial" pitchFamily="34" charset="0"/>
              <a:buChar char="•"/>
            </a:pPr>
            <a:r>
              <a:rPr lang="de-DE" sz="2800" b="1" dirty="0"/>
              <a:t>Master </a:t>
            </a:r>
            <a:r>
              <a:rPr lang="de-DE" sz="2800" b="1" dirty="0" err="1"/>
              <a:t>of</a:t>
            </a:r>
            <a:r>
              <a:rPr lang="de-DE" sz="2800" b="1" dirty="0"/>
              <a:t>  Arts Germanistik  (M.A.)</a:t>
            </a:r>
          </a:p>
          <a:p>
            <a:pPr>
              <a:buNone/>
            </a:pPr>
            <a:r>
              <a:rPr lang="de-DE" sz="2400" b="1" dirty="0">
                <a:solidFill>
                  <a:schemeClr val="tx2"/>
                </a:solidFill>
              </a:rPr>
              <a:t>			- Schwerpunkt germanistische Literaturwissenschaft</a:t>
            </a:r>
          </a:p>
          <a:p>
            <a:pPr>
              <a:buNone/>
            </a:pPr>
            <a:r>
              <a:rPr lang="de-DE" sz="2400" b="1" dirty="0">
                <a:solidFill>
                  <a:schemeClr val="tx2"/>
                </a:solidFill>
              </a:rPr>
              <a:t>			- Schwerpunkt germanistische Sprachwissenschaft</a:t>
            </a:r>
          </a:p>
          <a:p>
            <a:pPr>
              <a:buNone/>
            </a:pPr>
            <a:endParaRPr lang="de-DE" sz="2400" b="1" dirty="0"/>
          </a:p>
          <a:p>
            <a:r>
              <a:rPr lang="de-DE" sz="2800" b="1" dirty="0"/>
              <a:t>Master Deutsch als Fremdsprache (M.A. </a:t>
            </a:r>
            <a:r>
              <a:rPr lang="de-DE" sz="2800" b="1" dirty="0" err="1"/>
              <a:t>DaF</a:t>
            </a:r>
            <a:r>
              <a:rPr lang="de-DE" sz="2800" b="1" dirty="0"/>
              <a:t>) / </a:t>
            </a:r>
          </a:p>
          <a:p>
            <a:r>
              <a:rPr lang="de-DE" sz="2800" b="1" dirty="0"/>
              <a:t>Master Deutsch als Zweitsprache (M.A. DaZ)</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 Nähere Informationen finden Sie hier: </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hlinkClick r:id="rId3"/>
              </a:rPr>
              <a:t>https://daf-daz.uni-mainz.de</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a:t>
            </a:r>
          </a:p>
          <a:p>
            <a:pPr marL="0" indent="0">
              <a:buNone/>
            </a:pPr>
            <a:endParaRPr lang="de-DE" sz="2800" b="1" dirty="0"/>
          </a:p>
        </p:txBody>
      </p:sp>
      <p:sp>
        <p:nvSpPr>
          <p:cNvPr id="4" name="Textplatzhalter 3"/>
          <p:cNvSpPr>
            <a:spLocks noGrp="1"/>
          </p:cNvSpPr>
          <p:nvPr>
            <p:ph type="body" sz="quarter" idx="13"/>
          </p:nvPr>
        </p:nvSpPr>
        <p:spPr>
          <a:xfrm>
            <a:off x="457200" y="928688"/>
            <a:ext cx="7859216" cy="500062"/>
          </a:xfrm>
        </p:spPr>
        <p:txBody>
          <a:bodyPr/>
          <a:lstStyle/>
          <a:p>
            <a:r>
              <a:rPr lang="de-DE" sz="2000" b="1" dirty="0"/>
              <a:t>Welche Masterstudiengänge gibt es am Deutschen Institut?</a:t>
            </a: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4</a:t>
            </a:fld>
            <a:br>
              <a:rPr lang="de-DE" dirty="0"/>
            </a:br>
            <a:r>
              <a:rPr lang="de-DE" dirty="0"/>
              <a:t> 	</a:t>
            </a:r>
          </a:p>
        </p:txBody>
      </p:sp>
    </p:spTree>
  </p:cSld>
  <p:clrMapOvr>
    <a:masterClrMapping/>
  </p:clrMapOvr>
  <p:transition spd="slow">
    <p:wipe dir="d"/>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p>
        </p:txBody>
      </p:sp>
      <p:sp>
        <p:nvSpPr>
          <p:cNvPr id="3" name="Inhaltsplatzhalter 2"/>
          <p:cNvSpPr>
            <a:spLocks noGrp="1"/>
          </p:cNvSpPr>
          <p:nvPr>
            <p:ph idx="1"/>
          </p:nvPr>
        </p:nvSpPr>
        <p:spPr>
          <a:xfrm>
            <a:off x="457200" y="1340768"/>
            <a:ext cx="8229600" cy="4588543"/>
          </a:xfrm>
          <a:solidFill>
            <a:schemeClr val="bg1">
              <a:lumMod val="95000"/>
            </a:schemeClr>
          </a:solidFill>
          <a:ln>
            <a:solidFill>
              <a:srgbClr val="0070C0"/>
            </a:solidFill>
          </a:ln>
        </p:spPr>
        <p:txBody>
          <a:bodyPr numCol="1">
            <a:normAutofit/>
          </a:bodyPr>
          <a:lstStyle/>
          <a:p>
            <a:pPr>
              <a:buNone/>
            </a:pPr>
            <a:endParaRPr lang="de-DE" sz="2400" b="1" dirty="0"/>
          </a:p>
          <a:p>
            <a:r>
              <a:rPr lang="de-DE" sz="2400" b="1" dirty="0"/>
              <a:t>Master </a:t>
            </a:r>
            <a:r>
              <a:rPr lang="de-DE" sz="2400" b="1" dirty="0" err="1"/>
              <a:t>of</a:t>
            </a:r>
            <a:r>
              <a:rPr lang="de-DE" sz="2400" b="1" dirty="0"/>
              <a:t> Arts Mittelalter-und Frühneuzeitstudien mit Schwerpunkt- oder Nebenfach Germanistik</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 Nähere Informationen finden Sie hier: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lang="de-DE" sz="1400" b="1" dirty="0">
                <a:solidFill>
                  <a:prstClr val="black"/>
                </a:solidFill>
                <a:sym typeface="Wingdings" panose="05000000000000000000" pitchFamily="2" charset="2"/>
              </a:rPr>
              <a:t>	</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hlinkClick r:id="rId3"/>
              </a:rPr>
              <a:t>https://www.germanistik.uni-mainz.de/master-of-arts-mittelalter-und-fruehneuzeitstudien/</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endParaRPr lang="de-DE" sz="2400" b="1" dirty="0"/>
          </a:p>
          <a:p>
            <a:r>
              <a:rPr lang="de-DE" sz="2400" b="1" dirty="0"/>
              <a:t>Master </a:t>
            </a:r>
            <a:r>
              <a:rPr lang="de-DE" sz="2400" b="1" dirty="0" err="1"/>
              <a:t>of</a:t>
            </a:r>
            <a:r>
              <a:rPr lang="de-DE" sz="2400" b="1" dirty="0"/>
              <a:t> Arts – Joint Master Degree „Transnational German Studies“ </a:t>
            </a:r>
            <a:r>
              <a:rPr lang="de-DE" sz="2400" dirty="0"/>
              <a:t>(Gemeinsamer M.A.-Studiengang der </a:t>
            </a:r>
            <a:r>
              <a:rPr lang="de-DE" sz="2400" dirty="0" err="1"/>
              <a:t>Universidade</a:t>
            </a:r>
            <a:r>
              <a:rPr lang="de-DE" sz="2400" dirty="0"/>
              <a:t> do Porto, </a:t>
            </a:r>
            <a:r>
              <a:rPr lang="de-DE" sz="2400" dirty="0" err="1"/>
              <a:t>Université</a:t>
            </a:r>
            <a:r>
              <a:rPr lang="de-DE" sz="2400" dirty="0"/>
              <a:t> du Luxembourg, Johannes Gutenberg-Universität Mainz und der </a:t>
            </a:r>
            <a:r>
              <a:rPr lang="de-DE" sz="2400" dirty="0" err="1"/>
              <a:t>Università</a:t>
            </a:r>
            <a:r>
              <a:rPr lang="de-DE" sz="2400" dirty="0"/>
              <a:t> </a:t>
            </a:r>
            <a:r>
              <a:rPr lang="de-DE" sz="2400" dirty="0" err="1"/>
              <a:t>degli</a:t>
            </a:r>
            <a:r>
              <a:rPr lang="de-DE" sz="2400" dirty="0"/>
              <a:t> Studi di Palermo) </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 Nähere Informationen finden Sie hier:</a:t>
            </a:r>
          </a:p>
          <a:p>
            <a:pPr marL="0" marR="0" lvl="0" indent="0" algn="l" defTabSz="457200" rtl="0" eaLnBrk="1" fontAlgn="base" latinLnBrk="0" hangingPunct="1">
              <a:lnSpc>
                <a:spcPct val="100000"/>
              </a:lnSpc>
              <a:spcBef>
                <a:spcPct val="20000"/>
              </a:spcBef>
              <a:spcAft>
                <a:spcPct val="0"/>
              </a:spcAft>
              <a:buClrTx/>
              <a:buSzTx/>
              <a:buFont typeface="Arial" charset="0"/>
              <a:buNone/>
              <a:tabLst/>
              <a:defRPr/>
            </a:pP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hlinkClick r:id="rId4"/>
              </a:rPr>
              <a:t>https://www.germanistik.uni-mainz.de/erasmus-mundus-joint-master/</a:t>
            </a:r>
            <a:r>
              <a:rPr kumimoji="0" lang="de-DE" sz="1400" b="1" i="0" u="none" strike="noStrike" kern="1200" cap="none" spc="0" normalizeH="0" baseline="0" noProof="0" dirty="0">
                <a:ln>
                  <a:noFill/>
                </a:ln>
                <a:solidFill>
                  <a:prstClr val="black"/>
                </a:solidFill>
                <a:effectLst/>
                <a:uLnTx/>
                <a:uFillTx/>
                <a:latin typeface="Arial Narrow" pitchFamily="34" charset="0"/>
                <a:ea typeface="+mn-ea"/>
                <a:cs typeface="+mn-cs"/>
                <a:sym typeface="Wingdings" panose="05000000000000000000" pitchFamily="2" charset="2"/>
              </a:rPr>
              <a:t> </a:t>
            </a:r>
            <a:endParaRPr lang="de-DE" sz="2400" b="1" dirty="0"/>
          </a:p>
        </p:txBody>
      </p:sp>
      <p:sp>
        <p:nvSpPr>
          <p:cNvPr id="4" name="Textplatzhalter 3"/>
          <p:cNvSpPr>
            <a:spLocks noGrp="1"/>
          </p:cNvSpPr>
          <p:nvPr>
            <p:ph type="body" sz="quarter" idx="13"/>
          </p:nvPr>
        </p:nvSpPr>
        <p:spPr>
          <a:xfrm>
            <a:off x="457200" y="928688"/>
            <a:ext cx="7859216" cy="500062"/>
          </a:xfrm>
        </p:spPr>
        <p:txBody>
          <a:bodyPr/>
          <a:lstStyle/>
          <a:p>
            <a:pPr marL="342900" marR="0" lvl="0" indent="-342900" algn="l" defTabSz="457200" rtl="0" eaLnBrk="1" fontAlgn="base" latinLnBrk="0" hangingPunct="1">
              <a:lnSpc>
                <a:spcPct val="100000"/>
              </a:lnSpc>
              <a:spcBef>
                <a:spcPct val="20000"/>
              </a:spcBef>
              <a:spcAft>
                <a:spcPct val="0"/>
              </a:spcAft>
              <a:buClrTx/>
              <a:buSzTx/>
              <a:buFont typeface="Arial" charset="0"/>
              <a:buNone/>
              <a:tabLst/>
              <a:defRPr/>
            </a:pPr>
            <a:r>
              <a:rPr kumimoji="0" lang="de-DE" sz="2000" b="1" i="0" u="none" strike="noStrike" kern="1200" cap="none" spc="0" normalizeH="0" baseline="0" noProof="0" dirty="0">
                <a:ln>
                  <a:noFill/>
                </a:ln>
                <a:solidFill>
                  <a:prstClr val="black"/>
                </a:solidFill>
                <a:effectLst/>
                <a:uLnTx/>
                <a:uFillTx/>
                <a:latin typeface="Arial Narrow" pitchFamily="34" charset="0"/>
                <a:ea typeface="+mn-ea"/>
                <a:cs typeface="+mn-cs"/>
              </a:rPr>
              <a:t>Interdisziplinäre und transnationale Masterstudiengänge </a:t>
            </a:r>
          </a:p>
          <a:p>
            <a:endParaRPr lang="de-DE" sz="2000" b="1" dirty="0"/>
          </a:p>
        </p:txBody>
      </p:sp>
      <p:sp>
        <p:nvSpPr>
          <p:cNvPr id="6" name="Foliennummernplatzhalter 5"/>
          <p:cNvSpPr>
            <a:spLocks noGrp="1"/>
          </p:cNvSpPr>
          <p:nvPr>
            <p:ph type="sldNum" sz="quarter" idx="1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Folie Nr. 	</a:t>
            </a:r>
            <a:fld id="{A865E259-F6C2-4912-AD01-716A27CB3FCD}" type="slidenum">
              <a:rPr kumimoji="0" lang="de-D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5</a:t>
            </a:fld>
            <a:b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b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 	</a:t>
            </a:r>
          </a:p>
        </p:txBody>
      </p:sp>
    </p:spTree>
    <p:extLst>
      <p:ext uri="{BB962C8B-B14F-4D97-AF65-F5344CB8AC3E}">
        <p14:creationId xmlns:p14="http://schemas.microsoft.com/office/powerpoint/2010/main" val="1376469408"/>
      </p:ext>
    </p:extLst>
  </p:cSld>
  <p:clrMapOvr>
    <a:masterClrMapping/>
  </p:clrMapOvr>
  <p:transition spd="slow">
    <p:wipe dir="d"/>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1600201"/>
            <a:ext cx="8507288" cy="4277071"/>
          </a:xfrm>
          <a:solidFill>
            <a:srgbClr val="CCFFFF"/>
          </a:solidFill>
          <a:ln>
            <a:solidFill>
              <a:srgbClr val="FFFF99"/>
            </a:solidFill>
          </a:ln>
        </p:spPr>
        <p:txBody>
          <a:bodyPr numCol="1">
            <a:normAutofit fontScale="92500"/>
          </a:bodyPr>
          <a:lstStyle/>
          <a:p>
            <a:pPr>
              <a:buNone/>
            </a:pPr>
            <a:r>
              <a:rPr lang="de-DE" sz="2000" b="1" dirty="0"/>
              <a:t>Ist der Master zulassungsbeschränkt?</a:t>
            </a:r>
          </a:p>
          <a:p>
            <a:pPr lvl="0">
              <a:buFont typeface="Wingdings" pitchFamily="2" charset="2"/>
              <a:buChar char="Ø"/>
            </a:pPr>
            <a:endParaRPr lang="de-DE" sz="1000" dirty="0"/>
          </a:p>
          <a:p>
            <a:pPr lvl="0">
              <a:buFont typeface="Wingdings" pitchFamily="2" charset="2"/>
              <a:buChar char="Ø"/>
            </a:pPr>
            <a:r>
              <a:rPr lang="de-DE" sz="2000" dirty="0"/>
              <a:t>Der Masterstudiengang </a:t>
            </a:r>
            <a:r>
              <a:rPr lang="de-DE" sz="2000" dirty="0" err="1"/>
              <a:t>M.Ed</a:t>
            </a:r>
            <a:r>
              <a:rPr lang="de-DE" sz="2000" dirty="0"/>
              <a:t>. Deutsch ist </a:t>
            </a:r>
            <a:r>
              <a:rPr lang="de-DE" sz="2000" b="1" u="sng" dirty="0"/>
              <a:t>nicht</a:t>
            </a:r>
            <a:r>
              <a:rPr lang="de-DE" sz="2000" b="1" dirty="0"/>
              <a:t> zulassungsbeschränkt</a:t>
            </a:r>
            <a:r>
              <a:rPr lang="de-DE" sz="2000" dirty="0"/>
              <a:t> (Studienstart im </a:t>
            </a:r>
            <a:r>
              <a:rPr lang="de-DE" sz="2000" dirty="0" err="1"/>
              <a:t>WiSe</a:t>
            </a:r>
            <a:r>
              <a:rPr lang="de-DE" sz="2000" dirty="0"/>
              <a:t> oder </a:t>
            </a:r>
            <a:r>
              <a:rPr lang="de-DE" sz="2000" dirty="0" err="1"/>
              <a:t>SoSe</a:t>
            </a:r>
            <a:r>
              <a:rPr lang="de-DE" sz="2000" dirty="0"/>
              <a:t> möglich).</a:t>
            </a:r>
            <a:br>
              <a:rPr lang="de-DE" sz="2000" dirty="0"/>
            </a:br>
            <a:endParaRPr lang="de-DE" sz="2000" dirty="0"/>
          </a:p>
          <a:p>
            <a:pPr>
              <a:buNone/>
            </a:pPr>
            <a:r>
              <a:rPr lang="de-DE" sz="2000" b="1" dirty="0"/>
              <a:t>Wer kann in den Master wechseln?</a:t>
            </a:r>
          </a:p>
          <a:p>
            <a:pPr>
              <a:buNone/>
            </a:pPr>
            <a:endParaRPr lang="de-DE" sz="800" dirty="0"/>
          </a:p>
          <a:p>
            <a:pPr lvl="0"/>
            <a:r>
              <a:rPr lang="de-DE" sz="2000" spc="-20" dirty="0"/>
              <a:t>Voraussetzung für die Zulassung zu einem Masterstudiengang ist ein </a:t>
            </a:r>
            <a:r>
              <a:rPr lang="de-DE" sz="2000" b="1" spc="-20" dirty="0"/>
              <a:t>berufsqualifizierender Hochschulabschluss </a:t>
            </a:r>
            <a:r>
              <a:rPr lang="de-DE" sz="2000" spc="-20" dirty="0"/>
              <a:t>(z.B. abgeschlossenes Bachelorstudium).</a:t>
            </a:r>
          </a:p>
          <a:p>
            <a:pPr lvl="0"/>
            <a:r>
              <a:rPr lang="de-DE" sz="2000" spc="-20" dirty="0"/>
              <a:t>Der Wechsel in einen Masterstudiengang kann in begründeten Ausnahmefällen erfolgen, bevor der Nachweis über den erfolgreichen Bachelorabschluss vorliegt: </a:t>
            </a:r>
          </a:p>
          <a:p>
            <a:pPr>
              <a:buFont typeface="Wingdings" panose="05000000000000000000" pitchFamily="2" charset="2"/>
              <a:buChar char="Ø"/>
            </a:pPr>
            <a:r>
              <a:rPr lang="de-DE" sz="2000" spc="-20" dirty="0"/>
              <a:t>Wenn bis zur Bewerbungsfrist mind. </a:t>
            </a:r>
            <a:r>
              <a:rPr lang="de-DE" sz="2000" b="1" u="sng" dirty="0">
                <a:solidFill>
                  <a:srgbClr val="C00000"/>
                </a:solidFill>
              </a:rPr>
              <a:t>135 Leistungspunkte</a:t>
            </a:r>
            <a:r>
              <a:rPr lang="de-DE" sz="2000" b="1" dirty="0">
                <a:solidFill>
                  <a:srgbClr val="C00000"/>
                </a:solidFill>
              </a:rPr>
              <a:t> </a:t>
            </a:r>
            <a:r>
              <a:rPr lang="de-DE" sz="2000" dirty="0"/>
              <a:t>nachgewiesen werden können und </a:t>
            </a:r>
            <a:r>
              <a:rPr lang="de-DE" sz="2000" b="1" dirty="0"/>
              <a:t>bis zum Ende des ersten Fachsemesters </a:t>
            </a:r>
            <a:r>
              <a:rPr lang="de-DE" sz="2000" dirty="0"/>
              <a:t>des Masterstudiengangs (31.03. / 30.09.) der </a:t>
            </a:r>
            <a:r>
              <a:rPr lang="de-DE" sz="2000" b="1" u="sng" dirty="0"/>
              <a:t>Nachweis über das vollständig abgeschlossene Bachelorstudium </a:t>
            </a:r>
            <a:r>
              <a:rPr lang="de-DE" sz="2000" dirty="0"/>
              <a:t>vorliegt.</a:t>
            </a:r>
          </a:p>
          <a:p>
            <a:pPr marL="342900" marR="0" lvl="0" indent="-342900" algn="l" defTabSz="457200" rtl="0" eaLnBrk="1" fontAlgn="base" latinLnBrk="0" hangingPunct="1">
              <a:lnSpc>
                <a:spcPct val="100000"/>
              </a:lnSpc>
              <a:spcBef>
                <a:spcPct val="20000"/>
              </a:spcBef>
              <a:spcAft>
                <a:spcPct val="0"/>
              </a:spcAft>
              <a:buClrTx/>
              <a:buSzTx/>
              <a:buFont typeface="Wingdings" panose="05000000000000000000" pitchFamily="2" charset="2"/>
              <a:buChar char="Ø"/>
              <a:tabLst/>
              <a:defRPr/>
            </a:pPr>
            <a:endParaRPr lang="de-DE" sz="2000" dirty="0"/>
          </a:p>
        </p:txBody>
      </p:sp>
      <p:sp>
        <p:nvSpPr>
          <p:cNvPr id="4" name="Textplatzhalter 3"/>
          <p:cNvSpPr>
            <a:spLocks noGrp="1"/>
          </p:cNvSpPr>
          <p:nvPr>
            <p:ph type="body" sz="quarter" idx="13"/>
          </p:nvPr>
        </p:nvSpPr>
        <p:spPr/>
        <p:txBody>
          <a:bodyPr/>
          <a:lstStyle/>
          <a:p>
            <a:r>
              <a:rPr lang="de-DE" dirty="0"/>
              <a:t>Allgemeine Zugangsvoraussetzungen </a:t>
            </a:r>
          </a:p>
          <a:p>
            <a:endParaRPr lang="de-DE"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6</a:t>
            </a:fld>
            <a:br>
              <a:rPr lang="de-DE" dirty="0"/>
            </a:br>
            <a:r>
              <a:rPr lang="de-DE" dirty="0"/>
              <a:t> 	</a:t>
            </a:r>
          </a:p>
        </p:txBody>
      </p:sp>
    </p:spTree>
  </p:cSld>
  <p:clrMapOvr>
    <a:masterClrMapping/>
  </p:clrMapOvr>
  <p:transition spd="slow">
    <p:wipe dir="d"/>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35124" y="1196752"/>
            <a:ext cx="8363272" cy="4464496"/>
          </a:xfrm>
          <a:solidFill>
            <a:srgbClr val="CCFFFF"/>
          </a:solidFill>
          <a:ln>
            <a:solidFill>
              <a:srgbClr val="FFFF99"/>
            </a:solidFill>
          </a:ln>
        </p:spPr>
        <p:txBody>
          <a:bodyPr numCol="1">
            <a:normAutofit/>
          </a:bodyPr>
          <a:lstStyle/>
          <a:p>
            <a:pPr>
              <a:buNone/>
            </a:pPr>
            <a:r>
              <a:rPr lang="de-DE" sz="2100" b="1" dirty="0">
                <a:solidFill>
                  <a:srgbClr val="C00000"/>
                </a:solidFill>
              </a:rPr>
              <a:t>Bewerbungsfristen:</a:t>
            </a:r>
          </a:p>
          <a:p>
            <a:pPr>
              <a:buNone/>
            </a:pPr>
            <a:r>
              <a:rPr lang="de-DE" sz="2100" b="1" dirty="0" err="1"/>
              <a:t>M.Ed</a:t>
            </a:r>
            <a:r>
              <a:rPr lang="de-DE" sz="2100" b="1" dirty="0"/>
              <a:t>. Deutsch</a:t>
            </a:r>
          </a:p>
          <a:p>
            <a:pPr>
              <a:buFont typeface="Wingdings" pitchFamily="2" charset="2"/>
              <a:buChar char="Ø"/>
            </a:pPr>
            <a:r>
              <a:rPr lang="de-DE" sz="2100" dirty="0"/>
              <a:t>Bewerbungsfrist für die Zulassung zum </a:t>
            </a:r>
            <a:r>
              <a:rPr lang="de-DE" sz="2100" b="1" u="sng" dirty="0"/>
              <a:t>Sommersemester</a:t>
            </a:r>
            <a:r>
              <a:rPr lang="de-DE" sz="2100" dirty="0"/>
              <a:t>:</a:t>
            </a:r>
            <a:r>
              <a:rPr lang="de-DE" sz="2100" b="1" dirty="0"/>
              <a:t> </a:t>
            </a:r>
            <a:r>
              <a:rPr lang="de-DE" sz="2100" b="1" dirty="0">
                <a:solidFill>
                  <a:srgbClr val="C00000"/>
                </a:solidFill>
              </a:rPr>
              <a:t>1. März</a:t>
            </a:r>
          </a:p>
          <a:p>
            <a:pPr>
              <a:buFont typeface="Wingdings" pitchFamily="2" charset="2"/>
              <a:buChar char="Ø"/>
            </a:pPr>
            <a:r>
              <a:rPr lang="de-DE" sz="2100" dirty="0"/>
              <a:t>Bewerbungsfrist für die Zulassung zum </a:t>
            </a:r>
            <a:r>
              <a:rPr lang="de-DE" sz="2100" b="1" u="sng" dirty="0"/>
              <a:t>Wintersemester</a:t>
            </a:r>
            <a:r>
              <a:rPr lang="de-DE" sz="2100" dirty="0"/>
              <a:t>:</a:t>
            </a:r>
            <a:r>
              <a:rPr lang="de-DE" sz="2100" b="1" dirty="0"/>
              <a:t> </a:t>
            </a:r>
            <a:r>
              <a:rPr lang="de-DE" sz="2100" b="1" dirty="0">
                <a:solidFill>
                  <a:srgbClr val="C00000"/>
                </a:solidFill>
              </a:rPr>
              <a:t>1. September </a:t>
            </a:r>
          </a:p>
          <a:p>
            <a:pPr lvl="0">
              <a:buNone/>
            </a:pPr>
            <a:endParaRPr lang="de-DE" sz="2100" b="1" dirty="0"/>
          </a:p>
          <a:p>
            <a:pPr marL="0" lvl="0" indent="0">
              <a:buNone/>
            </a:pPr>
            <a:r>
              <a:rPr lang="de-DE" sz="2100" dirty="0"/>
              <a:t>Ihre Bewerbungsunterlagen füllen Sie online über Jogustine aus, zuständig für den Bewerbungsprozess ist das </a:t>
            </a:r>
            <a:r>
              <a:rPr lang="de-DE" sz="2100" b="1" dirty="0"/>
              <a:t>Studierendensekretariat </a:t>
            </a:r>
            <a:r>
              <a:rPr lang="de-DE" sz="2100" dirty="0"/>
              <a:t>der JGU Mainz.</a:t>
            </a:r>
          </a:p>
          <a:p>
            <a:pPr marL="0" lvl="0" indent="0">
              <a:buNone/>
            </a:pPr>
            <a:r>
              <a:rPr lang="de-DE" sz="2100" dirty="0"/>
              <a:t> </a:t>
            </a:r>
          </a:p>
          <a:p>
            <a:pPr marL="0" lvl="0" indent="0">
              <a:buNone/>
            </a:pPr>
            <a:r>
              <a:rPr lang="de-DE" sz="2100" dirty="0"/>
              <a:t>Weiterführende Links: </a:t>
            </a:r>
          </a:p>
          <a:p>
            <a:pPr>
              <a:buNone/>
            </a:pPr>
            <a:r>
              <a:rPr lang="de-DE" sz="2000" b="1" dirty="0"/>
              <a:t>https://</a:t>
            </a:r>
            <a:r>
              <a:rPr lang="de-DE" sz="2000" b="1" dirty="0" err="1"/>
              <a:t>www.studium.uni-mainz.de</a:t>
            </a:r>
            <a:r>
              <a:rPr lang="de-DE" sz="2000" b="1" dirty="0"/>
              <a:t>/</a:t>
            </a:r>
            <a:r>
              <a:rPr lang="de-DE" sz="2000" b="1" dirty="0" err="1"/>
              <a:t>studienwahl</a:t>
            </a:r>
            <a:r>
              <a:rPr lang="de-DE" sz="2000" b="1" dirty="0"/>
              <a:t>/</a:t>
            </a:r>
            <a:r>
              <a:rPr lang="de-DE" sz="2000" b="1" dirty="0" err="1"/>
              <a:t>studienangebot</a:t>
            </a:r>
            <a:r>
              <a:rPr lang="de-DE" sz="2000" b="1" dirty="0"/>
              <a:t>/</a:t>
            </a:r>
            <a:r>
              <a:rPr lang="de-DE" sz="2000" b="1" dirty="0" err="1"/>
              <a:t>deutsch_med</a:t>
            </a:r>
            <a:r>
              <a:rPr lang="de-DE" sz="2000" b="1" dirty="0"/>
              <a:t>/</a:t>
            </a:r>
          </a:p>
          <a:p>
            <a:pPr>
              <a:buNone/>
            </a:pPr>
            <a:r>
              <a:rPr lang="de-DE" sz="2000" b="1" dirty="0">
                <a:hlinkClick r:id="rId3"/>
              </a:rPr>
              <a:t>https://</a:t>
            </a:r>
            <a:r>
              <a:rPr lang="de-DE" sz="2000" b="1" dirty="0" err="1">
                <a:hlinkClick r:id="rId3"/>
              </a:rPr>
              <a:t>www.studium.uni-mainz.de</a:t>
            </a:r>
            <a:r>
              <a:rPr lang="de-DE" sz="2000" b="1" dirty="0">
                <a:hlinkClick r:id="rId3"/>
              </a:rPr>
              <a:t>/meine-bewerbung/</a:t>
            </a:r>
            <a:r>
              <a:rPr lang="de-DE" sz="2000" b="1" err="1">
                <a:hlinkClick r:id="rId3"/>
              </a:rPr>
              <a:t>master</a:t>
            </a:r>
            <a:r>
              <a:rPr lang="de-DE" sz="2000" b="1">
                <a:hlinkClick r:id="rId3"/>
              </a:rPr>
              <a:t>/</a:t>
            </a:r>
            <a:r>
              <a:rPr lang="de-DE" sz="2000" b="1" dirty="0"/>
              <a:t> </a:t>
            </a:r>
            <a:endParaRPr lang="de-DE" sz="2000" dirty="0"/>
          </a:p>
        </p:txBody>
      </p:sp>
      <p:sp>
        <p:nvSpPr>
          <p:cNvPr id="5" name="Foliennummernplatzhalter 4"/>
          <p:cNvSpPr>
            <a:spLocks noGrp="1"/>
          </p:cNvSpPr>
          <p:nvPr>
            <p:ph type="sldNum" sz="quarter" idx="15"/>
          </p:nvPr>
        </p:nvSpPr>
        <p:spPr/>
        <p:txBody>
          <a:bodyPr/>
          <a:lstStyle/>
          <a:p>
            <a:pPr>
              <a:defRPr/>
            </a:pPr>
            <a:r>
              <a:rPr lang="de-DE" dirty="0">
                <a:solidFill>
                  <a:prstClr val="black">
                    <a:tint val="75000"/>
                  </a:prstClr>
                </a:solidFill>
              </a:rPr>
              <a:t>Folie Nr. 	</a:t>
            </a:r>
            <a:fld id="{A865E259-F6C2-4912-AD01-716A27CB3FCD}" type="slidenum">
              <a:rPr lang="de-DE" smtClean="0">
                <a:solidFill>
                  <a:prstClr val="black">
                    <a:tint val="75000"/>
                  </a:prstClr>
                </a:solidFill>
              </a:rPr>
              <a:pPr>
                <a:defRPr/>
              </a:pPr>
              <a:t>7</a:t>
            </a:fld>
            <a:br>
              <a:rPr lang="de-DE" dirty="0">
                <a:solidFill>
                  <a:prstClr val="black">
                    <a:tint val="75000"/>
                  </a:prstClr>
                </a:solidFill>
              </a:rPr>
            </a:br>
            <a:r>
              <a:rPr lang="de-DE" dirty="0">
                <a:solidFill>
                  <a:prstClr val="black">
                    <a:tint val="75000"/>
                  </a:prstClr>
                </a:solidFill>
              </a:rPr>
              <a:t> 	</a:t>
            </a:r>
          </a:p>
        </p:txBody>
      </p:sp>
    </p:spTree>
    <p:extLst>
      <p:ext uri="{BB962C8B-B14F-4D97-AF65-F5344CB8AC3E}">
        <p14:creationId xmlns:p14="http://schemas.microsoft.com/office/powerpoint/2010/main" val="2741362367"/>
      </p:ext>
    </p:extLst>
  </p:cSld>
  <p:clrMapOvr>
    <a:masterClrMapping/>
  </p:clrMapOvr>
  <p:transition spd="slow">
    <p:wipe dir="d"/>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5">
            <a:extLst>
              <a:ext uri="{FF2B5EF4-FFF2-40B4-BE49-F238E27FC236}">
                <a16:creationId xmlns:a16="http://schemas.microsoft.com/office/drawing/2014/main" id="{D0281823-3BBC-E02C-DDB9-5F4F6D675D7E}"/>
              </a:ext>
            </a:extLst>
          </p:cNvPr>
          <p:cNvPicPr>
            <a:picLocks noChangeAspect="1"/>
          </p:cNvPicPr>
          <p:nvPr/>
        </p:nvPicPr>
        <p:blipFill>
          <a:blip r:embed="rId3"/>
          <a:stretch>
            <a:fillRect/>
          </a:stretch>
        </p:blipFill>
        <p:spPr>
          <a:xfrm>
            <a:off x="458822" y="1496456"/>
            <a:ext cx="7772400" cy="3976577"/>
          </a:xfrm>
          <a:prstGeom prst="rect">
            <a:avLst/>
          </a:prstGeom>
        </p:spPr>
      </p:pic>
      <p:sp>
        <p:nvSpPr>
          <p:cNvPr id="2" name="Titel 1"/>
          <p:cNvSpPr>
            <a:spLocks noGrp="1"/>
          </p:cNvSpPr>
          <p:nvPr>
            <p:ph type="title"/>
          </p:nvPr>
        </p:nvSpPr>
        <p:spPr/>
        <p:txBody>
          <a:bodyPr/>
          <a:lstStyle/>
          <a:p>
            <a:r>
              <a:rPr lang="de-DE" dirty="0"/>
              <a:t>Master-Informationsveranstaltung</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8</a:t>
            </a:fld>
            <a:br>
              <a:rPr lang="de-DE" dirty="0"/>
            </a:br>
            <a:r>
              <a:rPr lang="de-DE" dirty="0"/>
              <a:t> 	 </a:t>
            </a:r>
          </a:p>
        </p:txBody>
      </p:sp>
      <p:sp>
        <p:nvSpPr>
          <p:cNvPr id="3" name="Textplatzhalter 2"/>
          <p:cNvSpPr>
            <a:spLocks noGrp="1"/>
          </p:cNvSpPr>
          <p:nvPr>
            <p:ph type="body" sz="quarter" idx="13"/>
          </p:nvPr>
        </p:nvSpPr>
        <p:spPr>
          <a:xfrm>
            <a:off x="441532" y="678657"/>
            <a:ext cx="6650747" cy="500062"/>
          </a:xfrm>
        </p:spPr>
        <p:txBody>
          <a:bodyPr/>
          <a:lstStyle/>
          <a:p>
            <a:r>
              <a:rPr lang="de-DE" sz="1900" b="1" dirty="0"/>
              <a:t>Die Online-Bewerbung erfolgt über </a:t>
            </a:r>
            <a:r>
              <a:rPr lang="de-DE" sz="1900" b="1" dirty="0" err="1"/>
              <a:t>Jogustine</a:t>
            </a:r>
            <a:r>
              <a:rPr lang="de-DE" sz="1900" b="1" dirty="0"/>
              <a:t>:</a:t>
            </a:r>
          </a:p>
        </p:txBody>
      </p:sp>
      <p:cxnSp>
        <p:nvCxnSpPr>
          <p:cNvPr id="10" name="Gerade Verbindung mit Pfeil 9"/>
          <p:cNvCxnSpPr>
            <a:cxnSpLocks/>
          </p:cNvCxnSpPr>
          <p:nvPr/>
        </p:nvCxnSpPr>
        <p:spPr>
          <a:xfrm>
            <a:off x="2339752" y="1052736"/>
            <a:ext cx="720080" cy="936104"/>
          </a:xfrm>
          <a:prstGeom prst="straightConnector1">
            <a:avLst/>
          </a:prstGeom>
          <a:ln w="50800">
            <a:solidFill>
              <a:srgbClr val="FF0000"/>
            </a:solidFill>
            <a:tailEnd type="triangle"/>
          </a:ln>
        </p:spPr>
        <p:style>
          <a:lnRef idx="2">
            <a:schemeClr val="accent5"/>
          </a:lnRef>
          <a:fillRef idx="0">
            <a:schemeClr val="accent5"/>
          </a:fillRef>
          <a:effectRef idx="1">
            <a:schemeClr val="accent5"/>
          </a:effectRef>
          <a:fontRef idx="minor">
            <a:schemeClr val="tx1"/>
          </a:fontRef>
        </p:style>
      </p:cxnSp>
    </p:spTree>
    <p:extLst>
      <p:ext uri="{BB962C8B-B14F-4D97-AF65-F5344CB8AC3E}">
        <p14:creationId xmlns:p14="http://schemas.microsoft.com/office/powerpoint/2010/main" val="817114355"/>
      </p:ext>
    </p:extLst>
  </p:cSld>
  <p:clrMapOvr>
    <a:masterClrMapping/>
  </p:clrMapOvr>
  <p:transition spd="slow">
    <p:wipe dir="d"/>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1052736"/>
            <a:ext cx="8435280" cy="4680520"/>
          </a:xfrm>
          <a:solidFill>
            <a:srgbClr val="CCFFFF"/>
          </a:solidFill>
          <a:ln>
            <a:solidFill>
              <a:srgbClr val="FFFF99"/>
            </a:solidFill>
          </a:ln>
        </p:spPr>
        <p:txBody>
          <a:bodyPr numCol="1">
            <a:normAutofit lnSpcReduction="10000"/>
          </a:bodyPr>
          <a:lstStyle/>
          <a:p>
            <a:pPr marL="0" lvl="0" indent="0">
              <a:buNone/>
            </a:pPr>
            <a:r>
              <a:rPr lang="de-DE" sz="1900" b="1" dirty="0"/>
              <a:t>Wie erfolgt die Einschreibung in CampusNet / Jogustine?</a:t>
            </a:r>
          </a:p>
          <a:p>
            <a:pPr marL="457200" indent="-457200">
              <a:buFont typeface="+mj-lt"/>
              <a:buAutoNum type="alphaLcParenR"/>
            </a:pPr>
            <a:r>
              <a:rPr lang="de-DE" sz="1900" u="sng" dirty="0"/>
              <a:t>Bachelor &amp; Master</a:t>
            </a:r>
            <a:r>
              <a:rPr lang="de-DE" sz="1900" dirty="0"/>
              <a:t>: Wer im Bachelorstudiengang im Laufe des ersten Mastersemesters noch Leistungen erbringen muss, wird </a:t>
            </a:r>
            <a:r>
              <a:rPr lang="de-DE" sz="1900" b="1" u="sng" dirty="0"/>
              <a:t>formal</a:t>
            </a:r>
            <a:r>
              <a:rPr lang="de-DE" sz="1900" u="sng" dirty="0"/>
              <a:t> in ein </a:t>
            </a:r>
            <a:r>
              <a:rPr lang="de-DE" sz="1900" b="1" u="sng" dirty="0"/>
              <a:t>Doppelstudium</a:t>
            </a:r>
            <a:r>
              <a:rPr lang="de-DE" sz="1900" u="sng" dirty="0"/>
              <a:t> eingeschrieben</a:t>
            </a:r>
            <a:r>
              <a:rPr lang="de-DE" sz="1900" dirty="0"/>
              <a:t>, d.h. bisheriger Bachelor &amp; neuer Master </a:t>
            </a:r>
            <a:br>
              <a:rPr lang="de-DE" sz="1900" dirty="0"/>
            </a:br>
            <a:r>
              <a:rPr lang="de-DE" sz="1800" i="1" dirty="0"/>
              <a:t>(im Bewerbungsportal wird dies ggf. „weiteres Studium“ genannt; wenn Sie unsicher sind, dann fragen Sie sicherheitshalber im Studierendensekretariat nach).</a:t>
            </a:r>
          </a:p>
          <a:p>
            <a:pPr marL="457200" indent="-457200">
              <a:buFont typeface="+mj-lt"/>
              <a:buAutoNum type="alphaLcParenR"/>
            </a:pPr>
            <a:endParaRPr lang="de-DE" sz="1900" dirty="0"/>
          </a:p>
          <a:p>
            <a:pPr marL="457200" indent="-457200">
              <a:buFont typeface="+mj-lt"/>
              <a:buAutoNum type="alphaLcParenR"/>
            </a:pPr>
            <a:r>
              <a:rPr lang="de-DE" sz="1900" u="sng" dirty="0"/>
              <a:t>(nur) Master</a:t>
            </a:r>
            <a:r>
              <a:rPr lang="de-DE" sz="1900" dirty="0"/>
              <a:t>: Wer alle Leistungen aus dem Bachelorstudiengang (bis spätestens zum Semesterende vor der Einschreibung in den Masterstudiengang) erbracht hat, wird ausschließlich in den Masterstudiengang eingeschrieben. </a:t>
            </a:r>
          </a:p>
          <a:p>
            <a:pPr marL="0" lvl="0" indent="0">
              <a:buNone/>
            </a:pPr>
            <a:r>
              <a:rPr lang="de-DE" sz="1900" dirty="0"/>
              <a:t>	</a:t>
            </a:r>
          </a:p>
          <a:p>
            <a:pPr marL="0" lvl="0" indent="0">
              <a:buNone/>
            </a:pPr>
            <a:r>
              <a:rPr lang="de-DE" sz="1900" b="1" u="sng" dirty="0">
                <a:solidFill>
                  <a:srgbClr val="C00000"/>
                </a:solidFill>
              </a:rPr>
              <a:t>WICHTIGER HINWEIS</a:t>
            </a:r>
            <a:r>
              <a:rPr lang="de-DE" sz="1900" b="1" dirty="0">
                <a:solidFill>
                  <a:srgbClr val="C00000"/>
                </a:solidFill>
              </a:rPr>
              <a:t>:</a:t>
            </a:r>
          </a:p>
          <a:p>
            <a:pPr lvl="0">
              <a:buFont typeface="Arial" pitchFamily="34" charset="0"/>
              <a:buChar char="•"/>
            </a:pPr>
            <a:r>
              <a:rPr lang="de-DE" sz="1900" dirty="0"/>
              <a:t>Bei einer formalen Doppel-Einschreibung (Bachelor &amp; Master-Studium) muss </a:t>
            </a:r>
            <a:br>
              <a:rPr lang="de-DE" sz="1900" dirty="0"/>
            </a:br>
            <a:r>
              <a:rPr lang="de-DE" sz="1900" dirty="0"/>
              <a:t>bis zum Ende des ersten Master-</a:t>
            </a:r>
            <a:r>
              <a:rPr lang="de-DE" sz="1900" dirty="0" err="1"/>
              <a:t>Fach</a:t>
            </a:r>
            <a:r>
              <a:rPr lang="de-DE" sz="1900" u="sng" dirty="0" err="1"/>
              <a:t>SEMESTERS</a:t>
            </a:r>
            <a:r>
              <a:rPr lang="de-DE" sz="1900" dirty="0"/>
              <a:t> (</a:t>
            </a:r>
            <a:r>
              <a:rPr lang="de-DE" sz="1900" dirty="0" err="1"/>
              <a:t>SoSe</a:t>
            </a:r>
            <a:r>
              <a:rPr lang="de-DE" sz="1900" dirty="0"/>
              <a:t> 30.09. / </a:t>
            </a:r>
            <a:r>
              <a:rPr lang="de-DE" sz="1900" dirty="0" err="1"/>
              <a:t>WiSe</a:t>
            </a:r>
            <a:r>
              <a:rPr lang="de-DE" sz="1900" dirty="0"/>
              <a:t> 31.03.) das                                    </a:t>
            </a:r>
            <a:r>
              <a:rPr lang="de-DE" sz="1900" b="1" dirty="0">
                <a:solidFill>
                  <a:srgbClr val="C00000"/>
                </a:solidFill>
              </a:rPr>
              <a:t>Bachelor-Abschlusszeugnis </a:t>
            </a:r>
            <a:r>
              <a:rPr lang="de-DE" sz="1900" dirty="0"/>
              <a:t>im </a:t>
            </a:r>
            <a:r>
              <a:rPr lang="de-DE" sz="1900" b="1" u="sng" dirty="0"/>
              <a:t>Studierendensekretariat</a:t>
            </a:r>
            <a:r>
              <a:rPr lang="de-DE" sz="1900" dirty="0"/>
              <a:t> vorgelegt werden!</a:t>
            </a:r>
          </a:p>
          <a:p>
            <a:pPr lvl="0">
              <a:buFont typeface="Wingdings" panose="05000000000000000000" pitchFamily="2" charset="2"/>
              <a:buChar char="Ø"/>
            </a:pPr>
            <a:endParaRPr lang="de-DE" sz="1300" dirty="0">
              <a:solidFill>
                <a:srgbClr val="FF0000"/>
              </a:solidFill>
            </a:endParaRPr>
          </a:p>
          <a:p>
            <a:pPr lvl="0">
              <a:buFont typeface="Arial" pitchFamily="34" charset="0"/>
              <a:buChar char="•"/>
            </a:pPr>
            <a:endParaRPr lang="de-DE" sz="19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9</a:t>
            </a:fld>
            <a:br>
              <a:rPr lang="de-DE" dirty="0"/>
            </a:br>
            <a:r>
              <a:rPr lang="de-DE" dirty="0"/>
              <a:t> 	 </a:t>
            </a:r>
          </a:p>
        </p:txBody>
      </p:sp>
      <p:cxnSp>
        <p:nvCxnSpPr>
          <p:cNvPr id="6" name="Gerade Verbindung 5"/>
          <p:cNvCxnSpPr/>
          <p:nvPr/>
        </p:nvCxnSpPr>
        <p:spPr>
          <a:xfrm>
            <a:off x="8632684" y="4365104"/>
            <a:ext cx="0" cy="828092"/>
          </a:xfrm>
          <a:prstGeom prst="line">
            <a:avLst/>
          </a:prstGeom>
          <a:ln w="114300">
            <a:solidFill>
              <a:srgbClr val="C00000">
                <a:alpha val="60000"/>
              </a:srgbClr>
            </a:solidFill>
          </a:ln>
        </p:spPr>
        <p:style>
          <a:lnRef idx="2">
            <a:schemeClr val="accent1"/>
          </a:lnRef>
          <a:fillRef idx="0">
            <a:schemeClr val="accent1"/>
          </a:fillRef>
          <a:effectRef idx="1">
            <a:schemeClr val="accent1"/>
          </a:effectRef>
          <a:fontRef idx="minor">
            <a:schemeClr val="tx1"/>
          </a:fontRef>
        </p:style>
      </p:cxnSp>
      <p:sp>
        <p:nvSpPr>
          <p:cNvPr id="7" name="Ellipse 6"/>
          <p:cNvSpPr/>
          <p:nvPr/>
        </p:nvSpPr>
        <p:spPr>
          <a:xfrm>
            <a:off x="8560676" y="5334460"/>
            <a:ext cx="144016" cy="144016"/>
          </a:xfrm>
          <a:prstGeom prst="ellipse">
            <a:avLst/>
          </a:prstGeom>
          <a:solidFill>
            <a:srgbClr val="C00000">
              <a:alpha val="60000"/>
            </a:srgbClr>
          </a:solidFill>
          <a:ln w="63500">
            <a:solidFill>
              <a:srgbClr val="C00000">
                <a:alpha val="60000"/>
              </a:srgb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cSld>
  <p:clrMapOvr>
    <a:masterClrMapping/>
  </p:clrMapOvr>
  <p:transition spd="slow">
    <p:wipe dir="d"/>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5" name="Foliennummernplatzhalter 4"/>
          <p:cNvSpPr>
            <a:spLocks noGrp="1"/>
          </p:cNvSpPr>
          <p:nvPr>
            <p:ph type="sldNum" sz="quarter" idx="15"/>
          </p:nvPr>
        </p:nvSpPr>
        <p:spPr/>
        <p:txBody>
          <a:bodyPr/>
          <a:lstStyle/>
          <a:p>
            <a:pPr>
              <a:defRPr/>
            </a:pPr>
            <a:r>
              <a:rPr lang="de-DE" dirty="0">
                <a:solidFill>
                  <a:prstClr val="black">
                    <a:tint val="75000"/>
                  </a:prstClr>
                </a:solidFill>
              </a:rPr>
              <a:t>Folie Nr. 	</a:t>
            </a:r>
            <a:fld id="{A865E259-F6C2-4912-AD01-716A27CB3FCD}" type="slidenum">
              <a:rPr lang="de-DE" smtClean="0">
                <a:solidFill>
                  <a:prstClr val="black">
                    <a:tint val="75000"/>
                  </a:prstClr>
                </a:solidFill>
              </a:rPr>
              <a:pPr>
                <a:defRPr/>
              </a:pPr>
              <a:t>10</a:t>
            </a:fld>
            <a:br>
              <a:rPr lang="de-DE" dirty="0">
                <a:solidFill>
                  <a:prstClr val="black">
                    <a:tint val="75000"/>
                  </a:prstClr>
                </a:solidFill>
              </a:rPr>
            </a:br>
            <a:r>
              <a:rPr lang="de-DE" dirty="0">
                <a:solidFill>
                  <a:prstClr val="black">
                    <a:tint val="75000"/>
                  </a:prstClr>
                </a:solidFill>
              </a:rPr>
              <a:t> 	 </a:t>
            </a:r>
          </a:p>
        </p:txBody>
      </p:sp>
      <p:sp>
        <p:nvSpPr>
          <p:cNvPr id="6" name="Inhaltsplatzhalter 2"/>
          <p:cNvSpPr>
            <a:spLocks noGrp="1"/>
          </p:cNvSpPr>
          <p:nvPr>
            <p:ph idx="1"/>
          </p:nvPr>
        </p:nvSpPr>
        <p:spPr>
          <a:xfrm>
            <a:off x="457200" y="1052736"/>
            <a:ext cx="8435280" cy="4680520"/>
          </a:xfrm>
          <a:solidFill>
            <a:srgbClr val="CCFFFF"/>
          </a:solidFill>
          <a:ln>
            <a:solidFill>
              <a:srgbClr val="FFFF99"/>
            </a:solidFill>
          </a:ln>
        </p:spPr>
        <p:txBody>
          <a:bodyPr numCol="1">
            <a:normAutofit fontScale="92500" lnSpcReduction="20000"/>
          </a:bodyPr>
          <a:lstStyle/>
          <a:p>
            <a:pPr marL="0" lvl="0" indent="0">
              <a:buNone/>
            </a:pPr>
            <a:r>
              <a:rPr lang="de-DE" sz="1900" b="1" u="sng" dirty="0"/>
              <a:t>Wichtige Hinweise </a:t>
            </a:r>
            <a:r>
              <a:rPr lang="de-DE" sz="1900" b="1" u="sng" dirty="0">
                <a:uFill>
                  <a:solidFill>
                    <a:schemeClr val="tx1"/>
                  </a:solidFill>
                </a:uFill>
              </a:rPr>
              <a:t>zur </a:t>
            </a:r>
            <a:r>
              <a:rPr lang="de-DE" sz="1900" b="1" u="sng" dirty="0">
                <a:solidFill>
                  <a:srgbClr val="C00000"/>
                </a:solidFill>
                <a:uFill>
                  <a:solidFill>
                    <a:schemeClr val="tx1"/>
                  </a:solidFill>
                </a:uFill>
              </a:rPr>
              <a:t>Doppeleinschreibung (Bachelor &amp; Master parallel)</a:t>
            </a:r>
            <a:r>
              <a:rPr lang="de-DE" sz="1900" b="1" u="sng" dirty="0">
                <a:uFill>
                  <a:solidFill>
                    <a:schemeClr val="tx1"/>
                  </a:solidFill>
                </a:uFill>
              </a:rPr>
              <a:t>: </a:t>
            </a:r>
            <a:br>
              <a:rPr lang="de-DE" sz="1900" b="1" u="sng" dirty="0">
                <a:uFill>
                  <a:solidFill>
                    <a:schemeClr val="tx1"/>
                  </a:solidFill>
                </a:uFill>
              </a:rPr>
            </a:br>
            <a:endParaRPr lang="de-DE" sz="900" u="sng" dirty="0">
              <a:uFill>
                <a:solidFill>
                  <a:schemeClr val="tx1"/>
                </a:solidFill>
              </a:uFill>
            </a:endParaRPr>
          </a:p>
          <a:p>
            <a:r>
              <a:rPr lang="de-DE" sz="2000" dirty="0"/>
              <a:t>Bei einer Doppeleinschreibung in den </a:t>
            </a:r>
            <a:r>
              <a:rPr lang="de-DE" sz="2000" b="1" dirty="0"/>
              <a:t>Bachelor- &amp; Master-Studiengang </a:t>
            </a:r>
            <a:r>
              <a:rPr lang="de-DE" sz="2000" dirty="0"/>
              <a:t>mit einer </a:t>
            </a:r>
            <a:r>
              <a:rPr lang="de-DE" sz="2000" b="1" dirty="0">
                <a:solidFill>
                  <a:srgbClr val="C00000"/>
                </a:solidFill>
              </a:rPr>
              <a:t>Nachweisführung</a:t>
            </a:r>
            <a:r>
              <a:rPr lang="de-DE" sz="2000" b="1" dirty="0"/>
              <a:t> bis zum Semesterende </a:t>
            </a:r>
            <a:r>
              <a:rPr lang="de-DE" sz="2000" dirty="0"/>
              <a:t>(30.09. / 31.03.) sollte die Bachelorarbeit </a:t>
            </a:r>
            <a:r>
              <a:rPr lang="de-DE" sz="2000" b="1" dirty="0"/>
              <a:t>spätestens</a:t>
            </a:r>
            <a:r>
              <a:rPr lang="de-DE" sz="2000" dirty="0"/>
              <a:t> (!) bis zur Mitte des 1. Mastersemesters abgegeben werden. </a:t>
            </a:r>
          </a:p>
          <a:p>
            <a:pPr lvl="1">
              <a:buFont typeface="Wingdings" panose="05000000000000000000" pitchFamily="2" charset="2"/>
              <a:buChar char="Ø"/>
            </a:pPr>
            <a:r>
              <a:rPr lang="de-DE" sz="2000" dirty="0"/>
              <a:t>Andernfalls riskieren Sie, dass das Zeugnis nicht rechtzeitig ausgestellt werden kann, und es droht eine damit verbundene Exmatrikulation aus dem Master. </a:t>
            </a:r>
          </a:p>
          <a:p>
            <a:pPr marL="0" marR="0" lvl="0" indent="0" algn="l" defTabSz="457200" rtl="0" eaLnBrk="1" fontAlgn="base" latinLnBrk="0" hangingPunct="1">
              <a:lnSpc>
                <a:spcPct val="100000"/>
              </a:lnSpc>
              <a:spcBef>
                <a:spcPct val="20000"/>
              </a:spcBef>
              <a:spcAft>
                <a:spcPct val="0"/>
              </a:spcAft>
              <a:buClrTx/>
              <a:buSzTx/>
              <a:buNone/>
              <a:tabLst/>
              <a:defRPr/>
            </a:pPr>
            <a:endParaRPr lang="de-DE" sz="2000" dirty="0"/>
          </a:p>
          <a:p>
            <a:pPr>
              <a:buFont typeface="Arial" panose="020B0604020202020204" pitchFamily="34" charset="0"/>
              <a:buChar char="•"/>
            </a:pPr>
            <a:r>
              <a:rPr lang="de-DE" sz="2000" dirty="0"/>
              <a:t>Eine Wiedereinschreibung in den Master ist erst nach Vorlage des Bachelorzeugnisses und unter Beachtung der Bewerbungsfristen für konsekutive Masterstudiengänge </a:t>
            </a:r>
            <a:r>
              <a:rPr lang="de-DE" sz="2100" dirty="0"/>
              <a:t>möglich</a:t>
            </a:r>
            <a:r>
              <a:rPr lang="de-DE" sz="2400" dirty="0"/>
              <a:t> </a:t>
            </a:r>
            <a:r>
              <a:rPr lang="de-DE" sz="2100" dirty="0"/>
              <a:t>(= je </a:t>
            </a:r>
            <a:r>
              <a:rPr lang="de-DE" sz="2100" b="1" dirty="0"/>
              <a:t>1. März </a:t>
            </a:r>
            <a:r>
              <a:rPr lang="de-DE" sz="2100" dirty="0"/>
              <a:t>für eine Bewerbung zum </a:t>
            </a:r>
            <a:r>
              <a:rPr lang="de-DE" sz="2100" dirty="0" err="1"/>
              <a:t>SoSe</a:t>
            </a:r>
            <a:r>
              <a:rPr lang="de-DE" sz="2100" dirty="0"/>
              <a:t> und </a:t>
            </a:r>
            <a:r>
              <a:rPr lang="de-DE" sz="2100" b="1" dirty="0"/>
              <a:t>1. September </a:t>
            </a:r>
            <a:r>
              <a:rPr lang="de-DE" sz="2100" dirty="0"/>
              <a:t>für eine Bewerbung zum </a:t>
            </a:r>
            <a:r>
              <a:rPr lang="de-DE" sz="2100" dirty="0" err="1"/>
              <a:t>WiSe</a:t>
            </a:r>
            <a:r>
              <a:rPr lang="de-DE" sz="2100" dirty="0"/>
              <a:t>)</a:t>
            </a:r>
            <a:r>
              <a:rPr lang="de-DE" sz="2000" dirty="0"/>
              <a:t>.  </a:t>
            </a:r>
          </a:p>
          <a:p>
            <a:pPr marL="0" indent="0">
              <a:buNone/>
            </a:pPr>
            <a:endParaRPr lang="de-DE" sz="2000" dirty="0"/>
          </a:p>
          <a:p>
            <a:r>
              <a:rPr lang="de-DE" sz="2000" dirty="0"/>
              <a:t>Es wird </a:t>
            </a:r>
            <a:r>
              <a:rPr lang="de-DE" sz="2000" dirty="0" err="1"/>
              <a:t>grds</a:t>
            </a:r>
            <a:r>
              <a:rPr lang="de-DE" sz="2000" dirty="0"/>
              <a:t>. davon abgeraten, sich schon in den Master einzuschreiben, wenn noch ein (oder mehrere!) Bachelorseminar/e besucht &amp; die zugehörigen Seminarleistungen (z.B. Modulprüfungshausarbeiten im Bachelor) noch erbracht werden müssen, da die </a:t>
            </a:r>
            <a:r>
              <a:rPr lang="de-DE" sz="2000" b="1" dirty="0"/>
              <a:t>Fristen zur Nachweisführung sehr häufig nicht eingehalten werden können…</a:t>
            </a:r>
          </a:p>
          <a:p>
            <a:pPr marL="0" indent="0">
              <a:buNone/>
            </a:pPr>
            <a:endParaRPr lang="de-DE" sz="2000" b="1" dirty="0"/>
          </a:p>
          <a:p>
            <a:pPr marL="0" lvl="0" indent="0">
              <a:buNone/>
            </a:pPr>
            <a:endParaRPr lang="de-DE" sz="1900" dirty="0"/>
          </a:p>
          <a:p>
            <a:pPr marL="0" lvl="0" indent="0">
              <a:buNone/>
            </a:pPr>
            <a:endParaRPr lang="de-DE" sz="1900" dirty="0"/>
          </a:p>
        </p:txBody>
      </p:sp>
    </p:spTree>
    <p:extLst>
      <p:ext uri="{BB962C8B-B14F-4D97-AF65-F5344CB8AC3E}">
        <p14:creationId xmlns:p14="http://schemas.microsoft.com/office/powerpoint/2010/main" val="3248012996"/>
      </p:ext>
    </p:extLst>
  </p:cSld>
  <p:clrMapOvr>
    <a:masterClrMapping/>
  </p:clrMapOvr>
  <p:transition spd="slow">
    <p:wipe dir="d"/>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11</a:t>
            </a:fld>
            <a:br>
              <a:rPr lang="de-DE" dirty="0"/>
            </a:br>
            <a:r>
              <a:rPr lang="de-DE" dirty="0"/>
              <a:t> 	 </a:t>
            </a:r>
          </a:p>
        </p:txBody>
      </p:sp>
      <p:sp>
        <p:nvSpPr>
          <p:cNvPr id="6" name="Inhaltsplatzhalter 2"/>
          <p:cNvSpPr>
            <a:spLocks noGrp="1"/>
          </p:cNvSpPr>
          <p:nvPr>
            <p:ph idx="1"/>
          </p:nvPr>
        </p:nvSpPr>
        <p:spPr>
          <a:xfrm>
            <a:off x="457200" y="908720"/>
            <a:ext cx="8435280" cy="4464496"/>
          </a:xfrm>
          <a:solidFill>
            <a:srgbClr val="CCFFFF"/>
          </a:solidFill>
          <a:ln>
            <a:solidFill>
              <a:srgbClr val="FFFF99"/>
            </a:solidFill>
          </a:ln>
        </p:spPr>
        <p:txBody>
          <a:bodyPr numCol="1">
            <a:noAutofit/>
          </a:bodyPr>
          <a:lstStyle/>
          <a:p>
            <a:pPr marL="0" lvl="0" indent="0">
              <a:spcBef>
                <a:spcPts val="0"/>
              </a:spcBef>
              <a:buNone/>
            </a:pPr>
            <a:r>
              <a:rPr lang="de-DE" sz="1800" dirty="0"/>
              <a:t>…Deshalb sollten Sie sich unbedingt noch </a:t>
            </a:r>
            <a:r>
              <a:rPr lang="de-DE" sz="1800" u="sng" dirty="0"/>
              <a:t>vor</a:t>
            </a:r>
            <a:r>
              <a:rPr lang="de-DE" sz="1800" dirty="0"/>
              <a:t> der Einschreibung in ein formales Doppelstudium genauestens über die einzuhaltenden </a:t>
            </a:r>
            <a:r>
              <a:rPr lang="de-DE" sz="1800" b="1" dirty="0">
                <a:solidFill>
                  <a:srgbClr val="C00000"/>
                </a:solidFill>
              </a:rPr>
              <a:t>Fristen</a:t>
            </a:r>
            <a:r>
              <a:rPr lang="de-DE" sz="1800" dirty="0"/>
              <a:t> informieren:</a:t>
            </a:r>
          </a:p>
          <a:p>
            <a:pPr>
              <a:spcBef>
                <a:spcPts val="0"/>
              </a:spcBef>
            </a:pPr>
            <a:endParaRPr lang="de-DE" sz="1000" dirty="0"/>
          </a:p>
          <a:p>
            <a:pPr lvl="1">
              <a:spcBef>
                <a:spcPts val="0"/>
              </a:spcBef>
              <a:buFont typeface="Wingdings"/>
              <a:buChar char="à"/>
            </a:pPr>
            <a:r>
              <a:rPr lang="de-DE" b="1" u="sng" dirty="0">
                <a:solidFill>
                  <a:srgbClr val="C00000"/>
                </a:solidFill>
              </a:rPr>
              <a:t>Bearbeitungs-/Abgabefristen </a:t>
            </a:r>
            <a:r>
              <a:rPr lang="de-DE" b="1" u="sng" dirty="0"/>
              <a:t>für Studierende: </a:t>
            </a:r>
          </a:p>
          <a:p>
            <a:pPr marL="800100" lvl="2" indent="0">
              <a:spcBef>
                <a:spcPts val="0"/>
              </a:spcBef>
              <a:buNone/>
            </a:pPr>
            <a:r>
              <a:rPr lang="de-DE" dirty="0"/>
              <a:t>für Hausarbeiten: Der konkrete Abgabetermin wird vom Dozenten festgelegt</a:t>
            </a:r>
          </a:p>
          <a:p>
            <a:pPr marL="800100" lvl="2" indent="0">
              <a:spcBef>
                <a:spcPts val="0"/>
              </a:spcBef>
              <a:buNone/>
            </a:pPr>
            <a:r>
              <a:rPr lang="de-DE" dirty="0"/>
              <a:t>für Bachelorarbeiten: je nach Anmeldezeitpunkt festes Datum, das vom Prüfungsamt bestimmt wird</a:t>
            </a:r>
          </a:p>
          <a:p>
            <a:pPr marL="800100" lvl="2" indent="0">
              <a:spcBef>
                <a:spcPts val="0"/>
              </a:spcBef>
              <a:buNone/>
            </a:pPr>
            <a:endParaRPr lang="de-DE" sz="1000" dirty="0"/>
          </a:p>
          <a:p>
            <a:pPr lvl="1">
              <a:spcBef>
                <a:spcPts val="0"/>
              </a:spcBef>
              <a:buFont typeface="Wingdings"/>
              <a:buChar char="à"/>
            </a:pPr>
            <a:r>
              <a:rPr lang="de-DE" b="1" u="sng" dirty="0"/>
              <a:t>anschließend: </a:t>
            </a:r>
            <a:r>
              <a:rPr lang="de-DE" b="1" u="sng" dirty="0">
                <a:solidFill>
                  <a:srgbClr val="C00000"/>
                </a:solidFill>
              </a:rPr>
              <a:t>Korrekturfristen</a:t>
            </a:r>
            <a:r>
              <a:rPr lang="de-DE" b="1" u="sng" dirty="0"/>
              <a:t> der Lehrenden: </a:t>
            </a:r>
          </a:p>
          <a:p>
            <a:pPr marL="800100" lvl="2" indent="0">
              <a:spcBef>
                <a:spcPts val="0"/>
              </a:spcBef>
              <a:buNone/>
            </a:pPr>
            <a:r>
              <a:rPr lang="de-DE" dirty="0"/>
              <a:t>für Hausarbeiten: </a:t>
            </a:r>
            <a:r>
              <a:rPr lang="de-DE" b="1" dirty="0"/>
              <a:t>ca.</a:t>
            </a:r>
            <a:r>
              <a:rPr lang="de-DE" dirty="0"/>
              <a:t> </a:t>
            </a:r>
            <a:r>
              <a:rPr lang="de-DE" b="1" dirty="0"/>
              <a:t>4 Wochen </a:t>
            </a:r>
          </a:p>
          <a:p>
            <a:pPr marL="800100" lvl="2" indent="0">
              <a:spcBef>
                <a:spcPts val="0"/>
              </a:spcBef>
              <a:buNone/>
            </a:pPr>
            <a:r>
              <a:rPr lang="de-DE" dirty="0"/>
              <a:t>für Bachelorarbeiten: </a:t>
            </a:r>
            <a:r>
              <a:rPr lang="de-DE" b="1" dirty="0"/>
              <a:t>ca. 6 Wochen </a:t>
            </a:r>
          </a:p>
          <a:p>
            <a:pPr marL="800100" lvl="2" indent="0">
              <a:spcBef>
                <a:spcPts val="0"/>
              </a:spcBef>
              <a:buNone/>
            </a:pPr>
            <a:endParaRPr lang="de-DE" sz="1000" dirty="0"/>
          </a:p>
          <a:p>
            <a:pPr lvl="1">
              <a:spcBef>
                <a:spcPts val="0"/>
              </a:spcBef>
              <a:buFont typeface="Wingdings"/>
              <a:buChar char="à"/>
            </a:pPr>
            <a:r>
              <a:rPr lang="de-DE" b="1" u="sng" dirty="0">
                <a:solidFill>
                  <a:srgbClr val="C00000"/>
                </a:solidFill>
              </a:rPr>
              <a:t>Zeugniserstellungsfristen</a:t>
            </a:r>
            <a:r>
              <a:rPr lang="de-DE" b="1" u="sng" dirty="0"/>
              <a:t> der Prüfungsämter </a:t>
            </a:r>
          </a:p>
          <a:p>
            <a:pPr marL="457200" lvl="1" indent="0">
              <a:spcBef>
                <a:spcPts val="0"/>
              </a:spcBef>
              <a:buNone/>
            </a:pPr>
            <a:r>
              <a:rPr lang="de-DE" b="1" dirty="0"/>
              <a:t>      </a:t>
            </a:r>
            <a:r>
              <a:rPr lang="de-DE" b="1" dirty="0" err="1"/>
              <a:t>B.Ed</a:t>
            </a:r>
            <a:r>
              <a:rPr lang="de-DE" b="1" dirty="0"/>
              <a:t>.-Studierende: </a:t>
            </a:r>
            <a:r>
              <a:rPr lang="de-DE" dirty="0"/>
              <a:t>Zeugnisdokumente müssen </a:t>
            </a:r>
            <a:r>
              <a:rPr lang="de-DE" b="1" u="sng" dirty="0"/>
              <a:t>6 Wochen vorher im HPL </a:t>
            </a:r>
            <a:r>
              <a:rPr lang="de-DE" b="1" dirty="0"/>
              <a:t>beantragt werden</a:t>
            </a:r>
            <a:r>
              <a:rPr lang="de-DE" dirty="0"/>
              <a:t>.</a:t>
            </a:r>
          </a:p>
          <a:p>
            <a:pPr marL="457200" lvl="1" indent="0">
              <a:spcBef>
                <a:spcPts val="0"/>
              </a:spcBef>
              <a:buNone/>
            </a:pPr>
            <a:r>
              <a:rPr lang="de-DE" dirty="0"/>
              <a:t>      Homepage =&gt; </a:t>
            </a:r>
            <a:r>
              <a:rPr lang="de-DE" dirty="0">
                <a:hlinkClick r:id="rId3"/>
              </a:rPr>
              <a:t>http://www.hpl.uni-mainz.de/163.php</a:t>
            </a:r>
            <a:endParaRPr lang="de-DE" dirty="0"/>
          </a:p>
          <a:p>
            <a:pPr marL="457200" lvl="1" indent="0">
              <a:spcBef>
                <a:spcPts val="0"/>
              </a:spcBef>
              <a:buNone/>
            </a:pPr>
            <a:endParaRPr lang="de-DE" sz="600" dirty="0"/>
          </a:p>
          <a:p>
            <a:pPr marL="0" indent="0">
              <a:spcBef>
                <a:spcPts val="0"/>
              </a:spcBef>
              <a:buNone/>
            </a:pPr>
            <a:r>
              <a:rPr lang="de-DE" dirty="0"/>
              <a:t>	</a:t>
            </a:r>
            <a:endParaRPr lang="de-DE" sz="1000" dirty="0"/>
          </a:p>
          <a:p>
            <a:pPr marL="0" indent="0">
              <a:spcBef>
                <a:spcPts val="0"/>
              </a:spcBef>
              <a:buNone/>
            </a:pPr>
            <a:r>
              <a:rPr lang="de-DE" sz="1750" b="1" dirty="0"/>
              <a:t>Es besteht keine Verpflichtung zur Aufnahme einer Doppeleinschreibung in Bachelor- und Master-Studium. Von einer verfrühten Einschreibung wird, ganz im Gegenteil, eher abgeraten.</a:t>
            </a:r>
            <a:r>
              <a:rPr lang="de-DE" sz="1800" b="1" dirty="0"/>
              <a:t> </a:t>
            </a:r>
          </a:p>
        </p:txBody>
      </p:sp>
    </p:spTree>
    <p:extLst>
      <p:ext uri="{BB962C8B-B14F-4D97-AF65-F5344CB8AC3E}">
        <p14:creationId xmlns:p14="http://schemas.microsoft.com/office/powerpoint/2010/main" val="1529106978"/>
      </p:ext>
    </p:extLst>
  </p:cSld>
  <p:clrMapOvr>
    <a:masterClrMapping/>
  </p:clrMapOvr>
  <p:transition spd="slow">
    <p:wipe dir="d"/>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323528" y="1484784"/>
            <a:ext cx="8568952" cy="3384376"/>
          </a:xfrm>
          <a:solidFill>
            <a:srgbClr val="CCFFFF"/>
          </a:solidFill>
          <a:ln>
            <a:solidFill>
              <a:srgbClr val="FFFF99"/>
            </a:solidFill>
          </a:ln>
        </p:spPr>
        <p:txBody>
          <a:bodyPr numCol="1">
            <a:noAutofit/>
          </a:bodyPr>
          <a:lstStyle/>
          <a:p>
            <a:pPr lvl="0">
              <a:lnSpc>
                <a:spcPct val="150000"/>
              </a:lnSpc>
              <a:buNone/>
            </a:pPr>
            <a:r>
              <a:rPr lang="de-DE" sz="2000" u="sng" dirty="0"/>
              <a:t>Wichtige Informationen für </a:t>
            </a:r>
            <a:r>
              <a:rPr lang="de-DE" sz="2000" b="1" u="sng" dirty="0"/>
              <a:t>externe Studierende</a:t>
            </a:r>
            <a:endParaRPr lang="de-DE" sz="2000" dirty="0"/>
          </a:p>
          <a:p>
            <a:pPr lvl="0">
              <a:buFont typeface="Arial" pitchFamily="34" charset="0"/>
              <a:buChar char="•"/>
            </a:pPr>
            <a:r>
              <a:rPr lang="de-DE" sz="2000" dirty="0"/>
              <a:t>Es ist überaus wichtig, dass Studierende von anderen Hochschulen der Bewerbung das </a:t>
            </a:r>
            <a:r>
              <a:rPr lang="de-DE" sz="2000" b="1" u="sng" dirty="0"/>
              <a:t>Modulhandbuch</a:t>
            </a:r>
            <a:r>
              <a:rPr lang="de-DE" sz="2000" dirty="0"/>
              <a:t> und/oder den </a:t>
            </a:r>
            <a:r>
              <a:rPr lang="de-DE" sz="2000" b="1" u="sng" dirty="0"/>
              <a:t>fachspezifischen Anhang zur Prüfungsordnung </a:t>
            </a:r>
            <a:r>
              <a:rPr lang="de-DE" sz="2000" dirty="0"/>
              <a:t>im Fach </a:t>
            </a:r>
            <a:r>
              <a:rPr lang="de-DE" sz="2000" b="1" u="sng" dirty="0"/>
              <a:t>Germanistik / Deutsch</a:t>
            </a:r>
            <a:r>
              <a:rPr lang="de-DE" sz="2000" b="1" dirty="0"/>
              <a:t> </a:t>
            </a:r>
            <a:r>
              <a:rPr lang="de-DE" sz="2000" dirty="0"/>
              <a:t>der vorherigen Hochschule beifügen, so dass der </a:t>
            </a:r>
            <a:r>
              <a:rPr lang="de-DE" sz="2000" b="1" dirty="0"/>
              <a:t>Studienverlauf nachvollziehbar </a:t>
            </a:r>
            <a:r>
              <a:rPr lang="de-DE" sz="2000" dirty="0"/>
              <a:t>ist.</a:t>
            </a:r>
          </a:p>
          <a:p>
            <a:pPr lvl="0">
              <a:buFont typeface="Arial" pitchFamily="34" charset="0"/>
              <a:buChar char="•"/>
            </a:pPr>
            <a:r>
              <a:rPr lang="de-DE" sz="2000" dirty="0"/>
              <a:t>Wenn diese Unterlagen fehlen, erschwert dies die </a:t>
            </a:r>
            <a:r>
              <a:rPr lang="de-DE" sz="2000" b="1" dirty="0"/>
              <a:t>fachliche Prüfung </a:t>
            </a:r>
            <a:r>
              <a:rPr lang="de-DE" sz="2000" dirty="0"/>
              <a:t>enorm und könnte unter Umständen sogar dazu führen, dass Ihre Bewerbung abgelehnt wird.</a:t>
            </a:r>
          </a:p>
          <a:p>
            <a:pPr lvl="0">
              <a:buFont typeface="Arial" pitchFamily="34" charset="0"/>
              <a:buChar char="•"/>
            </a:pPr>
            <a:endParaRPr lang="de-DE" sz="2000" dirty="0"/>
          </a:p>
          <a:p>
            <a:pPr lvl="0">
              <a:buFont typeface="Wingdings" pitchFamily="2" charset="2"/>
              <a:buChar char="Ø"/>
            </a:pPr>
            <a:r>
              <a:rPr lang="de-DE" sz="2000" dirty="0"/>
              <a:t>Diese Information betrifft </a:t>
            </a:r>
            <a:r>
              <a:rPr lang="de-DE" sz="2000" u="sng" dirty="0"/>
              <a:t>nicht</a:t>
            </a:r>
            <a:r>
              <a:rPr lang="de-DE" sz="2000" dirty="0"/>
              <a:t> Studierende, die schon an der JGU eingeschrieben sind.</a:t>
            </a:r>
          </a:p>
          <a:p>
            <a:pPr lvl="0">
              <a:lnSpc>
                <a:spcPct val="150000"/>
              </a:lnSpc>
              <a:buFont typeface="Wingdings" pitchFamily="2" charset="2"/>
              <a:buChar char="Ø"/>
            </a:pPr>
            <a:endParaRPr lang="de-DE" sz="2000" dirty="0"/>
          </a:p>
          <a:p>
            <a:pPr lvl="0">
              <a:lnSpc>
                <a:spcPct val="150000"/>
              </a:lnSpc>
              <a:buNone/>
            </a:pPr>
            <a:endParaRPr lang="de-DE" sz="2000" dirty="0"/>
          </a:p>
          <a:p>
            <a:pPr lvl="0">
              <a:lnSpc>
                <a:spcPct val="150000"/>
              </a:lnSpc>
              <a:buNone/>
            </a:pPr>
            <a:r>
              <a:rPr lang="de-DE" sz="2000" dirty="0"/>
              <a:t>	</a:t>
            </a:r>
          </a:p>
          <a:p>
            <a:pPr lvl="0">
              <a:lnSpc>
                <a:spcPct val="150000"/>
              </a:lnSpc>
              <a:buNone/>
            </a:pPr>
            <a:endParaRPr lang="de-DE" sz="2000" dirty="0"/>
          </a:p>
          <a:p>
            <a:pPr lvl="0">
              <a:lnSpc>
                <a:spcPct val="150000"/>
              </a:lnSpc>
              <a:buFont typeface="Wingdings" pitchFamily="2" charset="2"/>
              <a:buChar char="Ø"/>
            </a:pPr>
            <a:endParaRPr lang="de-DE" sz="2000" dirty="0"/>
          </a:p>
          <a:p>
            <a:pPr>
              <a:lnSpc>
                <a:spcPct val="150000"/>
              </a:lnSpc>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12</a:t>
            </a:fld>
            <a:br>
              <a:rPr lang="de-DE" dirty="0"/>
            </a:br>
            <a:r>
              <a:rPr lang="de-DE" dirty="0"/>
              <a:t> 	 </a:t>
            </a:r>
          </a:p>
        </p:txBody>
      </p:sp>
      <p:sp>
        <p:nvSpPr>
          <p:cNvPr id="6" name="Textplatzhalter 3"/>
          <p:cNvSpPr>
            <a:spLocks noGrp="1"/>
          </p:cNvSpPr>
          <p:nvPr>
            <p:ph type="body" sz="quarter" idx="13"/>
          </p:nvPr>
        </p:nvSpPr>
        <p:spPr>
          <a:xfrm>
            <a:off x="457200" y="764704"/>
            <a:ext cx="8435280" cy="504056"/>
          </a:xfrm>
        </p:spPr>
        <p:txBody>
          <a:bodyPr/>
          <a:lstStyle/>
          <a:p>
            <a:r>
              <a:rPr lang="de-DE" sz="2000" b="1" dirty="0"/>
              <a:t>Was muss ich beachten, wenn ich </a:t>
            </a:r>
            <a:r>
              <a:rPr lang="de-DE" sz="2000" b="1" u="sng" dirty="0">
                <a:solidFill>
                  <a:srgbClr val="C00000"/>
                </a:solidFill>
              </a:rPr>
              <a:t>noch nicht an der JGU </a:t>
            </a:r>
            <a:r>
              <a:rPr lang="de-DE" sz="2000" b="1" dirty="0"/>
              <a:t>studiere?</a:t>
            </a:r>
            <a:endParaRPr lang="de-DE" sz="2000" b="1" u="sng" dirty="0"/>
          </a:p>
          <a:p>
            <a:endParaRPr lang="de-DE" sz="2000" b="1" dirty="0"/>
          </a:p>
        </p:txBody>
      </p:sp>
    </p:spTree>
  </p:cSld>
  <p:clrMapOvr>
    <a:masterClrMapping/>
  </p:clrMapOvr>
  <p:transition spd="slow">
    <p:wipe dir="d"/>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323528" y="980729"/>
            <a:ext cx="8568952" cy="4608511"/>
          </a:xfrm>
          <a:solidFill>
            <a:srgbClr val="CCFFFF"/>
          </a:solidFill>
          <a:ln>
            <a:solidFill>
              <a:srgbClr val="FFFF99"/>
            </a:solidFill>
          </a:ln>
        </p:spPr>
        <p:txBody>
          <a:bodyPr numCol="1">
            <a:normAutofit fontScale="77500" lnSpcReduction="20000"/>
          </a:bodyPr>
          <a:lstStyle/>
          <a:p>
            <a:pPr lvl="0">
              <a:buNone/>
            </a:pPr>
            <a:r>
              <a:rPr lang="de-DE" sz="2300" b="1" u="sng" dirty="0"/>
              <a:t>Hinweise zur Lehrveranstaltungs-Anmeldung im Masterstudiengang</a:t>
            </a:r>
          </a:p>
          <a:p>
            <a:pPr lvl="0">
              <a:buNone/>
            </a:pPr>
            <a:endParaRPr lang="de-DE" sz="1300" dirty="0"/>
          </a:p>
          <a:p>
            <a:pPr>
              <a:buFont typeface="Wingdings" pitchFamily="2" charset="2"/>
              <a:buChar char="Ø"/>
            </a:pPr>
            <a:endParaRPr lang="de-DE" sz="2300" dirty="0">
              <a:sym typeface="Wingdings" pitchFamily="2" charset="2"/>
            </a:endParaRPr>
          </a:p>
          <a:p>
            <a:pPr>
              <a:buFont typeface="Wingdings" pitchFamily="2" charset="2"/>
              <a:buChar char="Ø"/>
            </a:pPr>
            <a:r>
              <a:rPr lang="de-DE" sz="2300" dirty="0">
                <a:sym typeface="Wingdings" pitchFamily="2" charset="2"/>
              </a:rPr>
              <a:t>Eine </a:t>
            </a:r>
            <a:r>
              <a:rPr lang="de-DE" sz="2300" b="1" dirty="0">
                <a:sym typeface="Wingdings" pitchFamily="2" charset="2"/>
              </a:rPr>
              <a:t>Anmeldung zu Lehrveranstaltungen </a:t>
            </a:r>
            <a:r>
              <a:rPr lang="de-DE" sz="2300" dirty="0">
                <a:sym typeface="Wingdings" pitchFamily="2" charset="2"/>
              </a:rPr>
              <a:t>aus dem Masterstudium ist i.d.R. erst möglich,         wenn Sie vom Studsek formal in den </a:t>
            </a:r>
            <a:r>
              <a:rPr lang="de-DE" sz="2300" b="1" dirty="0">
                <a:sym typeface="Wingdings" pitchFamily="2" charset="2"/>
              </a:rPr>
              <a:t>Masterstudiengang eingeschrieben </a:t>
            </a:r>
            <a:r>
              <a:rPr lang="de-DE" sz="2300" dirty="0">
                <a:sym typeface="Wingdings" pitchFamily="2" charset="2"/>
              </a:rPr>
              <a:t>wurden, d.h. u.U. erst nach dem 1. Oktober (Beginn des </a:t>
            </a:r>
            <a:r>
              <a:rPr lang="de-DE" sz="2300" dirty="0" err="1">
                <a:sym typeface="Wingdings" pitchFamily="2" charset="2"/>
              </a:rPr>
              <a:t>WiSe</a:t>
            </a:r>
            <a:r>
              <a:rPr lang="de-DE" sz="2300" dirty="0">
                <a:sym typeface="Wingdings" pitchFamily="2" charset="2"/>
              </a:rPr>
              <a:t>) bzw. nach dem 1. April (Beginn des SoSe).  </a:t>
            </a:r>
          </a:p>
          <a:p>
            <a:pPr marL="0" indent="0">
              <a:buNone/>
            </a:pPr>
            <a:endParaRPr lang="de-DE" sz="2300" dirty="0">
              <a:sym typeface="Wingdings" pitchFamily="2" charset="2"/>
            </a:endParaRPr>
          </a:p>
          <a:p>
            <a:pPr>
              <a:buFont typeface="Wingdings" pitchFamily="2" charset="2"/>
              <a:buChar char="Ø"/>
            </a:pPr>
            <a:r>
              <a:rPr lang="de-DE" sz="2300" dirty="0">
                <a:sym typeface="Wingdings" pitchFamily="2" charset="2"/>
              </a:rPr>
              <a:t>Sie können sich also häufig erst ab Beginn der </a:t>
            </a:r>
            <a:r>
              <a:rPr lang="de-DE" sz="2300" b="1" dirty="0">
                <a:sym typeface="Wingdings" pitchFamily="2" charset="2"/>
              </a:rPr>
              <a:t>2. Lehrveranstaltungs-Anmeldephase </a:t>
            </a:r>
            <a:r>
              <a:rPr lang="de-DE" sz="2300" dirty="0">
                <a:sym typeface="Wingdings" pitchFamily="2" charset="2"/>
              </a:rPr>
              <a:t>für Kurse aus dem Master anmelden, auch wenn Sie sich bspw. bereits zur 1. Anmeldephase                                noch für Kurse aus Ihrem </a:t>
            </a:r>
            <a:r>
              <a:rPr lang="de-DE" sz="2300" u="sng" dirty="0">
                <a:sym typeface="Wingdings" pitchFamily="2" charset="2"/>
              </a:rPr>
              <a:t>Bachelor</a:t>
            </a:r>
            <a:r>
              <a:rPr lang="de-DE" sz="2300" dirty="0">
                <a:sym typeface="Wingdings" pitchFamily="2" charset="2"/>
              </a:rPr>
              <a:t>-Studium anmelden können/konnten (letzteres betrifft Sie, insofern Sie parallel zum Master noch Leistungen aus dem Bachelor erwerben müssen).</a:t>
            </a:r>
          </a:p>
          <a:p>
            <a:pPr>
              <a:buFont typeface="Wingdings" pitchFamily="2" charset="2"/>
              <a:buChar char="Ø"/>
            </a:pPr>
            <a:endParaRPr lang="de-DE" sz="2300" dirty="0">
              <a:sym typeface="Wingdings" pitchFamily="2" charset="2"/>
            </a:endParaRPr>
          </a:p>
          <a:p>
            <a:pPr>
              <a:buFont typeface="Wingdings" pitchFamily="2" charset="2"/>
              <a:buChar char="Ø"/>
            </a:pPr>
            <a:endParaRPr lang="de-DE" sz="2300" dirty="0">
              <a:sym typeface="Wingdings" pitchFamily="2" charset="2"/>
            </a:endParaRPr>
          </a:p>
          <a:p>
            <a:pPr marL="0" indent="0">
              <a:buNone/>
            </a:pPr>
            <a:r>
              <a:rPr lang="de-DE" sz="2300" b="1" u="sng" dirty="0">
                <a:solidFill>
                  <a:srgbClr val="C00000"/>
                </a:solidFill>
                <a:sym typeface="Wingdings" pitchFamily="2" charset="2"/>
              </a:rPr>
              <a:t>WICHTIG:</a:t>
            </a:r>
            <a:r>
              <a:rPr lang="de-DE" sz="2300" b="1" u="sng" dirty="0">
                <a:sym typeface="Wingdings" pitchFamily="2" charset="2"/>
              </a:rPr>
              <a:t> Information zu den Wahlbereichen (= Module mit Wahlpflicht-Veranstaltungen):</a:t>
            </a:r>
          </a:p>
          <a:p>
            <a:pPr>
              <a:buFont typeface="Wingdings" pitchFamily="2" charset="2"/>
              <a:buChar char="Ø"/>
            </a:pPr>
            <a:endParaRPr lang="de-DE" sz="2300" dirty="0">
              <a:sym typeface="Wingdings" pitchFamily="2" charset="2"/>
            </a:endParaRPr>
          </a:p>
          <a:p>
            <a:pPr>
              <a:buFont typeface="Wingdings" pitchFamily="2" charset="2"/>
              <a:buChar char="Ø"/>
            </a:pPr>
            <a:r>
              <a:rPr lang="de-DE" sz="2300" dirty="0">
                <a:sym typeface="Wingdings" pitchFamily="2" charset="2"/>
              </a:rPr>
              <a:t>Bei der </a:t>
            </a:r>
            <a:r>
              <a:rPr lang="de-DE" sz="2300" b="1" dirty="0">
                <a:sym typeface="Wingdings" pitchFamily="2" charset="2"/>
              </a:rPr>
              <a:t>LV-Anmeldung </a:t>
            </a:r>
            <a:r>
              <a:rPr lang="de-DE" sz="2300" dirty="0">
                <a:sym typeface="Wingdings" pitchFamily="2" charset="2"/>
              </a:rPr>
              <a:t>zu </a:t>
            </a:r>
            <a:r>
              <a:rPr lang="de-DE" sz="2300" b="1" dirty="0">
                <a:sym typeface="Wingdings" pitchFamily="2" charset="2"/>
              </a:rPr>
              <a:t>Wahlbereichsmodulen</a:t>
            </a:r>
            <a:r>
              <a:rPr lang="de-DE" sz="2300" dirty="0">
                <a:sym typeface="Wingdings" pitchFamily="2" charset="2"/>
              </a:rPr>
              <a:t> (= modulübergreifende Wahlbereiche) müssen Sie zunächst die sog. </a:t>
            </a:r>
            <a:r>
              <a:rPr lang="de-DE" sz="2300" b="1" dirty="0">
                <a:solidFill>
                  <a:srgbClr val="C00000"/>
                </a:solidFill>
                <a:sym typeface="Wingdings" pitchFamily="2" charset="2"/>
              </a:rPr>
              <a:t>„</a:t>
            </a:r>
            <a:r>
              <a:rPr lang="de-DE" sz="2300" b="1" u="sng" dirty="0">
                <a:solidFill>
                  <a:srgbClr val="C00000"/>
                </a:solidFill>
                <a:sym typeface="Wingdings" pitchFamily="2" charset="2"/>
              </a:rPr>
              <a:t>Bereichswahl</a:t>
            </a:r>
            <a:r>
              <a:rPr lang="de-DE" sz="2300" b="1" dirty="0">
                <a:solidFill>
                  <a:srgbClr val="C00000"/>
                </a:solidFill>
                <a:sym typeface="Wingdings" pitchFamily="2" charset="2"/>
              </a:rPr>
              <a:t>“</a:t>
            </a:r>
            <a:r>
              <a:rPr lang="de-DE" sz="2300" b="1" dirty="0">
                <a:sym typeface="Wingdings" pitchFamily="2" charset="2"/>
              </a:rPr>
              <a:t> in Jogustine </a:t>
            </a:r>
            <a:r>
              <a:rPr lang="de-DE" sz="2300" dirty="0">
                <a:sym typeface="Wingdings" pitchFamily="2" charset="2"/>
              </a:rPr>
              <a:t>vornehmen, erst </a:t>
            </a:r>
            <a:r>
              <a:rPr lang="de-DE" sz="2300" u="sng" dirty="0">
                <a:sym typeface="Wingdings" pitchFamily="2" charset="2"/>
              </a:rPr>
              <a:t>danach</a:t>
            </a:r>
            <a:r>
              <a:rPr lang="de-DE" sz="2300" dirty="0">
                <a:sym typeface="Wingdings" pitchFamily="2" charset="2"/>
              </a:rPr>
              <a:t> kann eine Anmeldung zu den entsprechenden Modulen / Kursen erfolgen. </a:t>
            </a:r>
            <a:endParaRPr lang="de-DE" sz="2300" dirty="0"/>
          </a:p>
          <a:p>
            <a:pPr>
              <a:buFont typeface="Wingdings" pitchFamily="2" charset="2"/>
              <a:buChar char="Ø"/>
            </a:pPr>
            <a:endParaRPr lang="de-DE" sz="2000" u="sng" dirty="0">
              <a:solidFill>
                <a:srgbClr val="FF0000"/>
              </a:solidFill>
              <a:sym typeface="Wingdings" pitchFamily="2" charset="2"/>
            </a:endParaRPr>
          </a:p>
          <a:p>
            <a:pPr>
              <a:buFont typeface="Wingdings" pitchFamily="2" charset="2"/>
              <a:buChar char="Ø"/>
            </a:pPr>
            <a:endParaRPr lang="de-DE" sz="2000" u="sng" dirty="0">
              <a:solidFill>
                <a:srgbClr val="FF0000"/>
              </a:solidFill>
              <a:sym typeface="Wingdings" pitchFamily="2" charset="2"/>
            </a:endParaRPr>
          </a:p>
          <a:p>
            <a:pPr>
              <a:buNone/>
            </a:pPr>
            <a:endParaRPr lang="de-DE" sz="2000" dirty="0"/>
          </a:p>
          <a:p>
            <a:pPr lvl="0">
              <a:buNone/>
            </a:pPr>
            <a:endParaRPr lang="de-DE" sz="2000" dirty="0"/>
          </a:p>
          <a:p>
            <a:pPr lvl="0">
              <a:buFont typeface="Wingdings" pitchFamily="2" charset="2"/>
              <a:buChar char="Ø"/>
            </a:pPr>
            <a:endParaRPr lang="de-DE" sz="2000" dirty="0"/>
          </a:p>
          <a:p>
            <a:pPr>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13</a:t>
            </a:fld>
            <a:br>
              <a:rPr lang="de-DE" dirty="0"/>
            </a:br>
            <a:r>
              <a:rPr lang="de-DE" dirty="0"/>
              <a:t> 	</a:t>
            </a:r>
          </a:p>
        </p:txBody>
      </p:sp>
    </p:spTree>
    <p:extLst>
      <p:ext uri="{BB962C8B-B14F-4D97-AF65-F5344CB8AC3E}">
        <p14:creationId xmlns:p14="http://schemas.microsoft.com/office/powerpoint/2010/main" val="698915640"/>
      </p:ext>
    </p:extLst>
  </p:cSld>
  <p:clrMapOvr>
    <a:masterClrMapping/>
  </p:clrMapOvr>
  <p:transition spd="slow">
    <p:wipe dir="d"/>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p>
        </p:txBody>
      </p:sp>
      <p:sp>
        <p:nvSpPr>
          <p:cNvPr id="3" name="Inhaltsplatzhalter 2"/>
          <p:cNvSpPr>
            <a:spLocks noGrp="1"/>
          </p:cNvSpPr>
          <p:nvPr>
            <p:ph idx="1"/>
          </p:nvPr>
        </p:nvSpPr>
        <p:spPr>
          <a:xfrm>
            <a:off x="251520" y="1052737"/>
            <a:ext cx="8784976" cy="4392487"/>
          </a:xfrm>
          <a:solidFill>
            <a:srgbClr val="CCFFFF"/>
          </a:solidFill>
          <a:ln>
            <a:solidFill>
              <a:srgbClr val="FFFF99"/>
            </a:solidFill>
          </a:ln>
        </p:spPr>
        <p:txBody>
          <a:bodyPr numCol="1">
            <a:normAutofit/>
          </a:bodyPr>
          <a:lstStyle/>
          <a:p>
            <a:pPr marL="457200" lvl="1" indent="0">
              <a:buNone/>
            </a:pPr>
            <a:r>
              <a:rPr lang="de-DE" sz="2000" b="1" u="sng" dirty="0"/>
              <a:t>CHECKLISTE: Voraussetzungen für die Umschreibung </a:t>
            </a:r>
            <a:r>
              <a:rPr lang="de-DE" sz="2000" b="1" u="sng" dirty="0">
                <a:solidFill>
                  <a:srgbClr val="C00000"/>
                </a:solidFill>
              </a:rPr>
              <a:t>(Bachelor </a:t>
            </a:r>
            <a:r>
              <a:rPr lang="de-DE" sz="2000" b="1" u="sng" dirty="0">
                <a:solidFill>
                  <a:srgbClr val="C00000"/>
                </a:solidFill>
                <a:sym typeface="Wingdings" pitchFamily="2" charset="2"/>
              </a:rPr>
              <a:t> </a:t>
            </a:r>
            <a:r>
              <a:rPr lang="de-DE" sz="2000" b="1" u="sng" dirty="0">
                <a:solidFill>
                  <a:srgbClr val="C00000"/>
                </a:solidFill>
              </a:rPr>
              <a:t>Master)</a:t>
            </a:r>
            <a:endParaRPr lang="de-DE" sz="2000" b="1" dirty="0">
              <a:solidFill>
                <a:srgbClr val="C00000"/>
              </a:solidFill>
            </a:endParaRPr>
          </a:p>
          <a:p>
            <a:pPr marL="457200" lvl="1" indent="0">
              <a:buNone/>
            </a:pPr>
            <a:endParaRPr lang="de-DE" sz="1000" b="1" dirty="0"/>
          </a:p>
          <a:p>
            <a:pPr lvl="1">
              <a:buFont typeface="Wingdings" pitchFamily="2" charset="2"/>
              <a:buChar char="Ø"/>
            </a:pPr>
            <a:r>
              <a:rPr lang="de-DE" sz="2000" b="1" dirty="0"/>
              <a:t>Bewerbungsfrist einhalten </a:t>
            </a:r>
          </a:p>
          <a:p>
            <a:pPr marL="457200" lvl="1" indent="0">
              <a:buNone/>
            </a:pPr>
            <a:r>
              <a:rPr lang="de-DE" sz="2000" b="1" dirty="0"/>
              <a:t>	</a:t>
            </a:r>
            <a:r>
              <a:rPr lang="de-DE" sz="2000" dirty="0"/>
              <a:t> = bei Einschreibung zum </a:t>
            </a:r>
            <a:r>
              <a:rPr lang="de-DE" sz="2000" b="1" dirty="0" err="1"/>
              <a:t>SoSe</a:t>
            </a:r>
            <a:r>
              <a:rPr lang="de-DE" sz="2000" b="1" dirty="0"/>
              <a:t> </a:t>
            </a:r>
            <a:r>
              <a:rPr lang="de-DE" sz="2000" b="1" dirty="0">
                <a:sym typeface="Wingdings" pitchFamily="2" charset="2"/>
              </a:rPr>
              <a:t> </a:t>
            </a:r>
            <a:r>
              <a:rPr lang="de-DE" sz="2000" b="1" dirty="0"/>
              <a:t>1. März </a:t>
            </a:r>
          </a:p>
          <a:p>
            <a:pPr marL="457200" lvl="1" indent="0">
              <a:buNone/>
            </a:pPr>
            <a:r>
              <a:rPr lang="de-DE" sz="2000" b="1" dirty="0"/>
              <a:t>	 </a:t>
            </a:r>
            <a:r>
              <a:rPr lang="de-DE" sz="2000" dirty="0"/>
              <a:t>= bei Einschreibung zum </a:t>
            </a:r>
            <a:r>
              <a:rPr lang="de-DE" sz="2000" b="1" dirty="0" err="1"/>
              <a:t>WiSe</a:t>
            </a:r>
            <a:r>
              <a:rPr lang="de-DE" sz="2000" b="1" dirty="0"/>
              <a:t> </a:t>
            </a:r>
            <a:r>
              <a:rPr lang="de-DE" sz="2000" b="1" dirty="0">
                <a:sym typeface="Wingdings" pitchFamily="2" charset="2"/>
              </a:rPr>
              <a:t> </a:t>
            </a:r>
            <a:r>
              <a:rPr lang="de-DE" sz="2000" b="1" dirty="0"/>
              <a:t>1. </a:t>
            </a:r>
            <a:r>
              <a:rPr lang="de-DE" sz="2000" b="1"/>
              <a:t>September </a:t>
            </a:r>
            <a:endParaRPr lang="de-DE" sz="2000" b="1" dirty="0"/>
          </a:p>
          <a:p>
            <a:pPr marL="457200" lvl="1" indent="0">
              <a:buNone/>
            </a:pPr>
            <a:r>
              <a:rPr lang="de-DE" sz="2000" dirty="0"/>
              <a:t>	</a:t>
            </a:r>
            <a:endParaRPr lang="de-DE" sz="2000" b="1" dirty="0"/>
          </a:p>
          <a:p>
            <a:pPr marL="457200" lvl="1" indent="0">
              <a:buNone/>
            </a:pPr>
            <a:endParaRPr lang="de-DE" sz="1000" dirty="0"/>
          </a:p>
          <a:p>
            <a:pPr lvl="1">
              <a:buFont typeface="Wingdings" pitchFamily="2" charset="2"/>
              <a:buChar char="Ø"/>
            </a:pPr>
            <a:r>
              <a:rPr lang="de-DE" sz="2000" b="1" u="sng" dirty="0">
                <a:solidFill>
                  <a:srgbClr val="C00000"/>
                </a:solidFill>
              </a:rPr>
              <a:t>mind.</a:t>
            </a:r>
            <a:r>
              <a:rPr lang="de-DE" sz="2000" u="sng" dirty="0">
                <a:solidFill>
                  <a:srgbClr val="C00000"/>
                </a:solidFill>
              </a:rPr>
              <a:t> </a:t>
            </a:r>
            <a:r>
              <a:rPr lang="de-DE" sz="2000" b="1" u="sng" dirty="0">
                <a:solidFill>
                  <a:srgbClr val="C00000"/>
                </a:solidFill>
              </a:rPr>
              <a:t>135 Leistungspunkte</a:t>
            </a:r>
            <a:r>
              <a:rPr lang="de-DE" sz="2000" b="1" dirty="0">
                <a:solidFill>
                  <a:srgbClr val="C00000"/>
                </a:solidFill>
              </a:rPr>
              <a:t> </a:t>
            </a:r>
            <a:r>
              <a:rPr lang="de-DE" sz="2000" dirty="0"/>
              <a:t>in </a:t>
            </a:r>
            <a:r>
              <a:rPr lang="de-DE" sz="2000" dirty="0" err="1"/>
              <a:t>JoGuStINe</a:t>
            </a:r>
            <a:r>
              <a:rPr lang="de-DE" sz="2000" dirty="0"/>
              <a:t> vorweisen können. </a:t>
            </a:r>
            <a:br>
              <a:rPr lang="de-DE" sz="2000" dirty="0"/>
            </a:br>
            <a:endParaRPr lang="de-DE" sz="2000" dirty="0"/>
          </a:p>
          <a:p>
            <a:pPr lvl="1">
              <a:buFont typeface="Wingdings" pitchFamily="2" charset="2"/>
              <a:buChar char="Ø"/>
            </a:pPr>
            <a:r>
              <a:rPr lang="de-DE" sz="2000" dirty="0"/>
              <a:t>Für den </a:t>
            </a:r>
            <a:r>
              <a:rPr lang="de-DE" sz="2000" b="1" dirty="0" err="1"/>
              <a:t>M.Ed</a:t>
            </a:r>
            <a:r>
              <a:rPr lang="de-DE" sz="2000" b="1" dirty="0"/>
              <a:t>. </a:t>
            </a:r>
            <a:r>
              <a:rPr lang="de-DE" sz="2000" dirty="0"/>
              <a:t>ist </a:t>
            </a:r>
            <a:r>
              <a:rPr lang="de-DE" sz="2000" u="sng" dirty="0"/>
              <a:t>kein gesonderter Nachweis über die Leistungspunkte</a:t>
            </a:r>
            <a:r>
              <a:rPr lang="de-DE" sz="2000" dirty="0"/>
              <a:t> nötig </a:t>
            </a:r>
          </a:p>
          <a:p>
            <a:pPr marL="457200" lvl="1" indent="0">
              <a:buNone/>
            </a:pPr>
            <a:r>
              <a:rPr lang="de-DE" sz="2000" dirty="0"/>
              <a:t>     (= vereinfachter Wechsel), die Erhebung der </a:t>
            </a:r>
            <a:r>
              <a:rPr lang="de-DE" sz="2000" dirty="0" err="1"/>
              <a:t>LP‘s</a:t>
            </a:r>
            <a:r>
              <a:rPr lang="de-DE" sz="2000" dirty="0"/>
              <a:t> wird am Ende der Bewerbungsfrist   </a:t>
            </a:r>
          </a:p>
          <a:p>
            <a:pPr marL="457200" lvl="1" indent="0">
              <a:buNone/>
            </a:pPr>
            <a:r>
              <a:rPr lang="de-DE" sz="2000" dirty="0"/>
              <a:t>     für den Master automatisch vom Studsek aus CampusNet abgerufen.</a:t>
            </a:r>
            <a:endParaRPr lang="de-DE" sz="1800" dirty="0"/>
          </a:p>
          <a:p>
            <a:pPr marL="457200" lvl="1" indent="0">
              <a:buNone/>
            </a:pPr>
            <a:endParaRPr lang="de-DE" sz="1000" dirty="0"/>
          </a:p>
          <a:p>
            <a:pPr lvl="0"/>
            <a:endParaRPr lang="de-DE" sz="2000" dirty="0"/>
          </a:p>
          <a:p>
            <a:pPr>
              <a:buNone/>
            </a:pPr>
            <a:endParaRPr lang="de-DE" sz="2000" dirty="0"/>
          </a:p>
          <a:p>
            <a:pPr>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14</a:t>
            </a:fld>
            <a:br>
              <a:rPr lang="de-DE" dirty="0"/>
            </a:br>
            <a:r>
              <a:rPr lang="de-DE" dirty="0"/>
              <a:t> 	</a:t>
            </a:r>
          </a:p>
        </p:txBody>
      </p:sp>
    </p:spTree>
    <p:extLst>
      <p:ext uri="{BB962C8B-B14F-4D97-AF65-F5344CB8AC3E}">
        <p14:creationId xmlns:p14="http://schemas.microsoft.com/office/powerpoint/2010/main" val="1632211232"/>
      </p:ext>
    </p:extLst>
  </p:cSld>
  <p:clrMapOvr>
    <a:masterClrMapping/>
  </p:clrMapOvr>
  <p:transition spd="slow">
    <p:wipe dir="d"/>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179512" y="1069468"/>
            <a:ext cx="8856984" cy="4735796"/>
          </a:xfrm>
          <a:solidFill>
            <a:srgbClr val="CCFFFF"/>
          </a:solidFill>
          <a:ln>
            <a:solidFill>
              <a:srgbClr val="FFFF99"/>
            </a:solidFill>
          </a:ln>
        </p:spPr>
        <p:txBody>
          <a:bodyPr numCol="1">
            <a:normAutofit lnSpcReduction="10000"/>
          </a:bodyPr>
          <a:lstStyle/>
          <a:p>
            <a:pPr marL="0" indent="0">
              <a:buNone/>
            </a:pPr>
            <a:r>
              <a:rPr lang="de-DE" sz="2000" b="1" u="sng" dirty="0">
                <a:solidFill>
                  <a:sysClr val="windowText" lastClr="000000"/>
                </a:solidFill>
              </a:rPr>
              <a:t>Nachweis Immatrikulation</a:t>
            </a:r>
            <a:r>
              <a:rPr lang="de-DE" sz="2000" b="1" i="1" u="sng" dirty="0">
                <a:solidFill>
                  <a:sysClr val="windowText" lastClr="000000"/>
                </a:solidFill>
              </a:rPr>
              <a:t> „unter Vorbehalt“  </a:t>
            </a:r>
            <a:endParaRPr lang="de-DE" sz="2000" b="1" u="sng" dirty="0">
              <a:solidFill>
                <a:sysClr val="windowText" lastClr="000000"/>
              </a:solidFill>
            </a:endParaRPr>
          </a:p>
          <a:p>
            <a:pPr marL="0" indent="0">
              <a:buNone/>
            </a:pPr>
            <a:endParaRPr lang="de-DE" sz="1800" b="1" dirty="0">
              <a:solidFill>
                <a:sysClr val="windowText" lastClr="000000"/>
              </a:solidFill>
            </a:endParaRPr>
          </a:p>
          <a:p>
            <a:pPr>
              <a:buFont typeface="Wingdings" panose="05000000000000000000" pitchFamily="2" charset="2"/>
              <a:buChar char="Ø"/>
            </a:pPr>
            <a:r>
              <a:rPr lang="de-DE" sz="2100" dirty="0">
                <a:solidFill>
                  <a:sysClr val="windowText" lastClr="000000"/>
                </a:solidFill>
              </a:rPr>
              <a:t>Diese Regelung betrifft alle Studierenden, die noch </a:t>
            </a:r>
            <a:r>
              <a:rPr lang="de-DE" sz="2100" b="1" dirty="0">
                <a:solidFill>
                  <a:sysClr val="windowText" lastClr="000000"/>
                </a:solidFill>
              </a:rPr>
              <a:t>Leistungen aus dem Bachelor</a:t>
            </a:r>
            <a:r>
              <a:rPr lang="de-DE" sz="2100" dirty="0">
                <a:solidFill>
                  <a:sysClr val="windowText" lastClr="000000"/>
                </a:solidFill>
              </a:rPr>
              <a:t> erbringen müssen; bei denen also der Bachelorabschluss noch nicht vorliegt (z.B. bei Bewerbung mit 135 LP) und eine formale Doppeleinschreibung vorgenommen wurde.</a:t>
            </a:r>
          </a:p>
          <a:p>
            <a:pPr>
              <a:buFont typeface="Wingdings" panose="05000000000000000000" pitchFamily="2" charset="2"/>
              <a:buChar char="Ø"/>
            </a:pPr>
            <a:r>
              <a:rPr lang="de-DE" sz="2000" b="1" dirty="0">
                <a:solidFill>
                  <a:srgbClr val="C00000"/>
                </a:solidFill>
              </a:rPr>
              <a:t>Spätestens</a:t>
            </a:r>
            <a:r>
              <a:rPr lang="de-DE" sz="2000" dirty="0"/>
              <a:t> </a:t>
            </a:r>
            <a:r>
              <a:rPr lang="de-DE" sz="2000" b="1" dirty="0">
                <a:solidFill>
                  <a:srgbClr val="C00000"/>
                </a:solidFill>
              </a:rPr>
              <a:t>bis zum Ende des </a:t>
            </a:r>
            <a:r>
              <a:rPr lang="de-DE" sz="2000" b="1" u="sng" dirty="0">
                <a:solidFill>
                  <a:srgbClr val="C00000"/>
                </a:solidFill>
              </a:rPr>
              <a:t>1. Master-Fachsemesters</a:t>
            </a:r>
            <a:r>
              <a:rPr lang="de-DE" sz="2000" b="1" dirty="0">
                <a:solidFill>
                  <a:srgbClr val="C00000"/>
                </a:solidFill>
              </a:rPr>
              <a:t> </a:t>
            </a:r>
            <a:r>
              <a:rPr lang="de-DE" sz="2000" dirty="0"/>
              <a:t>(</a:t>
            </a:r>
            <a:r>
              <a:rPr lang="de-DE" sz="2000" dirty="0" err="1"/>
              <a:t>WiSe</a:t>
            </a:r>
            <a:r>
              <a:rPr lang="de-DE" sz="2000" dirty="0"/>
              <a:t> 31.03. / SoSe 30.09.) und vor Fristablauf muss der </a:t>
            </a:r>
            <a:r>
              <a:rPr lang="de-DE" sz="2000" b="1" u="sng" dirty="0">
                <a:solidFill>
                  <a:srgbClr val="C00000"/>
                </a:solidFill>
              </a:rPr>
              <a:t>Nachweis über den erfolgreichen Abschluss</a:t>
            </a:r>
            <a:r>
              <a:rPr lang="de-DE" sz="2000" u="sng" dirty="0">
                <a:solidFill>
                  <a:srgbClr val="C00000"/>
                </a:solidFill>
              </a:rPr>
              <a:t> </a:t>
            </a:r>
            <a:r>
              <a:rPr lang="de-DE" sz="2000" b="1" u="sng" dirty="0">
                <a:solidFill>
                  <a:srgbClr val="C00000"/>
                </a:solidFill>
              </a:rPr>
              <a:t>des</a:t>
            </a:r>
            <a:r>
              <a:rPr lang="de-DE" sz="2000" u="sng" dirty="0">
                <a:solidFill>
                  <a:srgbClr val="C00000"/>
                </a:solidFill>
              </a:rPr>
              <a:t> </a:t>
            </a:r>
            <a:r>
              <a:rPr lang="de-DE" sz="2000" b="1" u="sng" dirty="0">
                <a:solidFill>
                  <a:srgbClr val="C00000"/>
                </a:solidFill>
              </a:rPr>
              <a:t>Bachelorstudiums</a:t>
            </a:r>
            <a:r>
              <a:rPr lang="de-DE" sz="2000" b="1" dirty="0">
                <a:solidFill>
                  <a:srgbClr val="C00000"/>
                </a:solidFill>
              </a:rPr>
              <a:t> (= Bachelorzeugnis) </a:t>
            </a:r>
            <a:r>
              <a:rPr lang="de-DE" sz="2000" dirty="0">
                <a:solidFill>
                  <a:srgbClr val="C00000"/>
                </a:solidFill>
              </a:rPr>
              <a:t>im </a:t>
            </a:r>
            <a:r>
              <a:rPr lang="de-DE" sz="2000" b="1" dirty="0">
                <a:solidFill>
                  <a:srgbClr val="C00000"/>
                </a:solidFill>
              </a:rPr>
              <a:t>Studierendensekretariat</a:t>
            </a:r>
            <a:r>
              <a:rPr lang="de-DE" sz="2000" dirty="0">
                <a:solidFill>
                  <a:srgbClr val="C00000"/>
                </a:solidFill>
              </a:rPr>
              <a:t> </a:t>
            </a:r>
            <a:r>
              <a:rPr lang="de-DE" sz="2000" dirty="0"/>
              <a:t>vorgelegt werden.</a:t>
            </a:r>
          </a:p>
          <a:p>
            <a:pPr>
              <a:buFont typeface="Wingdings" panose="05000000000000000000" pitchFamily="2" charset="2"/>
              <a:buChar char="Ø"/>
            </a:pPr>
            <a:r>
              <a:rPr lang="de-DE" sz="2000" b="1" dirty="0"/>
              <a:t>Es reicht </a:t>
            </a:r>
            <a:r>
              <a:rPr lang="de-DE" sz="2000" b="1" u="sng" dirty="0"/>
              <a:t>nicht</a:t>
            </a:r>
            <a:r>
              <a:rPr lang="de-DE" sz="2000" b="1" dirty="0"/>
              <a:t> aus, die letzte Prüfungsleistung (z.B. Hausarbeit) am letzten Tag des Semesters erbracht zu haben, das Abschlusszeugnis muss dann schon vorliegen!</a:t>
            </a:r>
            <a:br>
              <a:rPr lang="de-DE" sz="2000" b="1" dirty="0"/>
            </a:br>
            <a:r>
              <a:rPr lang="de-DE" sz="2000" b="1" dirty="0"/>
              <a:t>D.h. also, die Korrektur, Noteneingabe und Notenveröffentlichung muss rechtzeitig geschehen, ebenso das Beantragen des </a:t>
            </a:r>
            <a:r>
              <a:rPr lang="de-DE" sz="2000" b="1" u="sng" dirty="0"/>
              <a:t>Abschlusszeugnisses</a:t>
            </a:r>
            <a:r>
              <a:rPr lang="de-DE" sz="2000" b="1" dirty="0"/>
              <a:t> im Prüfungsamt (HPL), da die Zeugniserstellung nicht automatisch geschieht. </a:t>
            </a:r>
          </a:p>
          <a:p>
            <a:pPr>
              <a:buFont typeface="Wingdings" panose="05000000000000000000" pitchFamily="2" charset="2"/>
              <a:buChar char="Ø"/>
            </a:pPr>
            <a:r>
              <a:rPr lang="de-DE" sz="2000" dirty="0"/>
              <a:t>Nachweise über den erfolgreichen Abschluss des Studiums werden von den zuständigen </a:t>
            </a:r>
            <a:r>
              <a:rPr lang="de-DE" sz="2000" b="1" dirty="0"/>
              <a:t>Prüfungsämtern</a:t>
            </a:r>
            <a:r>
              <a:rPr lang="de-DE" sz="2000" dirty="0"/>
              <a:t> (</a:t>
            </a:r>
            <a:r>
              <a:rPr lang="de-DE" sz="2000" u="sng" dirty="0"/>
              <a:t>nicht</a:t>
            </a:r>
            <a:r>
              <a:rPr lang="de-DE" sz="2000" dirty="0"/>
              <a:t> Studienbüros) erstellt. </a:t>
            </a:r>
          </a:p>
          <a:p>
            <a:pPr>
              <a:buFont typeface="Wingdings" panose="05000000000000000000" pitchFamily="2" charset="2"/>
              <a:buChar char="Ø"/>
            </a:pPr>
            <a:endParaRPr lang="de-DE" sz="2000" dirty="0"/>
          </a:p>
          <a:p>
            <a:pPr marL="0" indent="0">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15</a:t>
            </a:fld>
            <a:br>
              <a:rPr lang="de-DE" dirty="0"/>
            </a:br>
            <a:r>
              <a:rPr lang="de-DE" dirty="0"/>
              <a:t> 	</a:t>
            </a:r>
          </a:p>
        </p:txBody>
      </p:sp>
    </p:spTree>
    <p:extLst>
      <p:ext uri="{BB962C8B-B14F-4D97-AF65-F5344CB8AC3E}">
        <p14:creationId xmlns:p14="http://schemas.microsoft.com/office/powerpoint/2010/main" val="2840370091"/>
      </p:ext>
    </p:extLst>
  </p:cSld>
  <p:clrMapOvr>
    <a:masterClrMapping/>
  </p:clrMapOvr>
  <p:transition spd="slow">
    <p:wipe dir="d"/>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179512" y="1052736"/>
            <a:ext cx="8856984" cy="4680520"/>
          </a:xfrm>
          <a:solidFill>
            <a:srgbClr val="CCFFFF"/>
          </a:solidFill>
          <a:ln>
            <a:solidFill>
              <a:srgbClr val="FFFF99"/>
            </a:solidFill>
          </a:ln>
        </p:spPr>
        <p:txBody>
          <a:bodyPr numCol="1">
            <a:normAutofit fontScale="92500" lnSpcReduction="10000"/>
          </a:bodyPr>
          <a:lstStyle/>
          <a:p>
            <a:pPr lvl="0">
              <a:buNone/>
            </a:pPr>
            <a:r>
              <a:rPr lang="de-DE" sz="2000" b="1" u="sng" dirty="0"/>
              <a:t>Externe </a:t>
            </a:r>
            <a:r>
              <a:rPr lang="de-DE" sz="2000" b="1" u="sng" dirty="0" err="1"/>
              <a:t>M.Ed</a:t>
            </a:r>
            <a:r>
              <a:rPr lang="de-DE" sz="2000" b="1" u="sng" dirty="0"/>
              <a:t>.-Bewerber</a:t>
            </a:r>
            <a:r>
              <a:rPr lang="de-DE" sz="2000" b="1" dirty="0"/>
              <a:t>:</a:t>
            </a:r>
            <a:br>
              <a:rPr lang="de-DE" sz="2000" b="1" dirty="0"/>
            </a:br>
            <a:endParaRPr lang="de-DE" sz="2000" b="1" dirty="0"/>
          </a:p>
          <a:p>
            <a:pPr marL="0" lvl="0" indent="0">
              <a:buNone/>
            </a:pPr>
            <a:r>
              <a:rPr lang="de-DE" sz="2000" dirty="0"/>
              <a:t>Für </a:t>
            </a:r>
            <a:r>
              <a:rPr lang="de-DE" sz="2000" u="sng" dirty="0"/>
              <a:t>auswärtige Bewerber/innen</a:t>
            </a:r>
            <a:r>
              <a:rPr lang="de-DE" sz="2000" dirty="0"/>
              <a:t> oder Bewerber/innen, die </a:t>
            </a:r>
            <a:r>
              <a:rPr lang="de-DE" sz="2000" u="sng" dirty="0"/>
              <a:t>nicht den </a:t>
            </a:r>
            <a:r>
              <a:rPr lang="de-DE" sz="2000" u="sng" dirty="0" err="1"/>
              <a:t>B.Ed</a:t>
            </a:r>
            <a:r>
              <a:rPr lang="de-DE" sz="2000" u="sng" dirty="0"/>
              <a:t>. auf Lehramt an Gymnasien (</a:t>
            </a:r>
            <a:r>
              <a:rPr lang="de-DE" sz="2000" u="sng" dirty="0" err="1"/>
              <a:t>LaG</a:t>
            </a:r>
            <a:r>
              <a:rPr lang="de-DE" sz="2000" u="sng" dirty="0"/>
              <a:t>)</a:t>
            </a:r>
            <a:r>
              <a:rPr lang="de-DE" sz="2000" dirty="0"/>
              <a:t> absolviert haben, gilt: </a:t>
            </a:r>
          </a:p>
          <a:p>
            <a:pPr>
              <a:buFont typeface="Arial" pitchFamily="34" charset="0"/>
              <a:buChar char="•"/>
            </a:pPr>
            <a:r>
              <a:rPr lang="de-DE" sz="2000" dirty="0"/>
              <a:t>Der Abschluss muss im Umfang von </a:t>
            </a:r>
            <a:r>
              <a:rPr lang="de-DE" sz="2000" b="1" u="sng" dirty="0">
                <a:solidFill>
                  <a:srgbClr val="C00000"/>
                </a:solidFill>
              </a:rPr>
              <a:t>140 Leistungspunkten</a:t>
            </a:r>
            <a:r>
              <a:rPr lang="de-DE" sz="2000" b="1" dirty="0">
                <a:solidFill>
                  <a:srgbClr val="C00000"/>
                </a:solidFill>
              </a:rPr>
              <a:t> </a:t>
            </a:r>
            <a:r>
              <a:rPr lang="de-DE" sz="2000" dirty="0"/>
              <a:t>dem </a:t>
            </a:r>
            <a:r>
              <a:rPr lang="de-DE" sz="2000" b="1" dirty="0"/>
              <a:t>Bachelor </a:t>
            </a:r>
            <a:r>
              <a:rPr lang="de-DE" sz="2000" b="1" dirty="0" err="1"/>
              <a:t>of</a:t>
            </a:r>
            <a:r>
              <a:rPr lang="de-DE" sz="2000" b="1" dirty="0"/>
              <a:t> Education </a:t>
            </a:r>
            <a:r>
              <a:rPr lang="de-DE" sz="2000" dirty="0"/>
              <a:t>mit dem schulartspezifischen Schwerpunkt Gymnasien in Rheinland-Pfalz entsprechen. </a:t>
            </a:r>
          </a:p>
          <a:p>
            <a:pPr lvl="0"/>
            <a:r>
              <a:rPr lang="de-DE" sz="2000" dirty="0"/>
              <a:t>Die Zulassung erfolgt in diesem Fall unter der </a:t>
            </a:r>
            <a:r>
              <a:rPr lang="de-DE" sz="2100" b="1" u="sng" dirty="0">
                <a:solidFill>
                  <a:srgbClr val="C00000"/>
                </a:solidFill>
              </a:rPr>
              <a:t>Auflage</a:t>
            </a:r>
            <a:r>
              <a:rPr lang="de-DE" sz="2000" dirty="0"/>
              <a:t>, dass die noch fehlenden Studien- und Prüfungsleistungen (ggf. bis zu 40 LP) bis zum Ende des ersten </a:t>
            </a:r>
            <a:r>
              <a:rPr lang="de-DE" sz="2000" b="1" dirty="0"/>
              <a:t>Master-Studien</a:t>
            </a:r>
            <a:r>
              <a:rPr lang="de-DE" sz="2000" b="1" u="sng" dirty="0"/>
              <a:t>jahres</a:t>
            </a:r>
            <a:r>
              <a:rPr lang="de-DE" sz="2000" dirty="0"/>
              <a:t> erbracht werden.</a:t>
            </a:r>
          </a:p>
          <a:p>
            <a:pPr lvl="0"/>
            <a:r>
              <a:rPr lang="de-DE" sz="2000" dirty="0"/>
              <a:t>Liegt zum Zeitpunkt der Bewerbung der Bachelor-Abschluss noch nicht vor, ist eine Bewerbung mit einer Mindestpunktzahl von </a:t>
            </a:r>
            <a:r>
              <a:rPr lang="de-DE" sz="2100" b="1" u="sng" dirty="0">
                <a:solidFill>
                  <a:srgbClr val="C00000"/>
                </a:solidFill>
              </a:rPr>
              <a:t>135 Leistungspunkten </a:t>
            </a:r>
            <a:r>
              <a:rPr lang="de-DE" sz="2000" dirty="0"/>
              <a:t>möglich, das Bachelorzeugnis muss jedoch bis zum Ende des ersten </a:t>
            </a:r>
            <a:r>
              <a:rPr lang="de-DE" sz="2000" b="1" dirty="0"/>
              <a:t>Master</a:t>
            </a:r>
            <a:r>
              <a:rPr lang="de-DE" sz="2000" b="1" u="sng" dirty="0"/>
              <a:t>semesters</a:t>
            </a:r>
            <a:r>
              <a:rPr lang="de-DE" sz="2000" dirty="0"/>
              <a:t> beim Studierendensekretariat vorgelegt werden. Die Pflicht zur Erfüllung der Auflage aus Punkt 2 bleibt bestehen. </a:t>
            </a:r>
          </a:p>
          <a:p>
            <a:pPr>
              <a:buFont typeface="Arial" pitchFamily="34" charset="0"/>
              <a:buChar char="•"/>
            </a:pPr>
            <a:r>
              <a:rPr lang="de-DE" sz="2000" b="1" u="sng" dirty="0">
                <a:solidFill>
                  <a:srgbClr val="C00000"/>
                </a:solidFill>
              </a:rPr>
              <a:t>Nicht vergessen</a:t>
            </a:r>
            <a:r>
              <a:rPr lang="de-DE" sz="2000" dirty="0"/>
              <a:t>: Legen Sie der Bewerbung bitte die </a:t>
            </a:r>
            <a:r>
              <a:rPr lang="de-DE" sz="2000" b="1" dirty="0"/>
              <a:t>Prüfungsordnung</a:t>
            </a:r>
            <a:r>
              <a:rPr lang="de-DE" sz="2000" dirty="0"/>
              <a:t> und das </a:t>
            </a:r>
            <a:r>
              <a:rPr lang="de-DE" sz="2000" b="1" dirty="0"/>
              <a:t>Modulhandbuch</a:t>
            </a:r>
            <a:r>
              <a:rPr lang="de-DE" sz="2000" dirty="0"/>
              <a:t> für die fachliche Begutachtung bei!</a:t>
            </a:r>
          </a:p>
          <a:p>
            <a:pPr marL="0" lvl="0" indent="0">
              <a:buNone/>
            </a:pPr>
            <a:endParaRPr lang="de-DE" sz="2000" dirty="0"/>
          </a:p>
          <a:p>
            <a:pPr>
              <a:buNone/>
            </a:pPr>
            <a:endParaRPr lang="de-DE" sz="2000" dirty="0"/>
          </a:p>
          <a:p>
            <a:pPr>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16</a:t>
            </a:fld>
            <a:br>
              <a:rPr lang="de-DE" dirty="0"/>
            </a:br>
            <a:r>
              <a:rPr lang="de-DE" dirty="0"/>
              <a:t> 	</a:t>
            </a:r>
          </a:p>
        </p:txBody>
      </p:sp>
    </p:spTree>
    <p:extLst>
      <p:ext uri="{BB962C8B-B14F-4D97-AF65-F5344CB8AC3E}">
        <p14:creationId xmlns:p14="http://schemas.microsoft.com/office/powerpoint/2010/main" val="2013364572"/>
      </p:ext>
    </p:extLst>
  </p:cSld>
  <p:clrMapOvr>
    <a:masterClrMapping/>
  </p:clrMapOvr>
  <p:transition spd="slow">
    <p:wipe dir="d"/>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2420888"/>
            <a:ext cx="8229600" cy="792088"/>
          </a:xfrm>
        </p:spPr>
        <p:txBody>
          <a:bodyPr numCol="1">
            <a:normAutofit/>
          </a:bodyPr>
          <a:lstStyle/>
          <a:p>
            <a:pPr algn="ctr">
              <a:buNone/>
            </a:pPr>
            <a:r>
              <a:rPr lang="de-DE" sz="3200" dirty="0">
                <a:solidFill>
                  <a:schemeClr val="bg1">
                    <a:lumMod val="50000"/>
                  </a:schemeClr>
                </a:solidFill>
                <a:latin typeface="+mn-lt"/>
              </a:rPr>
              <a:t>Studienkompasse / Prüfungsordnungen</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17</a:t>
            </a:fld>
            <a:br>
              <a:rPr lang="de-DE" dirty="0"/>
            </a:br>
            <a:r>
              <a:rPr lang="de-DE" dirty="0"/>
              <a:t> 	</a:t>
            </a:r>
          </a:p>
        </p:txBody>
      </p:sp>
    </p:spTree>
  </p:cSld>
  <p:clrMapOvr>
    <a:masterClrMapping/>
  </p:clrMapOvr>
  <p:transition spd="slow">
    <p:wipe dir="d"/>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764704"/>
            <a:ext cx="8229600" cy="5447630"/>
          </a:xfrm>
          <a:solidFill>
            <a:srgbClr val="CCFFFF"/>
          </a:solidFill>
          <a:ln>
            <a:solidFill>
              <a:srgbClr val="FFFF99"/>
            </a:solidFill>
          </a:ln>
        </p:spPr>
        <p:txBody>
          <a:bodyPr numCol="1">
            <a:noAutofit/>
          </a:bodyPr>
          <a:lstStyle/>
          <a:p>
            <a:pPr marL="0" indent="0">
              <a:buNone/>
            </a:pPr>
            <a:r>
              <a:rPr lang="de-DE" sz="1850" b="1" dirty="0">
                <a:solidFill>
                  <a:srgbClr val="C00000"/>
                </a:solidFill>
              </a:rPr>
              <a:t>Wichtige Dokumente rund um das Studium</a:t>
            </a:r>
          </a:p>
          <a:p>
            <a:pPr marL="0" indent="0">
              <a:buNone/>
            </a:pPr>
            <a:r>
              <a:rPr lang="de-DE" sz="1850" dirty="0"/>
              <a:t>Auf unseren </a:t>
            </a:r>
            <a:r>
              <a:rPr lang="de-DE" sz="1850" b="1" dirty="0"/>
              <a:t>Homepage-Seiten</a:t>
            </a:r>
            <a:r>
              <a:rPr lang="de-DE" sz="1850" dirty="0"/>
              <a:t> stellen wir alle </a:t>
            </a:r>
            <a:r>
              <a:rPr lang="de-DE" sz="1850" b="1" dirty="0"/>
              <a:t>aktuellen Infos und Dokumente </a:t>
            </a:r>
            <a:r>
              <a:rPr lang="de-DE" sz="1850" dirty="0"/>
              <a:t>ein: </a:t>
            </a:r>
          </a:p>
          <a:p>
            <a:pPr>
              <a:buFont typeface="Wingdings" panose="05000000000000000000" pitchFamily="2" charset="2"/>
              <a:buChar char="Ø"/>
            </a:pPr>
            <a:r>
              <a:rPr lang="de-DE" sz="1850" dirty="0">
                <a:hlinkClick r:id="rId3"/>
              </a:rPr>
              <a:t>https://www.germanistik.uni-mainz.de/studiengaenge/master-of-education-deutsch/</a:t>
            </a:r>
            <a:r>
              <a:rPr lang="de-DE" sz="1850" dirty="0"/>
              <a:t>  </a:t>
            </a:r>
          </a:p>
          <a:p>
            <a:pPr>
              <a:buFont typeface="Wingdings" panose="05000000000000000000" pitchFamily="2" charset="2"/>
              <a:buChar char="Ø"/>
            </a:pPr>
            <a:endParaRPr lang="de-DE" sz="600" dirty="0"/>
          </a:p>
          <a:p>
            <a:pPr>
              <a:buFont typeface="Wingdings" panose="05000000000000000000" pitchFamily="2" charset="2"/>
              <a:buChar char="Ø"/>
            </a:pPr>
            <a:r>
              <a:rPr lang="de-DE" sz="1850" i="1" dirty="0"/>
              <a:t>Wir empfehlen Ihnen, neben dem </a:t>
            </a:r>
            <a:r>
              <a:rPr lang="de-DE" sz="1850" b="1" i="1" dirty="0"/>
              <a:t>Studienkompass </a:t>
            </a:r>
            <a:r>
              <a:rPr lang="de-DE" sz="1850" i="1" dirty="0"/>
              <a:t>vor allem die rechtlich verbindliche </a:t>
            </a:r>
            <a:r>
              <a:rPr lang="de-DE" sz="1850" b="1" i="1" dirty="0"/>
              <a:t>Prüfungsordnung </a:t>
            </a:r>
            <a:r>
              <a:rPr lang="de-DE" sz="1850" i="1" dirty="0"/>
              <a:t>Ihres Studiengangs </a:t>
            </a:r>
            <a:r>
              <a:rPr lang="de-DE" sz="1850" b="1" i="1" dirty="0"/>
              <a:t>inkl. fachspezifischem Anhang </a:t>
            </a:r>
            <a:r>
              <a:rPr lang="de-DE" sz="1850" i="1" dirty="0"/>
              <a:t>zu kennen!</a:t>
            </a:r>
          </a:p>
          <a:p>
            <a:pPr marL="0" indent="0">
              <a:buNone/>
            </a:pPr>
            <a:endParaRPr lang="de-DE" sz="1850" i="1" dirty="0"/>
          </a:p>
          <a:p>
            <a:pPr marL="0" indent="0">
              <a:buNone/>
            </a:pPr>
            <a:r>
              <a:rPr lang="de-DE" sz="1850" i="1" dirty="0">
                <a:solidFill>
                  <a:srgbClr val="FF0000"/>
                </a:solidFill>
              </a:rPr>
              <a:t>.</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18</a:t>
            </a:fld>
            <a:br>
              <a:rPr lang="de-DE" dirty="0"/>
            </a:br>
            <a:r>
              <a:rPr lang="de-DE" dirty="0"/>
              <a:t> 	</a:t>
            </a:r>
          </a:p>
        </p:txBody>
      </p:sp>
    </p:spTree>
    <p:extLst>
      <p:ext uri="{BB962C8B-B14F-4D97-AF65-F5344CB8AC3E}">
        <p14:creationId xmlns:p14="http://schemas.microsoft.com/office/powerpoint/2010/main" val="1388915497"/>
      </p:ext>
    </p:extLst>
  </p:cSld>
  <p:clrMapOvr>
    <a:masterClrMapping/>
  </p:clrMapOvr>
  <p:transition spd="slow">
    <p:wipe dir="d"/>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764704"/>
            <a:ext cx="8229600" cy="5447630"/>
          </a:xfrm>
          <a:solidFill>
            <a:srgbClr val="CCFFFF"/>
          </a:solidFill>
          <a:ln>
            <a:solidFill>
              <a:srgbClr val="FFFF99"/>
            </a:solidFill>
          </a:ln>
        </p:spPr>
        <p:txBody>
          <a:bodyPr numCol="1">
            <a:noAutofit/>
          </a:bodyPr>
          <a:lstStyle/>
          <a:p>
            <a:pPr marL="0" indent="0">
              <a:buNone/>
            </a:pPr>
            <a:r>
              <a:rPr lang="de-DE" sz="1850" b="1" dirty="0">
                <a:solidFill>
                  <a:srgbClr val="C00000"/>
                </a:solidFill>
              </a:rPr>
              <a:t>Erläuterungen zu den Dokumenten rund um das Studium</a:t>
            </a:r>
          </a:p>
          <a:p>
            <a:pPr marL="0" indent="0">
              <a:buNone/>
            </a:pPr>
            <a:endParaRPr lang="de-DE" sz="1850" i="1" dirty="0">
              <a:solidFill>
                <a:srgbClr val="FF0000"/>
              </a:solidFill>
            </a:endParaRPr>
          </a:p>
          <a:p>
            <a:pPr>
              <a:buFont typeface="Wingdings" panose="05000000000000000000" pitchFamily="2" charset="2"/>
              <a:buChar char="Ø"/>
            </a:pPr>
            <a:endParaRPr lang="de-DE" sz="600" i="1" dirty="0"/>
          </a:p>
          <a:p>
            <a:pPr>
              <a:buFont typeface="Arial" panose="020B0604020202020204" pitchFamily="34" charset="0"/>
              <a:buChar char="•"/>
            </a:pPr>
            <a:r>
              <a:rPr lang="de-DE" sz="1850" dirty="0"/>
              <a:t>Die </a:t>
            </a:r>
            <a:r>
              <a:rPr lang="de-DE" sz="1850" b="1" dirty="0">
                <a:solidFill>
                  <a:srgbClr val="0070C0"/>
                </a:solidFill>
              </a:rPr>
              <a:t>Gebrauchsanweisung </a:t>
            </a:r>
            <a:r>
              <a:rPr lang="de-DE" sz="1850" b="1" dirty="0"/>
              <a:t>für das Studium </a:t>
            </a:r>
            <a:r>
              <a:rPr lang="de-DE" sz="1850" dirty="0"/>
              <a:t>versteht sich als allgemeine Information zu den Studiengängen im Fach Deutsch bzw. Germanistik (s. unter „Studieninformationen“)</a:t>
            </a:r>
          </a:p>
          <a:p>
            <a:pPr>
              <a:buFont typeface="Arial" panose="020B0604020202020204" pitchFamily="34" charset="0"/>
              <a:buChar char="•"/>
            </a:pPr>
            <a:r>
              <a:rPr lang="de-DE" sz="1850" dirty="0"/>
              <a:t>Die </a:t>
            </a:r>
            <a:r>
              <a:rPr lang="de-DE" sz="1850" b="1" dirty="0">
                <a:solidFill>
                  <a:srgbClr val="0070C0"/>
                </a:solidFill>
              </a:rPr>
              <a:t>Studienkompasse</a:t>
            </a:r>
            <a:r>
              <a:rPr lang="de-DE" sz="1850" dirty="0"/>
              <a:t> stellen die Prüfungsordnungen der einzelnen Studiengänge mit fachspezifischen Erläuterungen vor (s. unter „Studiengänge“)</a:t>
            </a:r>
          </a:p>
          <a:p>
            <a:pPr>
              <a:buFont typeface="Arial" panose="020B0604020202020204" pitchFamily="34" charset="0"/>
              <a:buChar char="•"/>
            </a:pPr>
            <a:r>
              <a:rPr lang="de-DE" sz="1850" dirty="0"/>
              <a:t>Die </a:t>
            </a:r>
            <a:r>
              <a:rPr lang="de-DE" sz="1850" b="1" dirty="0">
                <a:solidFill>
                  <a:srgbClr val="0070C0"/>
                </a:solidFill>
              </a:rPr>
              <a:t>fächerübergreifenden Prüfungsordnungen </a:t>
            </a:r>
            <a:r>
              <a:rPr lang="de-DE" sz="1850" dirty="0"/>
              <a:t>regeln </a:t>
            </a:r>
            <a:r>
              <a:rPr lang="de-DE" sz="1850" b="1" u="sng" dirty="0"/>
              <a:t>rechtsverbindlich</a:t>
            </a:r>
            <a:r>
              <a:rPr lang="de-DE" sz="1850" dirty="0"/>
              <a:t> die allgemeinen Prüfungsmodalitäten (s. jeweils unter „Studiengänge“ oder unter </a:t>
            </a:r>
            <a:br>
              <a:rPr lang="de-DE" sz="1850" dirty="0"/>
            </a:br>
            <a:r>
              <a:rPr lang="de-DE" sz="1850" dirty="0">
                <a:hlinkClick r:id="rId3"/>
              </a:rPr>
              <a:t>https://sl.uni-mainz.de/service/ordnungen/faecheruebergreifende-pruefungsordnungen/</a:t>
            </a:r>
            <a:r>
              <a:rPr lang="de-DE" sz="1850" dirty="0"/>
              <a:t>) </a:t>
            </a:r>
          </a:p>
          <a:p>
            <a:pPr lvl="1">
              <a:buFont typeface="Wingdings" panose="05000000000000000000" pitchFamily="2" charset="2"/>
              <a:buChar char="Ø"/>
            </a:pPr>
            <a:r>
              <a:rPr lang="de-DE" sz="1850" dirty="0"/>
              <a:t>Die in der PO vorhandenen </a:t>
            </a:r>
            <a:r>
              <a:rPr lang="de-DE" sz="1850" b="1" dirty="0">
                <a:solidFill>
                  <a:srgbClr val="0070C0"/>
                </a:solidFill>
              </a:rPr>
              <a:t>fachspezifischen Anhänge </a:t>
            </a:r>
            <a:r>
              <a:rPr lang="de-DE" sz="1850" dirty="0"/>
              <a:t>regeln den Aufbau der Studiengänge und enthalten eine Übersicht über zu besuchende Module und Kurse. </a:t>
            </a:r>
          </a:p>
          <a:p>
            <a:pPr lvl="1">
              <a:buFont typeface="Wingdings" panose="05000000000000000000" pitchFamily="2" charset="2"/>
              <a:buChar char="Ø"/>
            </a:pPr>
            <a:endParaRPr lang="de-DE" sz="600" i="1" dirty="0"/>
          </a:p>
          <a:p>
            <a:pPr>
              <a:buFont typeface="Wingdings" panose="05000000000000000000" pitchFamily="2" charset="2"/>
              <a:buChar char="Ø"/>
            </a:pPr>
            <a:r>
              <a:rPr lang="de-DE" sz="1850" b="1" i="1" dirty="0">
                <a:solidFill>
                  <a:srgbClr val="C00000"/>
                </a:solidFill>
              </a:rPr>
              <a:t>Es wird dringend dazu geraten, sich mit der eigenen Prüfungsordnung schon zu Studienbeginn vertraut zu machen!!</a:t>
            </a:r>
            <a:endParaRPr lang="de-DE" sz="1850" b="1" dirty="0">
              <a:solidFill>
                <a:srgbClr val="C00000"/>
              </a:solidFill>
            </a:endParaRP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19</a:t>
            </a:fld>
            <a:br>
              <a:rPr lang="de-DE" dirty="0"/>
            </a:br>
            <a:r>
              <a:rPr lang="de-DE" dirty="0"/>
              <a:t> 	</a:t>
            </a:r>
          </a:p>
        </p:txBody>
      </p:sp>
    </p:spTree>
    <p:extLst>
      <p:ext uri="{BB962C8B-B14F-4D97-AF65-F5344CB8AC3E}">
        <p14:creationId xmlns:p14="http://schemas.microsoft.com/office/powerpoint/2010/main" val="1359957969"/>
      </p:ext>
    </p:extLst>
  </p:cSld>
  <p:clrMapOvr>
    <a:masterClrMapping/>
  </p:clrMapOvr>
  <p:transition spd="slow">
    <p:wipe dir="d"/>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a:solidFill>
                  <a:srgbClr val="00B050"/>
                </a:solidFill>
              </a:rPr>
              <a:t> </a:t>
            </a:r>
            <a:r>
              <a:rPr lang="de-DE" dirty="0" err="1">
                <a:solidFill>
                  <a:srgbClr val="00B050"/>
                </a:solidFill>
              </a:rPr>
              <a:t>M.Ed</a:t>
            </a:r>
            <a:r>
              <a:rPr lang="de-DE" dirty="0">
                <a:solidFill>
                  <a:srgbClr val="00B050"/>
                </a:solidFill>
              </a:rPr>
              <a:t>. Deutsch</a:t>
            </a:r>
            <a:endParaRPr lang="de-DE" dirty="0"/>
          </a:p>
        </p:txBody>
      </p:sp>
      <p:sp>
        <p:nvSpPr>
          <p:cNvPr id="4" name="Textplatzhalter 3"/>
          <p:cNvSpPr>
            <a:spLocks noGrp="1"/>
          </p:cNvSpPr>
          <p:nvPr>
            <p:ph type="body" sz="quarter" idx="13"/>
          </p:nvPr>
        </p:nvSpPr>
        <p:spPr/>
        <p:txBody>
          <a:bodyPr/>
          <a:lstStyle/>
          <a:p>
            <a:r>
              <a:rPr lang="de-DE" b="1" dirty="0"/>
              <a:t>STUDIENKOMPASSE</a:t>
            </a:r>
            <a:endParaRPr lang="de-DE" dirty="0"/>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20</a:t>
            </a:fld>
            <a:br>
              <a:rPr lang="de-DE" dirty="0"/>
            </a:br>
            <a:r>
              <a:rPr lang="de-DE" dirty="0"/>
              <a:t> 	</a:t>
            </a:r>
          </a:p>
        </p:txBody>
      </p:sp>
      <p:sp>
        <p:nvSpPr>
          <p:cNvPr id="7" name="Titel 1"/>
          <p:cNvSpPr>
            <a:spLocks noGrp="1"/>
          </p:cNvSpPr>
          <p:nvPr>
            <p:ph idx="1"/>
          </p:nvPr>
        </p:nvSpPr>
        <p:spPr>
          <a:xfrm>
            <a:off x="457200" y="1600201"/>
            <a:ext cx="8229600" cy="1684783"/>
          </a:xfrm>
          <a:solidFill>
            <a:srgbClr val="00B050"/>
          </a:solidFill>
        </p:spPr>
        <p:txBody>
          <a:bodyPr numCol="1">
            <a:normAutofit/>
          </a:bodyPr>
          <a:lstStyle/>
          <a:p>
            <a:pPr algn="ctr">
              <a:buNone/>
            </a:pPr>
            <a:endParaRPr lang="de-DE" sz="3200" b="1" dirty="0"/>
          </a:p>
          <a:p>
            <a:pPr algn="ctr">
              <a:buNone/>
            </a:pPr>
            <a:r>
              <a:rPr lang="de-DE" sz="3200" b="1" dirty="0">
                <a:latin typeface="+mn-lt"/>
              </a:rPr>
              <a:t>Master </a:t>
            </a:r>
            <a:r>
              <a:rPr lang="de-DE" sz="3200" b="1" dirty="0" err="1">
                <a:latin typeface="+mn-lt"/>
              </a:rPr>
              <a:t>of</a:t>
            </a:r>
            <a:r>
              <a:rPr lang="de-DE" sz="3200" b="1" dirty="0">
                <a:latin typeface="+mn-lt"/>
              </a:rPr>
              <a:t> Education Deutsch</a:t>
            </a:r>
          </a:p>
        </p:txBody>
      </p:sp>
    </p:spTree>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a:solidFill>
                  <a:srgbClr val="00B050"/>
                </a:solidFill>
              </a:rPr>
              <a:t> 		</a:t>
            </a:r>
            <a:r>
              <a:rPr lang="de-DE" dirty="0" err="1">
                <a:solidFill>
                  <a:srgbClr val="00B050"/>
                </a:solidFill>
              </a:rPr>
              <a:t>M.Ed</a:t>
            </a:r>
            <a:r>
              <a:rPr lang="de-DE" dirty="0">
                <a:solidFill>
                  <a:srgbClr val="00B050"/>
                </a:solidFill>
              </a:rPr>
              <a:t>. Deutsch</a:t>
            </a:r>
            <a:endParaRPr lang="de-DE" dirty="0"/>
          </a:p>
        </p:txBody>
      </p:sp>
      <p:sp>
        <p:nvSpPr>
          <p:cNvPr id="4" name="Textplatzhalter 3"/>
          <p:cNvSpPr>
            <a:spLocks noGrp="1"/>
          </p:cNvSpPr>
          <p:nvPr>
            <p:ph type="body" sz="quarter" idx="13"/>
          </p:nvPr>
        </p:nvSpPr>
        <p:spPr>
          <a:xfrm>
            <a:off x="457200" y="928688"/>
            <a:ext cx="7571184" cy="500062"/>
          </a:xfrm>
        </p:spPr>
        <p:txBody>
          <a:bodyPr/>
          <a:lstStyle/>
          <a:p>
            <a:r>
              <a:rPr lang="de-DE" b="1" dirty="0"/>
              <a:t>Allgemeines</a:t>
            </a:r>
          </a:p>
          <a:p>
            <a:endParaRPr lang="de-DE"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21</a:t>
            </a:fld>
            <a:br>
              <a:rPr lang="de-DE" dirty="0"/>
            </a:br>
            <a:r>
              <a:rPr lang="de-DE" dirty="0"/>
              <a:t> 	</a:t>
            </a:r>
          </a:p>
        </p:txBody>
      </p:sp>
      <p:sp>
        <p:nvSpPr>
          <p:cNvPr id="6" name="Inhaltsplatzhalter 2"/>
          <p:cNvSpPr>
            <a:spLocks noGrp="1"/>
          </p:cNvSpPr>
          <p:nvPr>
            <p:ph idx="1"/>
          </p:nvPr>
        </p:nvSpPr>
        <p:spPr>
          <a:xfrm>
            <a:off x="457200" y="1600201"/>
            <a:ext cx="8435280" cy="4061048"/>
          </a:xfrm>
          <a:solidFill>
            <a:srgbClr val="CCFFFF"/>
          </a:solidFill>
        </p:spPr>
        <p:txBody>
          <a:bodyPr numCol="1">
            <a:normAutofit/>
          </a:bodyPr>
          <a:lstStyle/>
          <a:p>
            <a:r>
              <a:rPr lang="de-DE" sz="2000" b="1" u="sng" dirty="0"/>
              <a:t>Studienumfang</a:t>
            </a:r>
            <a:r>
              <a:rPr lang="de-DE" sz="2000" b="1" dirty="0"/>
              <a:t>:</a:t>
            </a:r>
          </a:p>
          <a:p>
            <a:pPr>
              <a:buFont typeface="Symbol" pitchFamily="18" charset="2"/>
              <a:buChar char="-"/>
            </a:pPr>
            <a:r>
              <a:rPr lang="de-DE" sz="2000" u="sng" dirty="0"/>
              <a:t>Leistungspunkte</a:t>
            </a:r>
            <a:r>
              <a:rPr lang="de-DE" sz="2000" dirty="0"/>
              <a:t>: Sie studieren 2 Fächer mit je 42 LP + Bildungswissenschaft 12 LP                                       + M.Ed.-Arbeit 20 LP + (Schul-) Praktikum 4 LP =&gt; </a:t>
            </a:r>
            <a:r>
              <a:rPr lang="de-DE" sz="2000" b="1" u="sng" dirty="0"/>
              <a:t>120 LP</a:t>
            </a:r>
            <a:r>
              <a:rPr lang="de-DE" sz="2000" dirty="0"/>
              <a:t> insgesamt.</a:t>
            </a:r>
            <a:endParaRPr lang="de-DE" sz="2000" b="1" u="sng" dirty="0"/>
          </a:p>
          <a:p>
            <a:pPr>
              <a:buFont typeface="Arial" pitchFamily="34" charset="0"/>
              <a:buChar char="•"/>
            </a:pPr>
            <a:r>
              <a:rPr lang="de-DE" sz="2000" u="sng" dirty="0" err="1"/>
              <a:t>M.Ed</a:t>
            </a:r>
            <a:r>
              <a:rPr lang="de-DE" sz="2000" u="sng" dirty="0"/>
              <a:t>. im Fach Deutsch</a:t>
            </a:r>
            <a:r>
              <a:rPr lang="de-DE" sz="2000" dirty="0"/>
              <a:t>:</a:t>
            </a:r>
          </a:p>
          <a:p>
            <a:pPr>
              <a:buFont typeface="Symbol" pitchFamily="18" charset="2"/>
              <a:buChar char="-"/>
            </a:pPr>
            <a:r>
              <a:rPr lang="de-DE" sz="2000" dirty="0"/>
              <a:t>2 Studienjahre, 4 Semester, 5 Module</a:t>
            </a:r>
          </a:p>
          <a:p>
            <a:pPr>
              <a:buFont typeface="Symbol" pitchFamily="18" charset="2"/>
              <a:buChar char="-"/>
            </a:pPr>
            <a:r>
              <a:rPr lang="de-DE" sz="2000" dirty="0"/>
              <a:t>40 SWS, 42 LP (ohne Masterarbeit)</a:t>
            </a:r>
          </a:p>
          <a:p>
            <a:pPr>
              <a:buFont typeface="Symbol" pitchFamily="18" charset="2"/>
              <a:buChar char="-"/>
            </a:pPr>
            <a:r>
              <a:rPr lang="de-DE" sz="2000" u="sng" dirty="0"/>
              <a:t>Masterarbeit</a:t>
            </a:r>
            <a:r>
              <a:rPr lang="de-DE" sz="2000" dirty="0"/>
              <a:t>: in Literatur- oder Sprachwissenschaft, Bearbeitungszeit: 6 Monate</a:t>
            </a:r>
            <a:br>
              <a:rPr lang="de-DE" sz="2000" dirty="0"/>
            </a:br>
            <a:r>
              <a:rPr lang="de-DE" sz="2000" dirty="0"/>
              <a:t>(fachdidaktische Aspekte können bei der Themenvergabe berücksichtigt werden; dies ist jedoch abhängig vom jeweiligen Dozenten)</a:t>
            </a:r>
          </a:p>
          <a:p>
            <a:pPr>
              <a:buFont typeface="Arial" pitchFamily="34" charset="0"/>
              <a:buChar char="•"/>
            </a:pPr>
            <a:r>
              <a:rPr lang="de-DE" sz="2000" u="sng" dirty="0"/>
              <a:t>Studienbeginn</a:t>
            </a:r>
            <a:r>
              <a:rPr lang="de-DE" sz="2000" dirty="0"/>
              <a:t>:</a:t>
            </a:r>
          </a:p>
          <a:p>
            <a:pPr>
              <a:buFont typeface="Symbol" pitchFamily="18" charset="2"/>
              <a:buChar char="-"/>
            </a:pPr>
            <a:r>
              <a:rPr lang="de-DE" sz="2000" dirty="0"/>
              <a:t>Das Studium kann im </a:t>
            </a:r>
            <a:r>
              <a:rPr lang="de-DE" sz="2000" b="1" dirty="0"/>
              <a:t>Winter</a:t>
            </a:r>
            <a:r>
              <a:rPr lang="de-DE" sz="2000" dirty="0"/>
              <a:t>- wie auch im </a:t>
            </a:r>
            <a:r>
              <a:rPr lang="de-DE" sz="2000" b="1" dirty="0"/>
              <a:t>Sommersemester</a:t>
            </a:r>
            <a:r>
              <a:rPr lang="de-DE" sz="2000" dirty="0"/>
              <a:t> angefangen werden.</a:t>
            </a:r>
          </a:p>
          <a:p>
            <a:pPr marL="0" indent="0">
              <a:buNone/>
            </a:pPr>
            <a:endParaRPr lang="de-DE" sz="2000" dirty="0"/>
          </a:p>
          <a:p>
            <a:pPr marL="0" indent="0">
              <a:buNone/>
            </a:pPr>
            <a:endParaRPr lang="de-DE" sz="2000" dirty="0"/>
          </a:p>
        </p:txBody>
      </p:sp>
    </p:spTree>
    <p:extLst>
      <p:ext uri="{BB962C8B-B14F-4D97-AF65-F5344CB8AC3E}">
        <p14:creationId xmlns:p14="http://schemas.microsoft.com/office/powerpoint/2010/main" val="3689194048"/>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endParaRPr lang="de-DE" dirty="0"/>
          </a:p>
        </p:txBody>
      </p:sp>
      <p:sp>
        <p:nvSpPr>
          <p:cNvPr id="4" name="Textplatzhalter 3"/>
          <p:cNvSpPr>
            <a:spLocks noGrp="1"/>
          </p:cNvSpPr>
          <p:nvPr>
            <p:ph type="body" sz="quarter" idx="13"/>
          </p:nvPr>
        </p:nvSpPr>
        <p:spPr>
          <a:xfrm>
            <a:off x="457200" y="928688"/>
            <a:ext cx="8075240" cy="500062"/>
          </a:xfrm>
        </p:spPr>
        <p:txBody>
          <a:bodyPr/>
          <a:lstStyle/>
          <a:p>
            <a:r>
              <a:rPr lang="de-DE" b="1" dirty="0">
                <a:solidFill>
                  <a:srgbClr val="00B050"/>
                </a:solidFill>
                <a:latin typeface="+mn-lt"/>
              </a:rPr>
              <a:t>STUDIENKOMPASS </a:t>
            </a:r>
            <a:r>
              <a:rPr lang="de-DE" b="1" dirty="0" err="1">
                <a:solidFill>
                  <a:srgbClr val="00B050"/>
                </a:solidFill>
                <a:latin typeface="+mn-lt"/>
              </a:rPr>
              <a:t>M.Ed</a:t>
            </a:r>
            <a:r>
              <a:rPr lang="de-DE" b="1" dirty="0">
                <a:solidFill>
                  <a:srgbClr val="00B050"/>
                </a:solidFill>
                <a:latin typeface="+mn-lt"/>
              </a:rPr>
              <a:t>. DEUTSCH </a:t>
            </a:r>
            <a:r>
              <a:rPr lang="de-DE" b="1" dirty="0">
                <a:solidFill>
                  <a:srgbClr val="FF0000"/>
                </a:solidFill>
                <a:latin typeface="+mn-lt"/>
              </a:rPr>
              <a:t>(2024)</a:t>
            </a:r>
            <a:endParaRPr lang="de-DE" dirty="0">
              <a:solidFill>
                <a:srgbClr val="FF0000"/>
              </a:solidFill>
              <a:latin typeface="+mn-lt"/>
            </a:endParaRP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22</a:t>
            </a:fld>
            <a:br>
              <a:rPr lang="de-DE" dirty="0"/>
            </a:br>
            <a:r>
              <a:rPr lang="de-DE" dirty="0"/>
              <a:t> 	</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2796935913"/>
              </p:ext>
            </p:extLst>
          </p:nvPr>
        </p:nvGraphicFramePr>
        <p:xfrm>
          <a:off x="323528" y="1600200"/>
          <a:ext cx="8363272" cy="3713699"/>
        </p:xfrm>
        <a:graphic>
          <a:graphicData uri="http://schemas.openxmlformats.org/drawingml/2006/table">
            <a:tbl>
              <a:tblPr firstRow="1" bandRow="1">
                <a:tableStyleId>{5C22544A-7EE6-4342-B048-85BDC9FD1C3A}</a:tableStyleId>
              </a:tblPr>
              <a:tblGrid>
                <a:gridCol w="2090818">
                  <a:extLst>
                    <a:ext uri="{9D8B030D-6E8A-4147-A177-3AD203B41FA5}">
                      <a16:colId xmlns:a16="http://schemas.microsoft.com/office/drawing/2014/main" val="20000"/>
                    </a:ext>
                  </a:extLst>
                </a:gridCol>
                <a:gridCol w="2090818">
                  <a:extLst>
                    <a:ext uri="{9D8B030D-6E8A-4147-A177-3AD203B41FA5}">
                      <a16:colId xmlns:a16="http://schemas.microsoft.com/office/drawing/2014/main" val="20001"/>
                    </a:ext>
                  </a:extLst>
                </a:gridCol>
                <a:gridCol w="2090818">
                  <a:extLst>
                    <a:ext uri="{9D8B030D-6E8A-4147-A177-3AD203B41FA5}">
                      <a16:colId xmlns:a16="http://schemas.microsoft.com/office/drawing/2014/main" val="20002"/>
                    </a:ext>
                  </a:extLst>
                </a:gridCol>
                <a:gridCol w="2090818">
                  <a:extLst>
                    <a:ext uri="{9D8B030D-6E8A-4147-A177-3AD203B41FA5}">
                      <a16:colId xmlns:a16="http://schemas.microsoft.com/office/drawing/2014/main" val="20003"/>
                    </a:ext>
                  </a:extLst>
                </a:gridCol>
              </a:tblGrid>
              <a:tr h="442348">
                <a:tc gridSpan="2">
                  <a:txBody>
                    <a:bodyPr/>
                    <a:lstStyle/>
                    <a:p>
                      <a:pPr algn="ctr"/>
                      <a:r>
                        <a:rPr lang="de-DE" sz="2000" b="1" kern="1200" dirty="0">
                          <a:solidFill>
                            <a:schemeClr val="tx1"/>
                          </a:solidFill>
                          <a:latin typeface="+mn-lt"/>
                          <a:ea typeface="+mn-ea"/>
                          <a:cs typeface="+mn-cs"/>
                        </a:rPr>
                        <a:t>1. Studienjahr</a:t>
                      </a:r>
                      <a:endParaRPr lang="de-DE" sz="2000" dirty="0">
                        <a:solidFill>
                          <a:schemeClr val="tx1"/>
                        </a:solidFill>
                      </a:endParaRPr>
                    </a:p>
                  </a:txBody>
                  <a:tcPr>
                    <a:solidFill>
                      <a:srgbClr val="92D050"/>
                    </a:solidFill>
                  </a:tcPr>
                </a:tc>
                <a:tc hMerge="1">
                  <a:txBody>
                    <a:bodyPr/>
                    <a:lstStyle/>
                    <a:p>
                      <a:endParaRPr lang="de-DE" dirty="0"/>
                    </a:p>
                  </a:txBody>
                  <a:tcPr/>
                </a:tc>
                <a:tc gridSpan="2">
                  <a:txBody>
                    <a:bodyPr/>
                    <a:lstStyle/>
                    <a:p>
                      <a:pPr algn="ctr"/>
                      <a:r>
                        <a:rPr lang="de-DE" sz="2000" b="1" kern="1200" dirty="0">
                          <a:solidFill>
                            <a:schemeClr val="tx1"/>
                          </a:solidFill>
                          <a:latin typeface="+mn-lt"/>
                          <a:ea typeface="+mn-ea"/>
                          <a:cs typeface="+mn-cs"/>
                        </a:rPr>
                        <a:t>2. Studienjahr</a:t>
                      </a:r>
                      <a:endParaRPr lang="de-DE" sz="2000" dirty="0">
                        <a:solidFill>
                          <a:schemeClr val="tx1"/>
                        </a:solidFill>
                      </a:endParaRPr>
                    </a:p>
                  </a:txBody>
                  <a:tcPr>
                    <a:solidFill>
                      <a:srgbClr val="00B050"/>
                    </a:solidFill>
                  </a:tcPr>
                </a:tc>
                <a:tc hMerge="1">
                  <a:txBody>
                    <a:bodyPr/>
                    <a:lstStyle/>
                    <a:p>
                      <a:endParaRPr lang="de-DE" dirty="0"/>
                    </a:p>
                  </a:txBody>
                  <a:tcPr/>
                </a:tc>
                <a:extLst>
                  <a:ext uri="{0D108BD9-81ED-4DB2-BD59-A6C34878D82A}">
                    <a16:rowId xmlns:a16="http://schemas.microsoft.com/office/drawing/2014/main" val="10000"/>
                  </a:ext>
                </a:extLst>
              </a:tr>
              <a:tr h="442348">
                <a:tc>
                  <a:txBody>
                    <a:bodyPr/>
                    <a:lstStyle/>
                    <a:p>
                      <a:r>
                        <a:rPr lang="de-DE" sz="2000" dirty="0"/>
                        <a:t>1. Semester</a:t>
                      </a:r>
                    </a:p>
                  </a:txBody>
                  <a:tcPr>
                    <a:solidFill>
                      <a:srgbClr val="92D050"/>
                    </a:solidFill>
                  </a:tcPr>
                </a:tc>
                <a:tc>
                  <a:txBody>
                    <a:bodyPr/>
                    <a:lstStyle/>
                    <a:p>
                      <a:r>
                        <a:rPr lang="de-DE" sz="2000" dirty="0"/>
                        <a:t>2. Semester</a:t>
                      </a:r>
                    </a:p>
                  </a:txBody>
                  <a:tcPr>
                    <a:solidFill>
                      <a:srgbClr val="92D050"/>
                    </a:solidFill>
                  </a:tcPr>
                </a:tc>
                <a:tc>
                  <a:txBody>
                    <a:bodyPr/>
                    <a:lstStyle/>
                    <a:p>
                      <a:r>
                        <a:rPr lang="de-DE" sz="2000" dirty="0"/>
                        <a:t>3. Semester</a:t>
                      </a:r>
                    </a:p>
                  </a:txBody>
                  <a:tcPr>
                    <a:solidFill>
                      <a:srgbClr val="00B050"/>
                    </a:solidFill>
                  </a:tcPr>
                </a:tc>
                <a:tc>
                  <a:txBody>
                    <a:bodyPr/>
                    <a:lstStyle/>
                    <a:p>
                      <a:r>
                        <a:rPr lang="de-DE" sz="2000" dirty="0"/>
                        <a:t>4. Semester</a:t>
                      </a:r>
                    </a:p>
                  </a:txBody>
                  <a:tcPr>
                    <a:solidFill>
                      <a:srgbClr val="00B050"/>
                    </a:solidFill>
                  </a:tcPr>
                </a:tc>
                <a:extLst>
                  <a:ext uri="{0D108BD9-81ED-4DB2-BD59-A6C34878D82A}">
                    <a16:rowId xmlns:a16="http://schemas.microsoft.com/office/drawing/2014/main" val="10001"/>
                  </a:ext>
                </a:extLst>
              </a:tr>
              <a:tr h="1808200">
                <a:tc>
                  <a:txBody>
                    <a:bodyPr/>
                    <a:lstStyle/>
                    <a:p>
                      <a:r>
                        <a:rPr lang="de-DE" sz="1800" kern="1200" dirty="0">
                          <a:solidFill>
                            <a:schemeClr val="dk1"/>
                          </a:solidFill>
                          <a:latin typeface="+mn-lt"/>
                          <a:ea typeface="+mn-ea"/>
                          <a:cs typeface="+mn-cs"/>
                        </a:rPr>
                        <a:t>Modul 11:</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Gegenwartsliteratur und ihre Vermittlung</a:t>
                      </a:r>
                      <a:br>
                        <a:rPr lang="de-DE" sz="1800" b="1" kern="1200" dirty="0">
                          <a:solidFill>
                            <a:schemeClr val="dk1"/>
                          </a:solidFill>
                          <a:latin typeface="+mn-lt"/>
                          <a:ea typeface="+mn-ea"/>
                          <a:cs typeface="+mn-cs"/>
                        </a:rPr>
                      </a:br>
                      <a:r>
                        <a:rPr lang="de-DE" sz="1800" kern="1200" dirty="0">
                          <a:solidFill>
                            <a:schemeClr val="dk1"/>
                          </a:solidFill>
                          <a:latin typeface="+mn-lt"/>
                          <a:ea typeface="+mn-ea"/>
                          <a:cs typeface="+mn-cs"/>
                        </a:rPr>
                        <a:t>(6 SWS, 7 LP)</a:t>
                      </a:r>
                      <a:endParaRPr lang="de-DE" sz="1800" dirty="0"/>
                    </a:p>
                  </a:txBody>
                  <a:tcPr>
                    <a:solidFill>
                      <a:schemeClr val="bg1">
                        <a:lumMod val="95000"/>
                      </a:schemeClr>
                    </a:solidFill>
                  </a:tcPr>
                </a:tc>
                <a:tc>
                  <a:txBody>
                    <a:bodyPr/>
                    <a:lstStyle/>
                    <a:p>
                      <a:r>
                        <a:rPr lang="de-DE" sz="1800" kern="1200" dirty="0">
                          <a:solidFill>
                            <a:schemeClr val="dk1"/>
                          </a:solidFill>
                          <a:latin typeface="+mn-lt"/>
                          <a:ea typeface="+mn-ea"/>
                          <a:cs typeface="+mn-cs"/>
                        </a:rPr>
                        <a:t>Modul 13:</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Deutsche Literaturgeschichte (Aufbaumodul)</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(4 SWS, </a:t>
                      </a:r>
                      <a:r>
                        <a:rPr lang="de-DE" sz="1800" kern="1200" dirty="0">
                          <a:solidFill>
                            <a:srgbClr val="FF0000"/>
                          </a:solidFill>
                          <a:latin typeface="+mn-lt"/>
                          <a:ea typeface="+mn-ea"/>
                          <a:cs typeface="+mn-cs"/>
                        </a:rPr>
                        <a:t>9 LP</a:t>
                      </a:r>
                      <a:r>
                        <a:rPr lang="de-DE" sz="1800" kern="1200" dirty="0">
                          <a:solidFill>
                            <a:schemeClr val="dk1"/>
                          </a:solidFill>
                          <a:latin typeface="+mn-lt"/>
                          <a:ea typeface="+mn-ea"/>
                          <a:cs typeface="+mn-cs"/>
                        </a:rPr>
                        <a:t>)</a:t>
                      </a:r>
                      <a:endParaRPr lang="de-DE" sz="1800" dirty="0"/>
                    </a:p>
                  </a:txBody>
                  <a:tcPr>
                    <a:solidFill>
                      <a:schemeClr val="bg1">
                        <a:lumMod val="85000"/>
                      </a:schemeClr>
                    </a:solidFill>
                  </a:tcPr>
                </a:tc>
                <a:tc>
                  <a:txBody>
                    <a:bodyPr/>
                    <a:lstStyle/>
                    <a:p>
                      <a:pPr algn="ctr"/>
                      <a:r>
                        <a:rPr lang="de-DE" sz="1800" kern="1200" dirty="0">
                          <a:solidFill>
                            <a:schemeClr val="dk1"/>
                          </a:solidFill>
                          <a:latin typeface="+mn-lt"/>
                          <a:ea typeface="+mn-ea"/>
                          <a:cs typeface="+mn-cs"/>
                        </a:rPr>
                        <a:t>Modul 14:</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Richtungen und Entwicklungen der germanistischen Sprachwissenschaft</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(2 SWS, </a:t>
                      </a:r>
                      <a:r>
                        <a:rPr lang="de-DE" sz="1800" kern="1200" dirty="0">
                          <a:solidFill>
                            <a:srgbClr val="FF0000"/>
                          </a:solidFill>
                          <a:latin typeface="+mn-lt"/>
                          <a:ea typeface="+mn-ea"/>
                          <a:cs typeface="+mn-cs"/>
                        </a:rPr>
                        <a:t>8 LP</a:t>
                      </a:r>
                      <a:r>
                        <a:rPr lang="de-DE" sz="1800" kern="1200" dirty="0">
                          <a:solidFill>
                            <a:schemeClr val="dk1"/>
                          </a:solidFill>
                          <a:latin typeface="+mn-lt"/>
                          <a:ea typeface="+mn-ea"/>
                          <a:cs typeface="+mn-cs"/>
                        </a:rPr>
                        <a:t>)</a:t>
                      </a:r>
                      <a:endParaRPr lang="de-DE" sz="1800" dirty="0"/>
                    </a:p>
                  </a:txBody>
                  <a:tcPr>
                    <a:solidFill>
                      <a:schemeClr val="bg1">
                        <a:lumMod val="75000"/>
                      </a:schemeClr>
                    </a:solidFill>
                  </a:tcPr>
                </a:tc>
                <a:tc>
                  <a:txBody>
                    <a:bodyPr/>
                    <a:lstStyle/>
                    <a:p>
                      <a:r>
                        <a:rPr lang="de-DE" sz="1800" kern="1200" dirty="0">
                          <a:solidFill>
                            <a:schemeClr val="dk1"/>
                          </a:solidFill>
                          <a:latin typeface="+mn-lt"/>
                          <a:ea typeface="+mn-ea"/>
                          <a:cs typeface="+mn-cs"/>
                        </a:rPr>
                        <a:t>Modul 15:</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Epochen und Epochenschwellen</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(4 SWS, </a:t>
                      </a:r>
                      <a:r>
                        <a:rPr lang="de-DE" sz="1800" kern="1200" dirty="0">
                          <a:solidFill>
                            <a:srgbClr val="FF0000"/>
                          </a:solidFill>
                          <a:latin typeface="+mn-lt"/>
                          <a:ea typeface="+mn-ea"/>
                          <a:cs typeface="+mn-cs"/>
                        </a:rPr>
                        <a:t>9 LP</a:t>
                      </a:r>
                      <a:r>
                        <a:rPr lang="de-DE" sz="1800" kern="1200" dirty="0">
                          <a:solidFill>
                            <a:schemeClr val="dk1"/>
                          </a:solidFill>
                          <a:latin typeface="+mn-lt"/>
                          <a:ea typeface="+mn-ea"/>
                          <a:cs typeface="+mn-cs"/>
                        </a:rPr>
                        <a:t>)</a:t>
                      </a:r>
                      <a:endParaRPr lang="de-DE" sz="1800" dirty="0"/>
                    </a:p>
                  </a:txBody>
                  <a:tcPr>
                    <a:solidFill>
                      <a:schemeClr val="bg1">
                        <a:lumMod val="65000"/>
                      </a:schemeClr>
                    </a:solidFill>
                  </a:tcPr>
                </a:tc>
                <a:extLst>
                  <a:ext uri="{0D108BD9-81ED-4DB2-BD59-A6C34878D82A}">
                    <a16:rowId xmlns:a16="http://schemas.microsoft.com/office/drawing/2014/main" val="10002"/>
                  </a:ext>
                </a:extLst>
              </a:tr>
              <a:tr h="1020803">
                <a:tc>
                  <a:txBody>
                    <a:bodyPr/>
                    <a:lstStyle/>
                    <a:p>
                      <a:r>
                        <a:rPr lang="de-DE" sz="1800" kern="1200" dirty="0">
                          <a:solidFill>
                            <a:schemeClr val="dk1"/>
                          </a:solidFill>
                          <a:latin typeface="+mn-lt"/>
                          <a:ea typeface="+mn-ea"/>
                          <a:cs typeface="+mn-cs"/>
                        </a:rPr>
                        <a:t>Modul 12:</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Mehrsprachigkeit</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(4 SWS, </a:t>
                      </a:r>
                      <a:r>
                        <a:rPr lang="de-DE" sz="1800" kern="1200" dirty="0">
                          <a:solidFill>
                            <a:srgbClr val="FF0000"/>
                          </a:solidFill>
                          <a:latin typeface="+mn-lt"/>
                          <a:ea typeface="+mn-ea"/>
                          <a:cs typeface="+mn-cs"/>
                        </a:rPr>
                        <a:t>9 LP</a:t>
                      </a:r>
                      <a:r>
                        <a:rPr lang="de-DE" sz="1800" kern="1200" dirty="0">
                          <a:solidFill>
                            <a:schemeClr val="dk1"/>
                          </a:solidFill>
                          <a:latin typeface="+mn-lt"/>
                          <a:ea typeface="+mn-ea"/>
                          <a:cs typeface="+mn-cs"/>
                        </a:rPr>
                        <a:t>)</a:t>
                      </a:r>
                      <a:endParaRPr lang="de-DE" sz="1800" dirty="0"/>
                    </a:p>
                  </a:txBody>
                  <a:tcPr>
                    <a:solidFill>
                      <a:schemeClr val="bg1">
                        <a:lumMod val="95000"/>
                      </a:schemeClr>
                    </a:solidFill>
                  </a:tcPr>
                </a:tc>
                <a:tc>
                  <a:txBody>
                    <a:bodyPr/>
                    <a:lstStyle/>
                    <a:p>
                      <a:endParaRPr lang="de-DE" sz="1800" dirty="0"/>
                    </a:p>
                  </a:txBody>
                  <a:tcPr>
                    <a:solidFill>
                      <a:schemeClr val="bg1"/>
                    </a:solidFill>
                  </a:tcPr>
                </a:tc>
                <a:tc>
                  <a:txBody>
                    <a:bodyPr/>
                    <a:lstStyle/>
                    <a:p>
                      <a:endParaRPr lang="de-DE" sz="1800" dirty="0"/>
                    </a:p>
                  </a:txBody>
                  <a:tcPr>
                    <a:solidFill>
                      <a:schemeClr val="bg1"/>
                    </a:solidFill>
                  </a:tcPr>
                </a:tc>
                <a:tc>
                  <a:txBody>
                    <a:bodyPr/>
                    <a:lstStyle/>
                    <a:p>
                      <a:endParaRPr lang="de-DE" sz="1800" dirty="0"/>
                    </a:p>
                  </a:txBody>
                  <a:tcPr>
                    <a:solidFill>
                      <a:schemeClr val="bg1"/>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69230729"/>
      </p:ext>
    </p:extLst>
  </p:cSld>
  <p:clrMapOvr>
    <a:masterClrMapping/>
  </p:clrMapOvr>
  <p:transition spd="slow">
    <p:wipe dir="d"/>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0"/>
            <a:ext cx="8229600" cy="357188"/>
          </a:xfrm>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908720"/>
            <a:ext cx="8229600" cy="5040559"/>
          </a:xfrm>
          <a:solidFill>
            <a:schemeClr val="bg1">
              <a:lumMod val="95000"/>
            </a:schemeClr>
          </a:solidFill>
          <a:ln>
            <a:solidFill>
              <a:srgbClr val="00B050"/>
            </a:solidFill>
          </a:ln>
        </p:spPr>
        <p:txBody>
          <a:bodyPr numCol="1">
            <a:noAutofit/>
          </a:bodyPr>
          <a:lstStyle/>
          <a:p>
            <a:pPr>
              <a:buNone/>
            </a:pPr>
            <a:r>
              <a:rPr lang="de-DE" sz="1800" b="1" dirty="0"/>
              <a:t>Programm für das 1. Semester</a:t>
            </a:r>
            <a:endParaRPr lang="de-DE" sz="1800" u="sng" dirty="0"/>
          </a:p>
          <a:p>
            <a:pPr>
              <a:buNone/>
            </a:pPr>
            <a:endParaRPr lang="de-DE" sz="900" u="sng" dirty="0"/>
          </a:p>
          <a:p>
            <a:pPr>
              <a:buNone/>
            </a:pPr>
            <a:r>
              <a:rPr lang="de-DE" sz="1800" b="1" u="sng" dirty="0"/>
              <a:t>Modul 11 </a:t>
            </a:r>
            <a:r>
              <a:rPr lang="de-DE" sz="1800" u="sng" dirty="0"/>
              <a:t>„Gegenwartsliteratur und ihre Vermittlung“ (Literaturwissenschaft und Literaturdidaktik)</a:t>
            </a:r>
          </a:p>
          <a:p>
            <a:pPr>
              <a:buNone/>
            </a:pPr>
            <a:endParaRPr lang="de-DE" sz="1800" dirty="0"/>
          </a:p>
          <a:p>
            <a:pPr lvl="0">
              <a:buClr>
                <a:schemeClr val="tx1"/>
              </a:buClr>
            </a:pPr>
            <a:r>
              <a:rPr lang="de-DE" sz="1800" b="1" dirty="0">
                <a:solidFill>
                  <a:srgbClr val="00B050"/>
                </a:solidFill>
              </a:rPr>
              <a:t>VNDL  </a:t>
            </a:r>
            <a:r>
              <a:rPr lang="de-DE" sz="1800" dirty="0"/>
              <a:t>	V: Vorlesung zur Neueren Deutschen Literatur  (2 SWS, 2 LP, Pflicht)</a:t>
            </a:r>
          </a:p>
          <a:p>
            <a:pPr lvl="0">
              <a:buNone/>
            </a:pPr>
            <a:endParaRPr lang="de-DE" sz="1800" dirty="0"/>
          </a:p>
          <a:p>
            <a:pPr lvl="0">
              <a:buClr>
                <a:schemeClr val="tx1"/>
              </a:buClr>
            </a:pPr>
            <a:r>
              <a:rPr lang="de-DE" sz="1800" b="1" dirty="0">
                <a:solidFill>
                  <a:srgbClr val="00B050"/>
                </a:solidFill>
              </a:rPr>
              <a:t>VDFN</a:t>
            </a:r>
            <a:r>
              <a:rPr lang="de-DE" sz="1800" dirty="0"/>
              <a:t>		V: Vorlesung zur Neueren Deutschen Literatur mit fachdidaktischer Ausrichtung</a:t>
            </a:r>
            <a:br>
              <a:rPr lang="de-DE" sz="1800" dirty="0"/>
            </a:br>
            <a:r>
              <a:rPr lang="de-DE" sz="1800" dirty="0"/>
              <a:t>				(2 SWS, 1 LP, Pflicht)</a:t>
            </a:r>
          </a:p>
          <a:p>
            <a:pPr lvl="0">
              <a:buNone/>
            </a:pPr>
            <a:endParaRPr lang="de-DE" sz="1800" dirty="0"/>
          </a:p>
          <a:p>
            <a:pPr lvl="0">
              <a:buClr>
                <a:schemeClr val="tx1"/>
              </a:buClr>
            </a:pPr>
            <a:r>
              <a:rPr lang="de-DE" sz="1800" b="1" dirty="0">
                <a:solidFill>
                  <a:srgbClr val="00B050"/>
                </a:solidFill>
              </a:rPr>
              <a:t>SDFN</a:t>
            </a:r>
            <a:r>
              <a:rPr lang="de-DE" sz="1800" dirty="0"/>
              <a:t>		S: Seminar zur Neueren Deutschen Literatur mit fachdidaktischer Ausrichtung </a:t>
            </a:r>
          </a:p>
          <a:p>
            <a:pPr lvl="0">
              <a:buNone/>
            </a:pPr>
            <a:r>
              <a:rPr lang="de-DE" sz="1800" dirty="0"/>
              <a:t>					(2 SWS, 2 LP, Pflicht)</a:t>
            </a:r>
          </a:p>
          <a:p>
            <a:endParaRPr lang="de-DE" sz="1800" b="1" u="sng" dirty="0"/>
          </a:p>
          <a:p>
            <a:r>
              <a:rPr lang="de-DE" sz="1800" b="1" dirty="0"/>
              <a:t>Modulprüfung</a:t>
            </a:r>
            <a:r>
              <a:rPr lang="de-DE" sz="1800" dirty="0"/>
              <a:t>: Hausarbeit (7-9 S.) </a:t>
            </a:r>
            <a:r>
              <a:rPr lang="de-DE" sz="1800" u="sng" dirty="0"/>
              <a:t>oder </a:t>
            </a:r>
            <a:r>
              <a:rPr lang="de-DE" sz="1800" dirty="0"/>
              <a:t>Klausur (60 Min.) mit didaktischem bzw. schulischem Bezug im Seminar </a:t>
            </a:r>
            <a:r>
              <a:rPr lang="de-DE" sz="1800" b="1" dirty="0">
                <a:solidFill>
                  <a:srgbClr val="00B050"/>
                </a:solidFill>
              </a:rPr>
              <a:t>SDFN</a:t>
            </a:r>
            <a:r>
              <a:rPr lang="de-DE" sz="1800" b="1" dirty="0"/>
              <a:t> </a:t>
            </a:r>
            <a:r>
              <a:rPr lang="de-DE" sz="1800" dirty="0"/>
              <a:t>(2 LP, benotet)</a:t>
            </a:r>
          </a:p>
          <a:p>
            <a:r>
              <a:rPr lang="de-DE" sz="1800" b="1" dirty="0"/>
              <a:t>Aktive Teilnahme in VNDL: </a:t>
            </a:r>
            <a:r>
              <a:rPr lang="de-DE" sz="1800" dirty="0"/>
              <a:t>in Form von kleineren schriftlichen Arbeitsaufträgen von max. 3 Seiten oder Übungsaufgaben.</a:t>
            </a:r>
            <a:endParaRPr lang="de-DE" sz="1800" b="1" dirty="0"/>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23</a:t>
            </a:fld>
            <a:br>
              <a:rPr lang="de-DE" dirty="0"/>
            </a:br>
            <a:r>
              <a:rPr lang="de-DE" dirty="0"/>
              <a:t> 	</a:t>
            </a:r>
          </a:p>
        </p:txBody>
      </p:sp>
    </p:spTree>
    <p:extLst>
      <p:ext uri="{BB962C8B-B14F-4D97-AF65-F5344CB8AC3E}">
        <p14:creationId xmlns:p14="http://schemas.microsoft.com/office/powerpoint/2010/main" val="913944392"/>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980729"/>
            <a:ext cx="8229600" cy="3960440"/>
          </a:xfrm>
          <a:solidFill>
            <a:schemeClr val="bg1">
              <a:lumMod val="95000"/>
            </a:schemeClr>
          </a:solidFill>
          <a:ln>
            <a:solidFill>
              <a:srgbClr val="00B050"/>
            </a:solidFill>
          </a:ln>
        </p:spPr>
        <p:txBody>
          <a:bodyPr numCol="1">
            <a:normAutofit lnSpcReduction="10000"/>
          </a:bodyPr>
          <a:lstStyle/>
          <a:p>
            <a:pPr>
              <a:buNone/>
            </a:pPr>
            <a:r>
              <a:rPr lang="de-DE" sz="1800" b="1" dirty="0"/>
              <a:t>Programm für das 1. Semester</a:t>
            </a:r>
            <a:endParaRPr lang="de-DE" sz="1800" u="sng" dirty="0"/>
          </a:p>
          <a:p>
            <a:pPr>
              <a:buNone/>
            </a:pPr>
            <a:endParaRPr lang="de-DE" sz="900" u="sng" dirty="0"/>
          </a:p>
          <a:p>
            <a:pPr>
              <a:buNone/>
            </a:pPr>
            <a:r>
              <a:rPr lang="de-DE" sz="1800" b="1" u="sng" dirty="0"/>
              <a:t>Modul 12 </a:t>
            </a:r>
            <a:r>
              <a:rPr lang="de-DE" sz="1800" u="sng" dirty="0"/>
              <a:t>„Mehrsprachigkeit“ (Sprachwissenschaft und Sprachdidaktik)</a:t>
            </a:r>
          </a:p>
          <a:p>
            <a:pPr>
              <a:buNone/>
            </a:pPr>
            <a:endParaRPr lang="de-DE" sz="1800" dirty="0"/>
          </a:p>
          <a:p>
            <a:pPr lvl="0">
              <a:buClr>
                <a:schemeClr val="tx1"/>
              </a:buClr>
            </a:pPr>
            <a:r>
              <a:rPr lang="de-DE" sz="1800" b="1" dirty="0">
                <a:solidFill>
                  <a:srgbClr val="00B050"/>
                </a:solidFill>
              </a:rPr>
              <a:t>VEWV</a:t>
            </a:r>
            <a:r>
              <a:rPr lang="de-DE" sz="1800" b="1" dirty="0"/>
              <a:t>		</a:t>
            </a:r>
            <a:r>
              <a:rPr lang="de-DE" sz="1800" dirty="0"/>
              <a:t>V: Vorlesung zu Spracherwerb, Sprachwandel, Sprachvergleich – mit  </a:t>
            </a:r>
          </a:p>
          <a:p>
            <a:pPr marL="0" lvl="0" indent="0">
              <a:buClr>
                <a:schemeClr val="tx1"/>
              </a:buClr>
              <a:buNone/>
            </a:pPr>
            <a:r>
              <a:rPr lang="de-DE" sz="1800" dirty="0"/>
              <a:t>                               fachdidaktischer Ausrichtung (2 SWS, 1 LP, Pflicht)</a:t>
            </a:r>
          </a:p>
          <a:p>
            <a:pPr lvl="0">
              <a:buNone/>
            </a:pPr>
            <a:endParaRPr lang="de-DE" sz="1800" dirty="0"/>
          </a:p>
          <a:p>
            <a:pPr lvl="0">
              <a:buClr>
                <a:schemeClr val="tx1"/>
              </a:buClr>
            </a:pPr>
            <a:r>
              <a:rPr lang="de-DE" sz="1800" b="1" dirty="0">
                <a:solidFill>
                  <a:srgbClr val="00B050"/>
                </a:solidFill>
              </a:rPr>
              <a:t>HEWV</a:t>
            </a:r>
            <a:r>
              <a:rPr lang="de-DE" sz="1800" b="1" dirty="0"/>
              <a:t>		</a:t>
            </a:r>
            <a:r>
              <a:rPr lang="de-DE" sz="1800" dirty="0"/>
              <a:t>HS: Hauptseminar zu Spracherwerb, Sprachwandel, Sprachvergleich – mit                   </a:t>
            </a:r>
          </a:p>
          <a:p>
            <a:pPr marL="0" lvl="0" indent="0">
              <a:buClr>
                <a:schemeClr val="tx1"/>
              </a:buClr>
              <a:buNone/>
            </a:pPr>
            <a:r>
              <a:rPr lang="de-DE" sz="1800" dirty="0"/>
              <a:t>                                 fachdidaktischem Bezug (2 SWS, 4 LP, Pflicht)</a:t>
            </a:r>
          </a:p>
          <a:p>
            <a:pPr lvl="0">
              <a:buNone/>
            </a:pPr>
            <a:endParaRPr lang="de-DE" sz="1800" dirty="0"/>
          </a:p>
          <a:p>
            <a:pPr lvl="0">
              <a:buNone/>
            </a:pPr>
            <a:endParaRPr lang="de-DE" sz="1800" dirty="0"/>
          </a:p>
          <a:p>
            <a:r>
              <a:rPr lang="de-DE" sz="1800" b="1" dirty="0"/>
              <a:t>Modulprüfung</a:t>
            </a:r>
            <a:r>
              <a:rPr lang="de-DE" sz="1800" dirty="0"/>
              <a:t>: Hausarbeit (12-15 S.) </a:t>
            </a:r>
            <a:r>
              <a:rPr lang="de-DE" sz="1800" u="sng" dirty="0"/>
              <a:t>oder</a:t>
            </a:r>
            <a:r>
              <a:rPr lang="de-DE" sz="1800" dirty="0"/>
              <a:t> Klausur (90 Min.) mit didaktischem bzw. schulischem Bezug im Seminar </a:t>
            </a:r>
            <a:r>
              <a:rPr lang="de-DE" sz="1800" b="1" dirty="0">
                <a:solidFill>
                  <a:srgbClr val="00B050"/>
                </a:solidFill>
              </a:rPr>
              <a:t>HEWV</a:t>
            </a:r>
            <a:r>
              <a:rPr lang="de-DE" sz="1800" b="1" dirty="0"/>
              <a:t> </a:t>
            </a:r>
            <a:r>
              <a:rPr lang="de-DE" sz="1800" dirty="0"/>
              <a:t>(4 LP, benotet)</a:t>
            </a:r>
          </a:p>
          <a:p>
            <a:endParaRPr lang="de-DE" sz="1800" dirty="0"/>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24</a:t>
            </a:fld>
            <a:br>
              <a:rPr lang="de-DE" dirty="0"/>
            </a:br>
            <a:r>
              <a:rPr lang="de-DE" dirty="0"/>
              <a:t> 	</a:t>
            </a:r>
          </a:p>
        </p:txBody>
      </p:sp>
    </p:spTree>
    <p:extLst>
      <p:ext uri="{BB962C8B-B14F-4D97-AF65-F5344CB8AC3E}">
        <p14:creationId xmlns:p14="http://schemas.microsoft.com/office/powerpoint/2010/main" val="1732782974"/>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836713"/>
            <a:ext cx="8229600" cy="5256583"/>
          </a:xfrm>
          <a:solidFill>
            <a:schemeClr val="bg1">
              <a:lumMod val="85000"/>
            </a:schemeClr>
          </a:solidFill>
          <a:ln>
            <a:solidFill>
              <a:srgbClr val="00B050"/>
            </a:solidFill>
          </a:ln>
        </p:spPr>
        <p:txBody>
          <a:bodyPr numCol="1">
            <a:normAutofit fontScale="92500" lnSpcReduction="10000"/>
          </a:bodyPr>
          <a:lstStyle/>
          <a:p>
            <a:pPr>
              <a:buNone/>
            </a:pPr>
            <a:r>
              <a:rPr lang="de-DE" sz="1800" b="1" dirty="0"/>
              <a:t>Programm für das 2. Semester</a:t>
            </a:r>
          </a:p>
          <a:p>
            <a:pPr>
              <a:buNone/>
            </a:pPr>
            <a:endParaRPr lang="de-DE" sz="900" b="1" u="sng" dirty="0"/>
          </a:p>
          <a:p>
            <a:pPr>
              <a:buNone/>
            </a:pPr>
            <a:r>
              <a:rPr lang="de-DE" sz="1800" b="1" u="sng" dirty="0"/>
              <a:t>Modul 13 </a:t>
            </a:r>
            <a:r>
              <a:rPr lang="de-DE" sz="1800" u="sng" dirty="0"/>
              <a:t>„Deutsche Literaturgeschichte“ (Aufbaumodul)</a:t>
            </a:r>
          </a:p>
          <a:p>
            <a:pPr>
              <a:buNone/>
            </a:pPr>
            <a:endParaRPr lang="de-DE" sz="1800" dirty="0"/>
          </a:p>
          <a:p>
            <a:pPr lvl="0"/>
            <a:r>
              <a:rPr lang="de-DE" sz="1800" dirty="0"/>
              <a:t>entweder</a:t>
            </a:r>
            <a:r>
              <a:rPr lang="de-DE" sz="1800" b="1" dirty="0"/>
              <a:t> 	</a:t>
            </a:r>
            <a:r>
              <a:rPr lang="de-DE" sz="1800" b="1" dirty="0">
                <a:solidFill>
                  <a:srgbClr val="00B050"/>
                </a:solidFill>
              </a:rPr>
              <a:t>VADL </a:t>
            </a:r>
            <a:r>
              <a:rPr lang="de-DE" sz="1800" dirty="0"/>
              <a:t>	V: Vorlesung zur Älteren Deutschen Literatur  (2 SWS, 2 LP; 							Wahlpflicht bzgl. Vorlesung)</a:t>
            </a:r>
          </a:p>
          <a:p>
            <a:pPr>
              <a:buNone/>
            </a:pPr>
            <a:r>
              <a:rPr lang="de-DE" sz="1800" dirty="0"/>
              <a:t>		oder</a:t>
            </a:r>
            <a:r>
              <a:rPr lang="de-DE" sz="1800" b="1" dirty="0"/>
              <a:t> 		</a:t>
            </a:r>
            <a:r>
              <a:rPr lang="de-DE" sz="1800" b="1" dirty="0">
                <a:solidFill>
                  <a:srgbClr val="00B050"/>
                </a:solidFill>
              </a:rPr>
              <a:t>VNDL </a:t>
            </a:r>
            <a:r>
              <a:rPr lang="de-DE" sz="1800" b="1" dirty="0"/>
              <a:t>	</a:t>
            </a:r>
            <a:r>
              <a:rPr lang="de-DE" sz="1800" dirty="0"/>
              <a:t>V: Vorlesung zur Neueren Deutschen Literatur  (2 SWS, 2 LP; 							Wahlpflicht bzgl. Vorlesung)</a:t>
            </a:r>
          </a:p>
          <a:p>
            <a:pPr>
              <a:buNone/>
            </a:pPr>
            <a:endParaRPr lang="de-DE" sz="1800" dirty="0"/>
          </a:p>
          <a:p>
            <a:pPr lvl="0"/>
            <a:r>
              <a:rPr lang="de-DE" sz="1800" dirty="0"/>
              <a:t>entweder</a:t>
            </a:r>
            <a:r>
              <a:rPr lang="de-DE" sz="1800" b="1" dirty="0"/>
              <a:t> 	</a:t>
            </a:r>
            <a:r>
              <a:rPr lang="de-DE" sz="1800" b="1" dirty="0">
                <a:solidFill>
                  <a:srgbClr val="00B050"/>
                </a:solidFill>
              </a:rPr>
              <a:t>HADL</a:t>
            </a:r>
            <a:r>
              <a:rPr lang="de-DE" sz="1800" dirty="0"/>
              <a:t>	HS: Hauptseminar zur Älteren Deutschen Literatur  (2 SWS, 3 LP; 					         Wahlpflicht bzgl. Seminar)</a:t>
            </a:r>
          </a:p>
          <a:p>
            <a:pPr>
              <a:buNone/>
            </a:pPr>
            <a:r>
              <a:rPr lang="de-DE" sz="1800" dirty="0"/>
              <a:t>		oder</a:t>
            </a:r>
            <a:r>
              <a:rPr lang="de-DE" sz="1800" b="1" dirty="0"/>
              <a:t> 		</a:t>
            </a:r>
            <a:r>
              <a:rPr lang="de-DE" sz="1800" b="1" dirty="0">
                <a:solidFill>
                  <a:srgbClr val="00B050"/>
                </a:solidFill>
              </a:rPr>
              <a:t>HNDL        </a:t>
            </a:r>
            <a:r>
              <a:rPr lang="de-DE" sz="1800" dirty="0"/>
              <a:t>HS: Hauptseminar zur Neueren Deutschen Literatur  (2 SWS, 3 LP; 						 Wahlpflicht bzgl. Seminar)</a:t>
            </a:r>
          </a:p>
          <a:p>
            <a:pPr>
              <a:buNone/>
            </a:pPr>
            <a:endParaRPr lang="de-DE" sz="1800" dirty="0"/>
          </a:p>
          <a:p>
            <a:r>
              <a:rPr lang="de-DE" sz="1800" b="1" dirty="0"/>
              <a:t>Modulprüfung</a:t>
            </a:r>
            <a:r>
              <a:rPr lang="de-DE" sz="1800" dirty="0"/>
              <a:t>: Hausarbeit (12-15 S.) im Seminar </a:t>
            </a:r>
            <a:r>
              <a:rPr lang="de-DE" sz="1800" b="1" dirty="0">
                <a:solidFill>
                  <a:srgbClr val="00B050"/>
                </a:solidFill>
              </a:rPr>
              <a:t>HADL </a:t>
            </a:r>
            <a:r>
              <a:rPr lang="de-DE" sz="1800" b="1" dirty="0"/>
              <a:t> </a:t>
            </a:r>
            <a:r>
              <a:rPr lang="de-DE" sz="1800" u="sng" dirty="0"/>
              <a:t>oder</a:t>
            </a:r>
            <a:r>
              <a:rPr lang="de-DE" sz="1800" dirty="0"/>
              <a:t> </a:t>
            </a:r>
            <a:r>
              <a:rPr lang="de-DE" sz="1800" b="1" dirty="0">
                <a:solidFill>
                  <a:srgbClr val="00B050"/>
                </a:solidFill>
              </a:rPr>
              <a:t>HNDL  </a:t>
            </a:r>
            <a:r>
              <a:rPr lang="de-DE" sz="1800" dirty="0"/>
              <a:t>(4 LP, benotet)</a:t>
            </a:r>
          </a:p>
          <a:p>
            <a:r>
              <a:rPr lang="de-DE" sz="1800" b="1" dirty="0"/>
              <a:t>Aktive Teilnahme in VADL/VNDL: </a:t>
            </a:r>
            <a:r>
              <a:rPr lang="de-DE" sz="1800" dirty="0"/>
              <a:t>in Form von kleineren schriftlichen Arbeitsaufträgen von max. 3 Seiten oder Übungsaufgaben.</a:t>
            </a:r>
          </a:p>
          <a:p>
            <a:r>
              <a:rPr lang="de-DE" sz="1800" u="sng" dirty="0"/>
              <a:t>Hinweis</a:t>
            </a:r>
            <a:r>
              <a:rPr lang="de-DE" sz="1800" dirty="0"/>
              <a:t>: Zur Wahlpflicht in den Modulen 13 und 15 s. Folie „Erläuterungen zur Wahlpflicht in den Modulen 13 &amp; 15“.</a:t>
            </a: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25</a:t>
            </a:fld>
            <a:br>
              <a:rPr lang="de-DE" dirty="0"/>
            </a:br>
            <a:r>
              <a:rPr lang="de-DE" dirty="0"/>
              <a:t> 	</a:t>
            </a:r>
          </a:p>
        </p:txBody>
      </p:sp>
    </p:spTree>
    <p:extLst>
      <p:ext uri="{BB962C8B-B14F-4D97-AF65-F5344CB8AC3E}">
        <p14:creationId xmlns:p14="http://schemas.microsoft.com/office/powerpoint/2010/main" val="722155599"/>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980729"/>
            <a:ext cx="8435280" cy="4824535"/>
          </a:xfrm>
          <a:solidFill>
            <a:schemeClr val="bg1">
              <a:lumMod val="75000"/>
            </a:schemeClr>
          </a:solidFill>
          <a:ln>
            <a:solidFill>
              <a:srgbClr val="00B050"/>
            </a:solidFill>
          </a:ln>
        </p:spPr>
        <p:txBody>
          <a:bodyPr numCol="1">
            <a:normAutofit fontScale="92500" lnSpcReduction="20000"/>
          </a:bodyPr>
          <a:lstStyle/>
          <a:p>
            <a:pPr>
              <a:buNone/>
            </a:pPr>
            <a:r>
              <a:rPr lang="de-DE" sz="1800" b="1" dirty="0"/>
              <a:t>Programm für das 3. (4.) Semester</a:t>
            </a:r>
          </a:p>
          <a:p>
            <a:pPr>
              <a:buNone/>
            </a:pPr>
            <a:endParaRPr lang="de-DE" sz="1800" dirty="0"/>
          </a:p>
          <a:p>
            <a:pPr>
              <a:buNone/>
            </a:pPr>
            <a:r>
              <a:rPr lang="de-DE" sz="1800" b="1" u="sng" dirty="0"/>
              <a:t>Modul 14 </a:t>
            </a:r>
            <a:r>
              <a:rPr lang="de-DE" sz="1800" u="sng" dirty="0"/>
              <a:t>„Richtungen und Entwicklungen der germanistischen Sprachwissenschaft“</a:t>
            </a:r>
          </a:p>
          <a:p>
            <a:pPr>
              <a:buNone/>
            </a:pPr>
            <a:endParaRPr lang="de-DE" sz="1800" dirty="0"/>
          </a:p>
          <a:p>
            <a:pPr lvl="0"/>
            <a:r>
              <a:rPr lang="de-DE" sz="1800" dirty="0"/>
              <a:t>entweder 	</a:t>
            </a:r>
            <a:r>
              <a:rPr lang="de-DE" sz="1800" b="1" dirty="0">
                <a:solidFill>
                  <a:srgbClr val="00B050"/>
                </a:solidFill>
              </a:rPr>
              <a:t>HTHE	</a:t>
            </a:r>
            <a:r>
              <a:rPr lang="de-DE" sz="1800" dirty="0"/>
              <a:t>HS: Hauptseminar zu Theorie und Empirie (2 SWS, 4 LP; 										Wahlpflicht bzgl. Hauptseminar)</a:t>
            </a:r>
            <a:br>
              <a:rPr lang="de-DE" sz="1800" dirty="0"/>
            </a:br>
            <a:endParaRPr lang="de-DE" sz="1800" dirty="0"/>
          </a:p>
          <a:p>
            <a:pPr>
              <a:buNone/>
            </a:pPr>
            <a:r>
              <a:rPr lang="de-DE" sz="1800" dirty="0"/>
              <a:t>		oder</a:t>
            </a:r>
            <a:r>
              <a:rPr lang="de-DE" sz="1800" b="1" dirty="0"/>
              <a:t> 		</a:t>
            </a:r>
            <a:r>
              <a:rPr lang="de-DE" sz="1800" b="1" dirty="0">
                <a:solidFill>
                  <a:srgbClr val="00B050"/>
                </a:solidFill>
              </a:rPr>
              <a:t>HSYS</a:t>
            </a:r>
            <a:r>
              <a:rPr lang="de-DE" sz="1800" b="1" dirty="0"/>
              <a:t>	</a:t>
            </a:r>
            <a:r>
              <a:rPr lang="de-DE" sz="1800" dirty="0"/>
              <a:t>HS: Hauptseminar zum Sprachsystem (2 SWS, 4 LP; </a:t>
            </a:r>
          </a:p>
          <a:p>
            <a:pPr>
              <a:buNone/>
            </a:pPr>
            <a:r>
              <a:rPr lang="de-DE" sz="1800" dirty="0"/>
              <a:t>							Wahlpflicht bzgl. Hauptseminar)</a:t>
            </a:r>
          </a:p>
          <a:p>
            <a:pPr lvl="0"/>
            <a:endParaRPr lang="de-DE" sz="1800" u="sng" dirty="0"/>
          </a:p>
          <a:p>
            <a:pPr lvl="0"/>
            <a:r>
              <a:rPr lang="de-DE" sz="1800" u="sng" dirty="0"/>
              <a:t>begleitendes Lektürepensum</a:t>
            </a:r>
            <a:r>
              <a:rPr lang="de-DE" sz="1800" dirty="0"/>
              <a:t> (2 LP)</a:t>
            </a:r>
          </a:p>
          <a:p>
            <a:pPr>
              <a:buNone/>
            </a:pPr>
            <a:endParaRPr lang="de-DE" sz="1800" dirty="0"/>
          </a:p>
          <a:p>
            <a:r>
              <a:rPr lang="de-DE" sz="1800" b="1" dirty="0"/>
              <a:t>Modulprüfung</a:t>
            </a:r>
            <a:r>
              <a:rPr lang="de-DE" sz="1800" dirty="0"/>
              <a:t>: Hausarbeit (12-15 S.) </a:t>
            </a:r>
            <a:r>
              <a:rPr lang="de-DE" sz="1800" u="sng" dirty="0"/>
              <a:t>oder</a:t>
            </a:r>
            <a:r>
              <a:rPr lang="de-DE" sz="1800" dirty="0"/>
              <a:t> mündliche Prüfung (20 Min.) im Hauptseminar </a:t>
            </a:r>
            <a:r>
              <a:rPr lang="de-DE" sz="1800" b="1" dirty="0">
                <a:solidFill>
                  <a:srgbClr val="00B050"/>
                </a:solidFill>
              </a:rPr>
              <a:t>HTHE</a:t>
            </a:r>
            <a:r>
              <a:rPr lang="de-DE" sz="1800" b="1" dirty="0"/>
              <a:t> </a:t>
            </a:r>
            <a:r>
              <a:rPr lang="de-DE" sz="1800" u="sng" dirty="0"/>
              <a:t>oder</a:t>
            </a:r>
            <a:r>
              <a:rPr lang="de-DE" sz="1800" dirty="0"/>
              <a:t> </a:t>
            </a:r>
            <a:r>
              <a:rPr lang="de-DE" sz="1800" b="1" dirty="0">
                <a:solidFill>
                  <a:srgbClr val="00B050"/>
                </a:solidFill>
              </a:rPr>
              <a:t>HSYS</a:t>
            </a:r>
            <a:r>
              <a:rPr lang="de-DE" sz="1800" b="1" dirty="0"/>
              <a:t> </a:t>
            </a:r>
            <a:r>
              <a:rPr lang="de-DE" sz="1800" dirty="0"/>
              <a:t>(4 LP, benotet) – zur Wahl des Prüfungstyps siehe Folie „Erläuterungen zur mündlichen Prüfung“</a:t>
            </a:r>
          </a:p>
          <a:p>
            <a:pPr marL="0" indent="0">
              <a:buNone/>
            </a:pPr>
            <a:endParaRPr lang="de-DE" sz="1800" u="sng" dirty="0">
              <a:sym typeface="Wingdings" pitchFamily="2" charset="2"/>
            </a:endParaRPr>
          </a:p>
          <a:p>
            <a:pPr marL="0" indent="0">
              <a:buNone/>
            </a:pPr>
            <a:r>
              <a:rPr lang="de-DE" sz="1800" u="sng" dirty="0">
                <a:sym typeface="Wingdings" pitchFamily="2" charset="2"/>
              </a:rPr>
              <a:t>Hinweis</a:t>
            </a:r>
            <a:r>
              <a:rPr lang="de-DE" sz="1800" dirty="0">
                <a:sym typeface="Wingdings" pitchFamily="2" charset="2"/>
              </a:rPr>
              <a:t>: Bei der mündlichen Prüfung </a:t>
            </a:r>
            <a:r>
              <a:rPr lang="de-DE" sz="1800" dirty="0"/>
              <a:t>handelt es sich eine um eine normale Modulprüfung. 				     Die Anmeldung erfolgt daher im Rahmen der Online-Prüfungsanmeldephase. </a:t>
            </a:r>
          </a:p>
          <a:p>
            <a:pPr marL="0" indent="0">
              <a:buNone/>
            </a:pPr>
            <a:endParaRPr lang="de-DE" sz="1800" dirty="0"/>
          </a:p>
          <a:p>
            <a:pPr marL="0" indent="0">
              <a:buNone/>
            </a:pPr>
            <a:endParaRPr lang="de-DE" sz="1800" dirty="0"/>
          </a:p>
          <a:p>
            <a:endParaRPr lang="de-DE" sz="1800" dirty="0"/>
          </a:p>
          <a:p>
            <a:pPr marL="0" indent="0" algn="just">
              <a:buNone/>
            </a:pPr>
            <a:endParaRPr lang="de-DE" sz="1800" u="sng" dirty="0">
              <a:solidFill>
                <a:srgbClr val="FF0000"/>
              </a:solidFill>
            </a:endParaRPr>
          </a:p>
          <a:p>
            <a:pPr marL="0" indent="0" algn="just">
              <a:buNone/>
            </a:pPr>
            <a:endParaRPr lang="de-DE" sz="1800" b="1" dirty="0">
              <a:solidFill>
                <a:srgbClr val="C00000"/>
              </a:solidFill>
            </a:endParaRPr>
          </a:p>
          <a:p>
            <a:pPr marL="0" indent="0" algn="just">
              <a:buNone/>
            </a:pPr>
            <a:endParaRPr lang="de-DE" sz="1800" dirty="0"/>
          </a:p>
        </p:txBody>
      </p:sp>
      <p:sp>
        <p:nvSpPr>
          <p:cNvPr id="6" name="Foliennummernplatzhalter 5"/>
          <p:cNvSpPr>
            <a:spLocks noGrp="1"/>
          </p:cNvSpPr>
          <p:nvPr>
            <p:ph type="sldNum" sz="quarter" idx="15"/>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Folie Nr. 	</a:t>
            </a:r>
            <a:fld id="{A865E259-F6C2-4912-AD01-716A27CB3FCD}" type="slidenum">
              <a:rPr kumimoji="0" lang="de-DE"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26</a:t>
            </a:fld>
            <a:b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br>
            <a:r>
              <a:rPr kumimoji="0" lang="de-DE" sz="1200" b="0" i="0" u="none" strike="noStrike" kern="1200" cap="none" spc="0" normalizeH="0" baseline="0" noProof="0" dirty="0">
                <a:ln>
                  <a:noFill/>
                </a:ln>
                <a:solidFill>
                  <a:prstClr val="black">
                    <a:tint val="75000"/>
                  </a:prstClr>
                </a:solidFill>
                <a:effectLst/>
                <a:uLnTx/>
                <a:uFillTx/>
                <a:latin typeface="Calibri"/>
                <a:ea typeface="+mn-ea"/>
                <a:cs typeface="+mn-cs"/>
              </a:rPr>
              <a:t> 	</a:t>
            </a:r>
          </a:p>
        </p:txBody>
      </p:sp>
    </p:spTree>
    <p:extLst>
      <p:ext uri="{BB962C8B-B14F-4D97-AF65-F5344CB8AC3E}">
        <p14:creationId xmlns:p14="http://schemas.microsoft.com/office/powerpoint/2010/main" val="425137124"/>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endParaRPr lang="de-DE" dirty="0">
              <a:solidFill>
                <a:srgbClr val="00B050"/>
              </a:solidFill>
              <a:latin typeface="+mn-lt"/>
            </a:endParaRPr>
          </a:p>
        </p:txBody>
      </p:sp>
      <p:sp>
        <p:nvSpPr>
          <p:cNvPr id="3" name="Inhaltsplatzhalter 2"/>
          <p:cNvSpPr>
            <a:spLocks noGrp="1"/>
          </p:cNvSpPr>
          <p:nvPr>
            <p:ph idx="1"/>
          </p:nvPr>
        </p:nvSpPr>
        <p:spPr>
          <a:xfrm>
            <a:off x="179512" y="692696"/>
            <a:ext cx="8856984" cy="5112568"/>
          </a:xfrm>
          <a:solidFill>
            <a:schemeClr val="bg1">
              <a:lumMod val="65000"/>
            </a:schemeClr>
          </a:solidFill>
          <a:ln>
            <a:solidFill>
              <a:srgbClr val="00B050"/>
            </a:solidFill>
          </a:ln>
        </p:spPr>
        <p:txBody>
          <a:bodyPr numCol="1">
            <a:normAutofit fontScale="85000" lnSpcReduction="10000"/>
          </a:bodyPr>
          <a:lstStyle/>
          <a:p>
            <a:pPr>
              <a:buNone/>
            </a:pPr>
            <a:r>
              <a:rPr lang="de-DE" sz="1800" b="1" dirty="0"/>
              <a:t>Programm für das 4. (3.) Semester</a:t>
            </a:r>
          </a:p>
          <a:p>
            <a:pPr>
              <a:buNone/>
            </a:pPr>
            <a:endParaRPr lang="de-DE" sz="1800" b="1" dirty="0"/>
          </a:p>
          <a:p>
            <a:pPr>
              <a:buNone/>
            </a:pPr>
            <a:r>
              <a:rPr lang="de-DE" sz="1800" b="1" u="sng" dirty="0"/>
              <a:t>Modul 15 </a:t>
            </a:r>
            <a:r>
              <a:rPr lang="de-DE" sz="1800" u="sng" dirty="0"/>
              <a:t>„Epochen und Epochenschwellen“</a:t>
            </a:r>
            <a:br>
              <a:rPr lang="de-DE" sz="1800" u="sng" dirty="0"/>
            </a:br>
            <a:endParaRPr lang="de-DE" sz="1800" dirty="0"/>
          </a:p>
          <a:p>
            <a:pPr lvl="0"/>
            <a:r>
              <a:rPr lang="de-DE" sz="1800" dirty="0"/>
              <a:t>entweder 	</a:t>
            </a:r>
            <a:r>
              <a:rPr lang="de-DE" sz="1800" b="1" dirty="0">
                <a:solidFill>
                  <a:srgbClr val="00B050"/>
                </a:solidFill>
              </a:rPr>
              <a:t>UADL </a:t>
            </a:r>
            <a:r>
              <a:rPr lang="de-DE" sz="1800" dirty="0"/>
              <a:t>	Ü:   Übung zur Älteren Deutschen Literatur (2 SWS, 2 LP; Wahlpflicht bzgl. Übung)</a:t>
            </a:r>
          </a:p>
          <a:p>
            <a:pPr>
              <a:buNone/>
            </a:pPr>
            <a:r>
              <a:rPr lang="de-DE" sz="1800" dirty="0"/>
              <a:t>		oder</a:t>
            </a:r>
            <a:r>
              <a:rPr lang="de-DE" sz="1800" b="1" dirty="0"/>
              <a:t> 		</a:t>
            </a:r>
            <a:r>
              <a:rPr lang="de-DE" sz="1800" b="1" dirty="0">
                <a:solidFill>
                  <a:srgbClr val="00B050"/>
                </a:solidFill>
              </a:rPr>
              <a:t>UNDL </a:t>
            </a:r>
            <a:r>
              <a:rPr lang="de-DE" sz="1800" dirty="0"/>
              <a:t>	Ü:   Übung zur Neueren Deutschen Literatur  (2 SWS, 2 LP; Wahlpflicht bzgl. Übung)</a:t>
            </a:r>
            <a:br>
              <a:rPr lang="de-DE" sz="1800" dirty="0"/>
            </a:br>
            <a:endParaRPr lang="de-DE" sz="1800" dirty="0"/>
          </a:p>
          <a:p>
            <a:pPr lvl="0"/>
            <a:r>
              <a:rPr lang="de-DE" sz="1800" dirty="0"/>
              <a:t>entweder</a:t>
            </a:r>
            <a:r>
              <a:rPr lang="de-DE" sz="1800" b="1" dirty="0"/>
              <a:t> 	</a:t>
            </a:r>
            <a:r>
              <a:rPr lang="de-DE" sz="1800" b="1" dirty="0">
                <a:solidFill>
                  <a:srgbClr val="00B050"/>
                </a:solidFill>
              </a:rPr>
              <a:t>HADL</a:t>
            </a:r>
            <a:r>
              <a:rPr lang="de-DE" sz="1800" b="1" dirty="0">
                <a:solidFill>
                  <a:srgbClr val="C00000"/>
                </a:solidFill>
              </a:rPr>
              <a:t> </a:t>
            </a:r>
            <a:r>
              <a:rPr lang="de-DE" sz="1800" b="1" dirty="0"/>
              <a:t>	</a:t>
            </a:r>
            <a:r>
              <a:rPr lang="de-DE" sz="1800" dirty="0"/>
              <a:t>HS: Hauptseminar zur Älteren Deutschen Literatur  (2 SWS, 3 LP; </a:t>
            </a:r>
            <a:r>
              <a:rPr lang="de-DE" sz="1800" dirty="0" err="1"/>
              <a:t>Wahlpfl</a:t>
            </a:r>
            <a:r>
              <a:rPr lang="de-DE" sz="1800" dirty="0"/>
              <a:t>. bzgl. Seminar)</a:t>
            </a:r>
          </a:p>
          <a:p>
            <a:pPr>
              <a:buNone/>
            </a:pPr>
            <a:r>
              <a:rPr lang="de-DE" sz="1800" dirty="0"/>
              <a:t>		oder 		</a:t>
            </a:r>
            <a:r>
              <a:rPr lang="de-DE" sz="1800" b="1" dirty="0">
                <a:solidFill>
                  <a:srgbClr val="00B050"/>
                </a:solidFill>
              </a:rPr>
              <a:t>HNDL</a:t>
            </a:r>
            <a:r>
              <a:rPr lang="de-DE" sz="1800" b="1" dirty="0">
                <a:solidFill>
                  <a:srgbClr val="C00000"/>
                </a:solidFill>
              </a:rPr>
              <a:t> </a:t>
            </a:r>
            <a:r>
              <a:rPr lang="de-DE" sz="1800" dirty="0"/>
              <a:t>	HS: Hauptseminar zur Neueren Deutschen Literatur  (2 SWS, 3 LP; </a:t>
            </a:r>
            <a:r>
              <a:rPr lang="de-DE" sz="1800" dirty="0" err="1"/>
              <a:t>Wahlpfl</a:t>
            </a:r>
            <a:r>
              <a:rPr lang="de-DE" sz="1800" dirty="0"/>
              <a:t>. bzgl. Seminar)</a:t>
            </a:r>
          </a:p>
          <a:p>
            <a:pPr lvl="0"/>
            <a:endParaRPr lang="de-DE" sz="1800" u="sng" dirty="0"/>
          </a:p>
          <a:p>
            <a:pPr marL="0" indent="0">
              <a:buNone/>
            </a:pPr>
            <a:endParaRPr lang="de-DE" sz="1800" dirty="0"/>
          </a:p>
          <a:p>
            <a:r>
              <a:rPr lang="de-DE" sz="1800" b="1" dirty="0"/>
              <a:t>Modulprüfung</a:t>
            </a:r>
            <a:r>
              <a:rPr lang="de-DE" sz="1800" dirty="0"/>
              <a:t>: Hausarbeit (12-15 S.) </a:t>
            </a:r>
            <a:r>
              <a:rPr lang="de-DE" sz="1800" u="sng" dirty="0"/>
              <a:t>oder</a:t>
            </a:r>
            <a:r>
              <a:rPr lang="de-DE" sz="1800" dirty="0"/>
              <a:t> mündliche Prüfung (20 Min.) im Seminar </a:t>
            </a:r>
            <a:r>
              <a:rPr lang="de-DE" sz="1800" b="1" dirty="0">
                <a:solidFill>
                  <a:srgbClr val="00B050"/>
                </a:solidFill>
              </a:rPr>
              <a:t>HADL </a:t>
            </a:r>
            <a:r>
              <a:rPr lang="de-DE" sz="1800" u="sng" dirty="0"/>
              <a:t>oder</a:t>
            </a:r>
            <a:r>
              <a:rPr lang="de-DE" sz="1800" dirty="0"/>
              <a:t> </a:t>
            </a:r>
            <a:r>
              <a:rPr lang="de-DE" sz="1800" b="1" dirty="0">
                <a:solidFill>
                  <a:srgbClr val="00B050"/>
                </a:solidFill>
              </a:rPr>
              <a:t>HNDL  </a:t>
            </a:r>
            <a:r>
              <a:rPr lang="de-DE" sz="1800" dirty="0"/>
              <a:t>(4 LP, benotet) – zur Wahl des Prüfungstyps siehe Folie „Erläuterungen zur mündlichen Prüfung“ </a:t>
            </a:r>
          </a:p>
          <a:p>
            <a:pPr marL="0" indent="0">
              <a:buNone/>
            </a:pPr>
            <a:br>
              <a:rPr lang="de-DE" sz="1800" u="sng" dirty="0">
                <a:sym typeface="Wingdings" pitchFamily="2" charset="2"/>
              </a:rPr>
            </a:br>
            <a:r>
              <a:rPr lang="de-DE" sz="1800" u="sng" dirty="0">
                <a:sym typeface="Wingdings" pitchFamily="2" charset="2"/>
              </a:rPr>
              <a:t>Hinweise</a:t>
            </a:r>
            <a:r>
              <a:rPr lang="de-DE" sz="1800" dirty="0">
                <a:sym typeface="Wingdings" pitchFamily="2" charset="2"/>
              </a:rPr>
              <a:t>: 	</a:t>
            </a:r>
            <a:br>
              <a:rPr lang="de-DE" sz="1800" dirty="0">
                <a:sym typeface="Wingdings" pitchFamily="2" charset="2"/>
              </a:rPr>
            </a:br>
            <a:r>
              <a:rPr lang="de-DE" sz="1800" dirty="0">
                <a:sym typeface="Wingdings" pitchFamily="2" charset="2"/>
              </a:rPr>
              <a:t>		Bei der mündlichen Prüfung </a:t>
            </a:r>
            <a:r>
              <a:rPr lang="de-DE" sz="1800" dirty="0"/>
              <a:t>handelt es sich eine um eine normale Modulprüfung. 				   </a:t>
            </a:r>
          </a:p>
          <a:p>
            <a:pPr marL="0" indent="0">
              <a:buNone/>
            </a:pPr>
            <a:r>
              <a:rPr lang="de-DE" sz="1800" dirty="0"/>
              <a:t>		Die Anmeldung erfolgt daher im Rahmen der Online-Prüfungsanmeldephase. </a:t>
            </a:r>
          </a:p>
          <a:p>
            <a:pPr marL="0" indent="0">
              <a:buNone/>
            </a:pPr>
            <a:endParaRPr lang="de-DE" sz="1800" dirty="0"/>
          </a:p>
          <a:p>
            <a:pPr marL="0" indent="0">
              <a:buNone/>
            </a:pPr>
            <a:r>
              <a:rPr lang="de-DE" sz="1800" dirty="0"/>
              <a:t>		 Zur Wahlpflicht in den Modulen 13 und 15 s. Folie „Erläuterungen zur Wahlpflicht in den Modulen 13 &amp; 15“.</a:t>
            </a:r>
          </a:p>
          <a:p>
            <a:pPr marL="0" indent="0" algn="just">
              <a:buNone/>
            </a:pPr>
            <a:endParaRPr lang="de-DE" sz="1800" u="sng" dirty="0">
              <a:solidFill>
                <a:srgbClr val="FF0000"/>
              </a:solidFill>
            </a:endParaRP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27</a:t>
            </a:fld>
            <a:br>
              <a:rPr lang="de-DE" dirty="0"/>
            </a:br>
            <a:r>
              <a:rPr lang="de-DE" dirty="0"/>
              <a:t> 	</a:t>
            </a:r>
          </a:p>
        </p:txBody>
      </p:sp>
    </p:spTree>
    <p:extLst>
      <p:ext uri="{BB962C8B-B14F-4D97-AF65-F5344CB8AC3E}">
        <p14:creationId xmlns:p14="http://schemas.microsoft.com/office/powerpoint/2010/main" val="117239077"/>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980728"/>
            <a:ext cx="8291264" cy="4752528"/>
          </a:xfrm>
          <a:solidFill>
            <a:srgbClr val="CCFFFF"/>
          </a:solidFill>
          <a:ln>
            <a:solidFill>
              <a:srgbClr val="00B050"/>
            </a:solidFill>
          </a:ln>
        </p:spPr>
        <p:txBody>
          <a:bodyPr numCol="1">
            <a:normAutofit/>
          </a:bodyPr>
          <a:lstStyle/>
          <a:p>
            <a:pPr>
              <a:buNone/>
            </a:pPr>
            <a:r>
              <a:rPr lang="de-DE" sz="2000" i="1" u="sng" dirty="0"/>
              <a:t>Erläuterungen zur Wahlpflicht in den Modulen 13 &amp; 15</a:t>
            </a:r>
            <a:r>
              <a:rPr lang="de-DE" sz="2000" i="1" dirty="0"/>
              <a:t>:</a:t>
            </a:r>
          </a:p>
          <a:p>
            <a:pPr>
              <a:buNone/>
            </a:pPr>
            <a:endParaRPr lang="de-DE" sz="1800" i="1" dirty="0"/>
          </a:p>
          <a:p>
            <a:pPr>
              <a:buNone/>
            </a:pPr>
            <a:r>
              <a:rPr lang="de-DE" sz="2000" u="sng" dirty="0"/>
              <a:t>Wahlpflichtmöglichkeiten in der Älteren und Neueren Deutschen Literatur</a:t>
            </a:r>
            <a:r>
              <a:rPr lang="de-DE" sz="2000" dirty="0"/>
              <a:t>:</a:t>
            </a:r>
          </a:p>
          <a:p>
            <a:r>
              <a:rPr lang="de-DE" sz="2000" b="1" dirty="0"/>
              <a:t>Es gilt</a:t>
            </a:r>
            <a:r>
              <a:rPr lang="de-DE" sz="2000" dirty="0"/>
              <a:t>: Die beiden Bereiche, </a:t>
            </a:r>
            <a:r>
              <a:rPr lang="de-DE" sz="2000" b="1" dirty="0"/>
              <a:t>Ältere</a:t>
            </a:r>
            <a:r>
              <a:rPr lang="de-DE" sz="2000" dirty="0"/>
              <a:t> und </a:t>
            </a:r>
            <a:r>
              <a:rPr lang="de-DE" sz="2000" b="1" dirty="0"/>
              <a:t>Neuere Deutsche Literaturwissenschaft</a:t>
            </a:r>
            <a:r>
              <a:rPr lang="de-DE" sz="2000" dirty="0"/>
              <a:t>, müssen in den Modulen 13 und 15 mit </a:t>
            </a:r>
            <a:r>
              <a:rPr lang="de-DE" sz="2000" b="1" dirty="0"/>
              <a:t>mindestens 2 </a:t>
            </a:r>
            <a:r>
              <a:rPr lang="de-DE" sz="2000" b="1" u="sng" dirty="0"/>
              <a:t>Veranstaltungen</a:t>
            </a:r>
            <a:r>
              <a:rPr lang="de-DE" sz="2000" b="1" dirty="0"/>
              <a:t> </a:t>
            </a:r>
            <a:r>
              <a:rPr lang="de-DE" sz="2100" dirty="0"/>
              <a:t>(d.h. – unabhängig vom Veranstaltungstyp – mit 1 Vorlesung und 1 Übung, mit 1 Seminar und 1 Vorlesung oder mit 2 Seminaren) </a:t>
            </a:r>
            <a:r>
              <a:rPr lang="de-DE" sz="2000" dirty="0"/>
              <a:t>abgedeckt werden. </a:t>
            </a:r>
          </a:p>
          <a:p>
            <a:pPr>
              <a:buFont typeface="Wingdings" pitchFamily="2" charset="2"/>
              <a:buChar char="Ø"/>
            </a:pPr>
            <a:r>
              <a:rPr lang="de-DE" sz="2000" dirty="0"/>
              <a:t>Es ist </a:t>
            </a:r>
            <a:r>
              <a:rPr lang="de-DE" sz="2000" u="sng" dirty="0"/>
              <a:t>nicht</a:t>
            </a:r>
            <a:r>
              <a:rPr lang="de-DE" sz="2000" dirty="0"/>
              <a:t> möglich, in den beiden Modulen 13 und 15 insgesamt nur eine Veranstaltung aus der Älteren und insgesamt drei Veranstaltungen aus der Neueren Deutschen Literatur (oder umgekehrt) zu belegen. </a:t>
            </a:r>
          </a:p>
          <a:p>
            <a:pPr>
              <a:buFont typeface="Wingdings" pitchFamily="2" charset="2"/>
              <a:buChar char="Ø"/>
            </a:pPr>
            <a:endParaRPr lang="de-DE" sz="900" dirty="0"/>
          </a:p>
          <a:p>
            <a:pPr marL="0" indent="0">
              <a:buNone/>
            </a:pPr>
            <a:endParaRPr lang="de-DE" sz="2000" dirty="0"/>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28</a:t>
            </a:fld>
            <a:br>
              <a:rPr lang="de-DE" dirty="0"/>
            </a:br>
            <a:r>
              <a:rPr lang="de-DE" dirty="0"/>
              <a:t> 	</a:t>
            </a:r>
          </a:p>
        </p:txBody>
      </p:sp>
    </p:spTree>
    <p:extLst>
      <p:ext uri="{BB962C8B-B14F-4D97-AF65-F5344CB8AC3E}">
        <p14:creationId xmlns:p14="http://schemas.microsoft.com/office/powerpoint/2010/main" val="1872021961"/>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251520" y="692696"/>
            <a:ext cx="8712968" cy="5544616"/>
          </a:xfrm>
          <a:solidFill>
            <a:srgbClr val="CCFFFF"/>
          </a:solidFill>
          <a:ln>
            <a:solidFill>
              <a:srgbClr val="00B050"/>
            </a:solidFill>
          </a:ln>
        </p:spPr>
        <p:txBody>
          <a:bodyPr numCol="1">
            <a:noAutofit/>
          </a:bodyPr>
          <a:lstStyle/>
          <a:p>
            <a:pPr>
              <a:buNone/>
            </a:pPr>
            <a:r>
              <a:rPr lang="de-DE" sz="2000" i="1" u="sng" dirty="0"/>
              <a:t>Erläuterungen zur </a:t>
            </a:r>
            <a:r>
              <a:rPr lang="de-DE" sz="2000" b="1" i="1" u="sng" dirty="0">
                <a:solidFill>
                  <a:srgbClr val="C00000"/>
                </a:solidFill>
              </a:rPr>
              <a:t>mündlichen Prüfung</a:t>
            </a:r>
            <a:r>
              <a:rPr lang="de-DE" sz="1800" i="1" u="sng" dirty="0">
                <a:solidFill>
                  <a:srgbClr val="C00000"/>
                </a:solidFill>
              </a:rPr>
              <a:t>:</a:t>
            </a:r>
          </a:p>
          <a:p>
            <a:pPr>
              <a:buNone/>
            </a:pPr>
            <a:endParaRPr lang="de-DE" i="1" u="sng" dirty="0">
              <a:solidFill>
                <a:srgbClr val="C00000"/>
              </a:solidFill>
            </a:endParaRPr>
          </a:p>
          <a:p>
            <a:pPr lvl="0"/>
            <a:r>
              <a:rPr lang="de-DE" sz="2000" dirty="0"/>
              <a:t>Dauer der mündlichen Prüfung (= reguläre Modulprüfung): </a:t>
            </a:r>
            <a:r>
              <a:rPr lang="de-DE" sz="2000" b="1" dirty="0"/>
              <a:t>20 Minuten</a:t>
            </a:r>
            <a:r>
              <a:rPr lang="de-DE" sz="2000" dirty="0"/>
              <a:t>.</a:t>
            </a:r>
          </a:p>
          <a:p>
            <a:pPr lvl="0"/>
            <a:r>
              <a:rPr lang="de-DE" sz="2000" dirty="0"/>
              <a:t>Eine Prüfer/-in (= Lehrende/</a:t>
            </a:r>
            <a:r>
              <a:rPr lang="de-DE" sz="2000" dirty="0" err="1"/>
              <a:t>r</a:t>
            </a:r>
            <a:r>
              <a:rPr lang="de-DE" sz="2000" dirty="0"/>
              <a:t> des Seminars) &amp; eine Protokollant/-in</a:t>
            </a:r>
          </a:p>
          <a:p>
            <a:pPr lvl="0">
              <a:spcAft>
                <a:spcPts val="600"/>
              </a:spcAft>
            </a:pPr>
            <a:r>
              <a:rPr lang="de-DE" sz="2000" dirty="0"/>
              <a:t>Durchführung der Prüfung: Nach Wahl wird entweder a) Modul 14 mit einer Hausarbeit und Modul 15 mit einer mündlichen Prüfung oder b) Modul 14 mit einer mündlichen Prüfung und Modul 15 mit einer Hausarbeit abgeschlossen.  </a:t>
            </a:r>
            <a:endParaRPr lang="de-DE" sz="2000" i="1" dirty="0"/>
          </a:p>
          <a:p>
            <a:pPr marL="0" lvl="0" indent="0">
              <a:spcAft>
                <a:spcPts val="600"/>
              </a:spcAft>
              <a:buNone/>
            </a:pPr>
            <a:endParaRPr lang="de-DE" sz="2000" i="1" dirty="0"/>
          </a:p>
          <a:p>
            <a:pPr marL="0" lvl="0" indent="0">
              <a:spcAft>
                <a:spcPts val="600"/>
              </a:spcAft>
              <a:buNone/>
            </a:pPr>
            <a:r>
              <a:rPr lang="de-DE" sz="2000" i="1" dirty="0"/>
              <a:t>Ganz wichtig: </a:t>
            </a:r>
            <a:r>
              <a:rPr lang="de-DE" sz="2000" i="1" dirty="0">
                <a:solidFill>
                  <a:srgbClr val="C00000"/>
                </a:solidFill>
              </a:rPr>
              <a:t>Der </a:t>
            </a:r>
            <a:r>
              <a:rPr lang="de-DE" sz="2000" b="1" i="1" dirty="0">
                <a:solidFill>
                  <a:srgbClr val="C00000"/>
                </a:solidFill>
              </a:rPr>
              <a:t>Termin und das genaue Modul (14 oder 15) der </a:t>
            </a:r>
            <a:r>
              <a:rPr lang="de-DE" sz="2000" b="1" i="1" dirty="0" err="1">
                <a:solidFill>
                  <a:srgbClr val="C00000"/>
                </a:solidFill>
              </a:rPr>
              <a:t>mündl</a:t>
            </a:r>
            <a:r>
              <a:rPr lang="de-DE" sz="2000" b="1" i="1" dirty="0">
                <a:solidFill>
                  <a:srgbClr val="C00000"/>
                </a:solidFill>
              </a:rPr>
              <a:t>. Prüfung </a:t>
            </a:r>
            <a:r>
              <a:rPr lang="de-DE" sz="2000" i="1" dirty="0">
                <a:solidFill>
                  <a:srgbClr val="C00000"/>
                </a:solidFill>
              </a:rPr>
              <a:t>muss (zusätzlich zur Prüfungsanmeldung in </a:t>
            </a:r>
            <a:r>
              <a:rPr lang="de-DE" sz="2000" i="1" dirty="0" err="1">
                <a:solidFill>
                  <a:srgbClr val="C00000"/>
                </a:solidFill>
              </a:rPr>
              <a:t>Jogustine</a:t>
            </a:r>
            <a:r>
              <a:rPr lang="de-DE" sz="2000" i="1" dirty="0">
                <a:solidFill>
                  <a:srgbClr val="C00000"/>
                </a:solidFill>
              </a:rPr>
              <a:t>) unbedingt rechtzeitig per Mail via Frau Röhr (Prüfungsmanagement, Deutsches Institut) dem</a:t>
            </a:r>
            <a:r>
              <a:rPr lang="de-DE" sz="2000" b="1" i="1" dirty="0">
                <a:solidFill>
                  <a:srgbClr val="C00000"/>
                </a:solidFill>
              </a:rPr>
              <a:t> Landesprüfungsamt</a:t>
            </a:r>
            <a:r>
              <a:rPr lang="de-DE" sz="2000" i="1" dirty="0">
                <a:solidFill>
                  <a:srgbClr val="C00000"/>
                </a:solidFill>
              </a:rPr>
              <a:t> (</a:t>
            </a:r>
            <a:r>
              <a:rPr lang="de-DE" sz="2000" i="1" u="sng" dirty="0">
                <a:solidFill>
                  <a:srgbClr val="C00000"/>
                </a:solidFill>
              </a:rPr>
              <a:t>nicht</a:t>
            </a:r>
            <a:r>
              <a:rPr lang="de-DE" sz="2000" i="1" dirty="0">
                <a:solidFill>
                  <a:srgbClr val="C00000"/>
                </a:solidFill>
              </a:rPr>
              <a:t> HPL!) </a:t>
            </a:r>
            <a:r>
              <a:rPr lang="de-DE" sz="2000" b="1" i="1" dirty="0">
                <a:solidFill>
                  <a:srgbClr val="C00000"/>
                </a:solidFill>
              </a:rPr>
              <a:t>mitgeteilt</a:t>
            </a:r>
            <a:r>
              <a:rPr lang="de-DE" sz="2000" i="1" dirty="0">
                <a:solidFill>
                  <a:srgbClr val="C00000"/>
                </a:solidFill>
              </a:rPr>
              <a:t> werden. </a:t>
            </a:r>
          </a:p>
          <a:p>
            <a:pPr>
              <a:buFont typeface="Arial" pitchFamily="34" charset="0"/>
              <a:buChar char="•"/>
            </a:pPr>
            <a:endParaRPr lang="de-DE" sz="2000" dirty="0">
              <a:solidFill>
                <a:srgbClr val="FF0000"/>
              </a:solidFill>
            </a:endParaRPr>
          </a:p>
          <a:p>
            <a:pPr>
              <a:buNone/>
            </a:pPr>
            <a:endParaRPr lang="de-DE" sz="2000" i="1" u="sng" dirty="0"/>
          </a:p>
          <a:p>
            <a:pPr>
              <a:buNone/>
            </a:pPr>
            <a:endParaRPr lang="de-DE" sz="2000" dirty="0"/>
          </a:p>
          <a:p>
            <a:pPr>
              <a:buNone/>
            </a:pPr>
            <a:endParaRPr lang="de-DE" sz="2000" dirty="0"/>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29</a:t>
            </a:fld>
            <a:br>
              <a:rPr lang="de-DE" dirty="0"/>
            </a:br>
            <a:r>
              <a:rPr lang="de-DE" dirty="0"/>
              <a:t> 	</a:t>
            </a:r>
          </a:p>
        </p:txBody>
      </p:sp>
    </p:spTree>
    <p:extLst>
      <p:ext uri="{BB962C8B-B14F-4D97-AF65-F5344CB8AC3E}">
        <p14:creationId xmlns:p14="http://schemas.microsoft.com/office/powerpoint/2010/main" val="3667964777"/>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a:t>
            </a:r>
          </a:p>
        </p:txBody>
      </p:sp>
      <p:sp>
        <p:nvSpPr>
          <p:cNvPr id="3" name="Inhaltsplatzhalter 2"/>
          <p:cNvSpPr>
            <a:spLocks noGrp="1"/>
          </p:cNvSpPr>
          <p:nvPr>
            <p:ph idx="1"/>
          </p:nvPr>
        </p:nvSpPr>
        <p:spPr>
          <a:xfrm>
            <a:off x="457200" y="404664"/>
            <a:ext cx="8229600" cy="5904656"/>
          </a:xfrm>
          <a:solidFill>
            <a:srgbClr val="CCFFFF"/>
          </a:solidFill>
          <a:ln>
            <a:solidFill>
              <a:srgbClr val="00B050"/>
            </a:solidFill>
          </a:ln>
        </p:spPr>
        <p:txBody>
          <a:bodyPr numCol="1">
            <a:noAutofit/>
          </a:bodyPr>
          <a:lstStyle/>
          <a:p>
            <a:pPr>
              <a:buNone/>
            </a:pPr>
            <a:r>
              <a:rPr lang="de-DE" sz="2000" i="1" u="sng" dirty="0"/>
              <a:t>Masterarbeit:</a:t>
            </a:r>
            <a:endParaRPr lang="de-DE" sz="2000" dirty="0"/>
          </a:p>
          <a:p>
            <a:r>
              <a:rPr lang="de-DE" sz="2000" dirty="0"/>
              <a:t>Eine statusbedingte Einschränkung bei der Betreuerwahl (gilt für die M.A.-Arbeit) gilt </a:t>
            </a:r>
            <a:r>
              <a:rPr lang="de-DE" sz="2000" u="sng" dirty="0"/>
              <a:t>NICHT</a:t>
            </a:r>
            <a:r>
              <a:rPr lang="de-DE" sz="2000" dirty="0"/>
              <a:t> für die M.Ed.-Arbeit. </a:t>
            </a:r>
            <a:r>
              <a:rPr lang="de-DE" sz="2000" dirty="0" err="1"/>
              <a:t>Dozent:inn:en</a:t>
            </a:r>
            <a:r>
              <a:rPr lang="de-DE" sz="2000" dirty="0"/>
              <a:t>, die im Masterstudium lehren und prüfen, dürfen auch M.Ed.-Arbeiten als Erst- oder Zweitgutachter betreuen. (Kümmern Sie sich frühzeitig um die Betreuung! Laut Prüfungsordnung erfolgt eine Anmeldung der Arbeit, wenn in Regelstudienzeit studiert werden soll, bereits im Verlauf des 3. FS, Prüfer- &amp; Themensuche benötigen zusätzliche Zeit.)</a:t>
            </a:r>
          </a:p>
          <a:p>
            <a:endParaRPr lang="de-DE" sz="1000" dirty="0"/>
          </a:p>
          <a:p>
            <a:r>
              <a:rPr lang="de-DE" sz="2000" dirty="0"/>
              <a:t>Die </a:t>
            </a:r>
            <a:r>
              <a:rPr lang="de-DE" sz="2000" b="1" dirty="0"/>
              <a:t>Masterarbeit im </a:t>
            </a:r>
            <a:r>
              <a:rPr lang="de-DE" sz="2000" b="1" dirty="0" err="1"/>
              <a:t>M.Ed</a:t>
            </a:r>
            <a:r>
              <a:rPr lang="de-DE" sz="2000" b="1" dirty="0"/>
              <a:t>. </a:t>
            </a:r>
            <a:r>
              <a:rPr lang="de-DE" sz="2000" dirty="0"/>
              <a:t>muss in einem </a:t>
            </a:r>
            <a:r>
              <a:rPr lang="de-DE" sz="2000" b="1" u="sng" dirty="0"/>
              <a:t>anderen Fach</a:t>
            </a:r>
            <a:r>
              <a:rPr lang="de-DE" sz="2000" b="1" dirty="0"/>
              <a:t> als die Bachelorarbeit </a:t>
            </a:r>
            <a:r>
              <a:rPr lang="de-DE" sz="2000" dirty="0"/>
              <a:t>geschrieben werden! </a:t>
            </a:r>
          </a:p>
          <a:p>
            <a:r>
              <a:rPr lang="de-DE" sz="2000" dirty="0"/>
              <a:t>Während die Bachelorarbeit im </a:t>
            </a:r>
            <a:r>
              <a:rPr lang="de-DE" sz="2000" dirty="0" err="1"/>
              <a:t>B.Ed</a:t>
            </a:r>
            <a:r>
              <a:rPr lang="de-DE" sz="2000" dirty="0"/>
              <a:t>. auch in </a:t>
            </a:r>
            <a:r>
              <a:rPr lang="de-DE" sz="2000" dirty="0" err="1"/>
              <a:t>BiWi</a:t>
            </a:r>
            <a:r>
              <a:rPr lang="de-DE" sz="2000" dirty="0"/>
              <a:t> geschrieben werden kann, darf die </a:t>
            </a:r>
            <a:r>
              <a:rPr lang="de-DE" sz="2000" b="1" dirty="0"/>
              <a:t>Masterarbeit </a:t>
            </a:r>
            <a:r>
              <a:rPr lang="de-DE" sz="2000" b="1" u="sng" dirty="0"/>
              <a:t>nicht</a:t>
            </a:r>
            <a:r>
              <a:rPr lang="de-DE" sz="2000" b="1" dirty="0"/>
              <a:t> in </a:t>
            </a:r>
            <a:r>
              <a:rPr lang="de-DE" sz="2000" b="1" u="sng" dirty="0"/>
              <a:t>Bildungswissenschaften</a:t>
            </a:r>
            <a:r>
              <a:rPr lang="de-DE" sz="2000" b="1" dirty="0"/>
              <a:t> </a:t>
            </a:r>
            <a:r>
              <a:rPr lang="de-DE" sz="2000" dirty="0"/>
              <a:t>geschrieben werden.</a:t>
            </a:r>
          </a:p>
          <a:p>
            <a:r>
              <a:rPr lang="de-DE" sz="2000" dirty="0"/>
              <a:t>Bei Deutsch als </a:t>
            </a:r>
            <a:r>
              <a:rPr lang="de-DE" sz="2000" b="1" dirty="0"/>
              <a:t>Nichtkünstlerischem Zweitfach </a:t>
            </a:r>
            <a:r>
              <a:rPr lang="de-DE" sz="2000" dirty="0"/>
              <a:t>(Deutsch in Kombination mit Musik oder Kunst) muss die </a:t>
            </a:r>
            <a:r>
              <a:rPr lang="de-DE" sz="2000" b="1" dirty="0"/>
              <a:t>Masterarbeit in Musik oder Kunst </a:t>
            </a:r>
            <a:r>
              <a:rPr lang="de-DE" sz="2000" dirty="0"/>
              <a:t>geschrieben werden.</a:t>
            </a:r>
          </a:p>
          <a:p>
            <a:pPr>
              <a:buFont typeface="Wingdings" pitchFamily="2" charset="2"/>
              <a:buChar char="Ø"/>
            </a:pPr>
            <a:r>
              <a:rPr lang="de-DE" sz="2000" dirty="0"/>
              <a:t>Diese und andere wichtige Informationen zum </a:t>
            </a:r>
            <a:r>
              <a:rPr lang="de-DE" sz="2000" dirty="0" err="1"/>
              <a:t>B.Ed</a:t>
            </a:r>
            <a:r>
              <a:rPr lang="de-DE" sz="2000" dirty="0"/>
              <a:t>.-/</a:t>
            </a:r>
            <a:r>
              <a:rPr lang="de-DE" sz="2000" dirty="0" err="1"/>
              <a:t>M.Ed</a:t>
            </a:r>
            <a:r>
              <a:rPr lang="de-DE" sz="2000" dirty="0"/>
              <a:t>.-Studium können Sie auch den Homepages des </a:t>
            </a:r>
            <a:r>
              <a:rPr lang="de-DE" sz="2000" dirty="0" err="1"/>
              <a:t>ZfL</a:t>
            </a:r>
            <a:r>
              <a:rPr lang="de-DE" sz="2000" dirty="0"/>
              <a:t> und des HPL entnehmen:</a:t>
            </a:r>
          </a:p>
          <a:p>
            <a:pPr>
              <a:buNone/>
            </a:pPr>
            <a:r>
              <a:rPr lang="de-DE" sz="2000" dirty="0"/>
              <a:t>	</a:t>
            </a:r>
            <a:r>
              <a:rPr lang="de-DE" sz="2000" dirty="0">
                <a:hlinkClick r:id="rId3"/>
              </a:rPr>
              <a:t>http://www.zfl.uni-mainz.de/</a:t>
            </a:r>
            <a:r>
              <a:rPr lang="de-DE" sz="2000" dirty="0"/>
              <a:t> &amp; </a:t>
            </a:r>
            <a:r>
              <a:rPr lang="de-DE" sz="2000" dirty="0">
                <a:hlinkClick r:id="rId4"/>
              </a:rPr>
              <a:t>http://www.hpl.uni-mainz.de</a:t>
            </a:r>
            <a:r>
              <a:rPr lang="de-DE" sz="2000" dirty="0"/>
              <a:t> </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30</a:t>
            </a:fld>
            <a:br>
              <a:rPr lang="de-DE" dirty="0"/>
            </a:br>
            <a:r>
              <a:rPr lang="de-DE" dirty="0"/>
              <a:t> 	</a:t>
            </a:r>
          </a:p>
        </p:txBody>
      </p:sp>
    </p:spTree>
    <p:extLst>
      <p:ext uri="{BB962C8B-B14F-4D97-AF65-F5344CB8AC3E}">
        <p14:creationId xmlns:p14="http://schemas.microsoft.com/office/powerpoint/2010/main" val="1481905609"/>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endParaRPr lang="de-DE" dirty="0"/>
          </a:p>
        </p:txBody>
      </p:sp>
      <p:sp>
        <p:nvSpPr>
          <p:cNvPr id="4" name="Textplatzhalter 3"/>
          <p:cNvSpPr>
            <a:spLocks noGrp="1"/>
          </p:cNvSpPr>
          <p:nvPr>
            <p:ph type="body" sz="quarter" idx="13"/>
          </p:nvPr>
        </p:nvSpPr>
        <p:spPr>
          <a:xfrm>
            <a:off x="457200" y="928688"/>
            <a:ext cx="8075240" cy="500062"/>
          </a:xfrm>
        </p:spPr>
        <p:txBody>
          <a:bodyPr/>
          <a:lstStyle/>
          <a:p>
            <a:r>
              <a:rPr lang="de-DE" b="1" dirty="0">
                <a:solidFill>
                  <a:srgbClr val="00B050"/>
                </a:solidFill>
                <a:latin typeface="+mn-lt"/>
              </a:rPr>
              <a:t>STUDIENKOMPASS</a:t>
            </a:r>
          </a:p>
          <a:p>
            <a:r>
              <a:rPr lang="de-DE" b="1" dirty="0">
                <a:solidFill>
                  <a:srgbClr val="00B050"/>
                </a:solidFill>
                <a:latin typeface="+mn-lt"/>
              </a:rPr>
              <a:t>DEUTSCH im </a:t>
            </a:r>
            <a:r>
              <a:rPr lang="de-DE" b="1" dirty="0" err="1">
                <a:solidFill>
                  <a:srgbClr val="00B050"/>
                </a:solidFill>
                <a:latin typeface="+mn-lt"/>
              </a:rPr>
              <a:t>M.Ed</a:t>
            </a:r>
            <a:r>
              <a:rPr lang="de-DE" b="1" dirty="0">
                <a:solidFill>
                  <a:srgbClr val="00B050"/>
                </a:solidFill>
                <a:latin typeface="+mn-lt"/>
              </a:rPr>
              <a:t>. als Nichtkünstlerisches Zweitfach </a:t>
            </a:r>
            <a:r>
              <a:rPr lang="de-DE" b="1" dirty="0">
                <a:solidFill>
                  <a:srgbClr val="FF0000"/>
                </a:solidFill>
                <a:latin typeface="+mn-lt"/>
              </a:rPr>
              <a:t>(2024)</a:t>
            </a: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31</a:t>
            </a:fld>
            <a:br>
              <a:rPr lang="de-DE" dirty="0"/>
            </a:br>
            <a:r>
              <a:rPr lang="de-DE" dirty="0"/>
              <a:t> 	</a:t>
            </a:r>
          </a:p>
        </p:txBody>
      </p:sp>
      <p:graphicFrame>
        <p:nvGraphicFramePr>
          <p:cNvPr id="9" name="Inhaltsplatzhalter 8"/>
          <p:cNvGraphicFramePr>
            <a:graphicFrameLocks noGrp="1"/>
          </p:cNvGraphicFramePr>
          <p:nvPr>
            <p:ph idx="1"/>
            <p:extLst>
              <p:ext uri="{D42A27DB-BD31-4B8C-83A1-F6EECF244321}">
                <p14:modId xmlns:p14="http://schemas.microsoft.com/office/powerpoint/2010/main" val="1836438351"/>
              </p:ext>
            </p:extLst>
          </p:nvPr>
        </p:nvGraphicFramePr>
        <p:xfrm>
          <a:off x="323528" y="2420888"/>
          <a:ext cx="8363272" cy="2214348"/>
        </p:xfrm>
        <a:graphic>
          <a:graphicData uri="http://schemas.openxmlformats.org/drawingml/2006/table">
            <a:tbl>
              <a:tblPr firstRow="1" bandRow="1">
                <a:tableStyleId>{5C22544A-7EE6-4342-B048-85BDC9FD1C3A}</a:tableStyleId>
              </a:tblPr>
              <a:tblGrid>
                <a:gridCol w="4181636">
                  <a:extLst>
                    <a:ext uri="{9D8B030D-6E8A-4147-A177-3AD203B41FA5}">
                      <a16:colId xmlns:a16="http://schemas.microsoft.com/office/drawing/2014/main" val="20000"/>
                    </a:ext>
                  </a:extLst>
                </a:gridCol>
                <a:gridCol w="4181636">
                  <a:extLst>
                    <a:ext uri="{9D8B030D-6E8A-4147-A177-3AD203B41FA5}">
                      <a16:colId xmlns:a16="http://schemas.microsoft.com/office/drawing/2014/main" val="20002"/>
                    </a:ext>
                  </a:extLst>
                </a:gridCol>
              </a:tblGrid>
              <a:tr h="406148">
                <a:tc gridSpan="2">
                  <a:txBody>
                    <a:bodyPr/>
                    <a:lstStyle/>
                    <a:p>
                      <a:pPr algn="ctr"/>
                      <a:r>
                        <a:rPr lang="de-DE" sz="2000" dirty="0">
                          <a:solidFill>
                            <a:schemeClr val="tx1"/>
                          </a:solidFill>
                        </a:rPr>
                        <a:t>2 Module</a:t>
                      </a:r>
                    </a:p>
                  </a:txBody>
                  <a:tcPr>
                    <a:solidFill>
                      <a:srgbClr val="92D050"/>
                    </a:solidFill>
                  </a:tcPr>
                </a:tc>
                <a:tc hMerge="1">
                  <a:txBody>
                    <a:bodyPr/>
                    <a:lstStyle/>
                    <a:p>
                      <a:pPr algn="ctr"/>
                      <a:endParaRPr lang="de-DE" sz="2000" dirty="0">
                        <a:solidFill>
                          <a:schemeClr val="tx1"/>
                        </a:solidFill>
                      </a:endParaRPr>
                    </a:p>
                  </a:txBody>
                  <a:tcPr>
                    <a:solidFill>
                      <a:srgbClr val="00B050"/>
                    </a:solidFill>
                  </a:tcPr>
                </a:tc>
                <a:extLst>
                  <a:ext uri="{0D108BD9-81ED-4DB2-BD59-A6C34878D82A}">
                    <a16:rowId xmlns:a16="http://schemas.microsoft.com/office/drawing/2014/main" val="10000"/>
                  </a:ext>
                </a:extLst>
              </a:tr>
              <a:tr h="1808200">
                <a:tc>
                  <a:txBody>
                    <a:bodyPr/>
                    <a:lstStyle/>
                    <a:p>
                      <a:r>
                        <a:rPr lang="de-DE" sz="1800" kern="1200" dirty="0">
                          <a:solidFill>
                            <a:schemeClr val="dk1"/>
                          </a:solidFill>
                          <a:latin typeface="+mn-lt"/>
                          <a:ea typeface="+mn-ea"/>
                          <a:cs typeface="+mn-cs"/>
                        </a:rPr>
                        <a:t>Modul 1:</a:t>
                      </a:r>
                    </a:p>
                    <a:p>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Mehrsprachigkeit</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(4 SWS</a:t>
                      </a:r>
                      <a:r>
                        <a:rPr lang="de-DE" sz="1800" kern="1200" dirty="0">
                          <a:solidFill>
                            <a:schemeClr val="tx1"/>
                          </a:solidFill>
                          <a:latin typeface="+mn-lt"/>
                          <a:ea typeface="+mn-ea"/>
                          <a:cs typeface="+mn-cs"/>
                        </a:rPr>
                        <a:t>, 7 LP)</a:t>
                      </a:r>
                      <a:endParaRPr lang="de-DE" sz="1800" dirty="0">
                        <a:solidFill>
                          <a:schemeClr val="tx1"/>
                        </a:solidFill>
                      </a:endParaRPr>
                    </a:p>
                  </a:txBody>
                  <a:tcPr>
                    <a:solidFill>
                      <a:schemeClr val="bg1">
                        <a:lumMod val="95000"/>
                      </a:schemeClr>
                    </a:solidFill>
                  </a:tcPr>
                </a:tc>
                <a:tc>
                  <a:txBody>
                    <a:bodyPr/>
                    <a:lstStyle/>
                    <a:p>
                      <a:r>
                        <a:rPr lang="de-DE" sz="1800" kern="1200" dirty="0">
                          <a:solidFill>
                            <a:schemeClr val="dk1"/>
                          </a:solidFill>
                          <a:latin typeface="+mn-lt"/>
                          <a:ea typeface="+mn-ea"/>
                          <a:cs typeface="+mn-cs"/>
                        </a:rPr>
                        <a:t>Modul 2:</a:t>
                      </a:r>
                      <a:br>
                        <a:rPr lang="de-DE" sz="1800" kern="1200" dirty="0">
                          <a:solidFill>
                            <a:schemeClr val="dk1"/>
                          </a:solidFill>
                          <a:latin typeface="+mn-lt"/>
                          <a:ea typeface="+mn-ea"/>
                          <a:cs typeface="+mn-cs"/>
                        </a:rPr>
                      </a:br>
                      <a:r>
                        <a:rPr lang="de-DE" sz="1800" b="1" kern="1200" dirty="0">
                          <a:solidFill>
                            <a:schemeClr val="dk1"/>
                          </a:solidFill>
                          <a:latin typeface="+mn-lt"/>
                          <a:ea typeface="+mn-ea"/>
                          <a:cs typeface="+mn-cs"/>
                        </a:rPr>
                        <a:t>Deutsche Literaturgeschichte (Aufbaumodul)</a:t>
                      </a:r>
                      <a:br>
                        <a:rPr lang="de-DE" sz="1800" kern="1200" dirty="0">
                          <a:solidFill>
                            <a:schemeClr val="dk1"/>
                          </a:solidFill>
                          <a:latin typeface="+mn-lt"/>
                          <a:ea typeface="+mn-ea"/>
                          <a:cs typeface="+mn-cs"/>
                        </a:rPr>
                      </a:br>
                      <a:r>
                        <a:rPr lang="de-DE" sz="1800" kern="1200" dirty="0">
                          <a:solidFill>
                            <a:schemeClr val="dk1"/>
                          </a:solidFill>
                          <a:latin typeface="+mn-lt"/>
                          <a:ea typeface="+mn-ea"/>
                          <a:cs typeface="+mn-cs"/>
                        </a:rPr>
                        <a:t>(4 SWS</a:t>
                      </a:r>
                      <a:r>
                        <a:rPr lang="de-DE" sz="1800" kern="1200" dirty="0">
                          <a:solidFill>
                            <a:schemeClr val="tx1"/>
                          </a:solidFill>
                          <a:latin typeface="+mn-lt"/>
                          <a:ea typeface="+mn-ea"/>
                          <a:cs typeface="+mn-cs"/>
                        </a:rPr>
                        <a:t>, 8 LP)</a:t>
                      </a:r>
                      <a:endParaRPr lang="de-DE" sz="1800" dirty="0">
                        <a:solidFill>
                          <a:schemeClr val="tx1"/>
                        </a:solidFill>
                      </a:endParaRPr>
                    </a:p>
                  </a:txBody>
                  <a:tcPr>
                    <a:solidFill>
                      <a:schemeClr val="bg1">
                        <a:lumMod val="75000"/>
                      </a:schemeClr>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528144310"/>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980729"/>
            <a:ext cx="8229600" cy="3960440"/>
          </a:xfrm>
          <a:solidFill>
            <a:schemeClr val="bg1">
              <a:lumMod val="95000"/>
            </a:schemeClr>
          </a:solidFill>
          <a:ln>
            <a:solidFill>
              <a:srgbClr val="00B050"/>
            </a:solidFill>
          </a:ln>
        </p:spPr>
        <p:txBody>
          <a:bodyPr numCol="1">
            <a:normAutofit/>
          </a:bodyPr>
          <a:lstStyle/>
          <a:p>
            <a:pPr>
              <a:buNone/>
            </a:pPr>
            <a:endParaRPr lang="de-DE" sz="900" u="sng" dirty="0"/>
          </a:p>
          <a:p>
            <a:pPr>
              <a:buNone/>
            </a:pPr>
            <a:r>
              <a:rPr lang="de-DE" sz="1800" b="1" u="sng" dirty="0"/>
              <a:t>Modul 1 </a:t>
            </a:r>
            <a:r>
              <a:rPr lang="de-DE" sz="1800" u="sng" dirty="0"/>
              <a:t>„Mehrsprachigkeit“ (Sprachwissenschaft und Sprachdidaktik)</a:t>
            </a:r>
          </a:p>
          <a:p>
            <a:pPr>
              <a:buNone/>
            </a:pPr>
            <a:endParaRPr lang="de-DE" sz="1800" dirty="0"/>
          </a:p>
          <a:p>
            <a:pPr lvl="0">
              <a:buClr>
                <a:schemeClr val="tx1"/>
              </a:buClr>
            </a:pPr>
            <a:r>
              <a:rPr lang="de-DE" sz="1800" b="1" dirty="0">
                <a:solidFill>
                  <a:srgbClr val="00B050"/>
                </a:solidFill>
              </a:rPr>
              <a:t>VEWV</a:t>
            </a:r>
            <a:r>
              <a:rPr lang="de-DE" sz="1800" b="1" dirty="0"/>
              <a:t>		</a:t>
            </a:r>
            <a:r>
              <a:rPr lang="de-DE" sz="1800" dirty="0"/>
              <a:t>V: Vorlesung zu Spracherwerb, Sprachwandel, Sprachvergleich – mit  </a:t>
            </a:r>
          </a:p>
          <a:p>
            <a:pPr marL="0" lvl="0" indent="0">
              <a:buClr>
                <a:schemeClr val="tx1"/>
              </a:buClr>
              <a:buNone/>
            </a:pPr>
            <a:r>
              <a:rPr lang="de-DE" sz="1800" dirty="0"/>
              <a:t>                               fachdidaktischer Ausrichtung (2 SWS, 1 LP, Pflicht)</a:t>
            </a:r>
          </a:p>
          <a:p>
            <a:pPr lvl="0">
              <a:buNone/>
            </a:pPr>
            <a:endParaRPr lang="de-DE" sz="1800" dirty="0"/>
          </a:p>
          <a:p>
            <a:pPr lvl="0">
              <a:buClr>
                <a:schemeClr val="tx1"/>
              </a:buClr>
            </a:pPr>
            <a:r>
              <a:rPr lang="de-DE" sz="1800" b="1" dirty="0">
                <a:solidFill>
                  <a:srgbClr val="00B050"/>
                </a:solidFill>
              </a:rPr>
              <a:t>HEWV</a:t>
            </a:r>
            <a:r>
              <a:rPr lang="de-DE" sz="1800" b="1" dirty="0"/>
              <a:t>		</a:t>
            </a:r>
            <a:r>
              <a:rPr lang="de-DE" sz="1800" dirty="0"/>
              <a:t>HS: Hauptseminar zu Spracherwerb, Sprachwandel, Sprachvergleich – mit                   </a:t>
            </a:r>
          </a:p>
          <a:p>
            <a:pPr marL="0" lvl="0" indent="0">
              <a:buClr>
                <a:schemeClr val="tx1"/>
              </a:buClr>
              <a:buNone/>
            </a:pPr>
            <a:r>
              <a:rPr lang="de-DE" sz="1800" dirty="0"/>
              <a:t>                                 fachdidaktischem Bezug (2 SWS, </a:t>
            </a:r>
            <a:r>
              <a:rPr lang="de-DE" sz="1800" dirty="0">
                <a:solidFill>
                  <a:srgbClr val="FF0000"/>
                </a:solidFill>
              </a:rPr>
              <a:t>3 </a:t>
            </a:r>
            <a:r>
              <a:rPr lang="de-DE" sz="1800" dirty="0"/>
              <a:t>LP, Pflicht)</a:t>
            </a:r>
          </a:p>
          <a:p>
            <a:pPr lvl="0">
              <a:buNone/>
            </a:pPr>
            <a:endParaRPr lang="de-DE" sz="1800" dirty="0"/>
          </a:p>
          <a:p>
            <a:pPr lvl="0">
              <a:buNone/>
            </a:pPr>
            <a:endParaRPr lang="de-DE" sz="1800" dirty="0"/>
          </a:p>
          <a:p>
            <a:r>
              <a:rPr lang="de-DE" sz="1800" b="1" dirty="0"/>
              <a:t>Modulprüfung</a:t>
            </a:r>
            <a:r>
              <a:rPr lang="de-DE" sz="1800" dirty="0"/>
              <a:t>: Hausarbeit/Hausaufgaben (9-12 S.) </a:t>
            </a:r>
            <a:r>
              <a:rPr lang="de-DE" sz="1800" u="sng" dirty="0"/>
              <a:t>oder</a:t>
            </a:r>
            <a:r>
              <a:rPr lang="de-DE" sz="1800" dirty="0"/>
              <a:t> Klausur (75 Min.) mit didaktischem bzw. schulischem Bezug im Seminar </a:t>
            </a:r>
            <a:r>
              <a:rPr lang="de-DE" sz="1800" b="1" dirty="0">
                <a:solidFill>
                  <a:srgbClr val="00B050"/>
                </a:solidFill>
              </a:rPr>
              <a:t>HEWV</a:t>
            </a:r>
            <a:r>
              <a:rPr lang="de-DE" sz="1800" b="1" dirty="0"/>
              <a:t> </a:t>
            </a:r>
            <a:r>
              <a:rPr lang="de-DE" sz="1800" dirty="0"/>
              <a:t>(</a:t>
            </a:r>
            <a:r>
              <a:rPr lang="de-DE" sz="1800" dirty="0">
                <a:solidFill>
                  <a:srgbClr val="FF0000"/>
                </a:solidFill>
              </a:rPr>
              <a:t>3</a:t>
            </a:r>
            <a:r>
              <a:rPr lang="de-DE" sz="1800" dirty="0"/>
              <a:t> LP, benotet)</a:t>
            </a:r>
          </a:p>
          <a:p>
            <a:endParaRPr lang="de-DE" sz="1800" dirty="0"/>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32</a:t>
            </a:fld>
            <a:br>
              <a:rPr lang="de-DE" dirty="0"/>
            </a:br>
            <a:r>
              <a:rPr lang="de-DE" dirty="0"/>
              <a:t> 	</a:t>
            </a:r>
          </a:p>
        </p:txBody>
      </p:sp>
    </p:spTree>
    <p:extLst>
      <p:ext uri="{BB962C8B-B14F-4D97-AF65-F5344CB8AC3E}">
        <p14:creationId xmlns:p14="http://schemas.microsoft.com/office/powerpoint/2010/main" val="3394585381"/>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			</a:t>
            </a:r>
            <a:r>
              <a:rPr lang="de-DE" dirty="0" err="1">
                <a:solidFill>
                  <a:srgbClr val="00B050"/>
                </a:solidFill>
              </a:rPr>
              <a:t>M.Ed</a:t>
            </a:r>
            <a:r>
              <a:rPr lang="de-DE" dirty="0">
                <a:solidFill>
                  <a:srgbClr val="00B050"/>
                </a:solidFill>
              </a:rPr>
              <a:t>. Deutsch (2024)</a:t>
            </a:r>
          </a:p>
        </p:txBody>
      </p:sp>
      <p:sp>
        <p:nvSpPr>
          <p:cNvPr id="3" name="Inhaltsplatzhalter 2"/>
          <p:cNvSpPr>
            <a:spLocks noGrp="1"/>
          </p:cNvSpPr>
          <p:nvPr>
            <p:ph idx="1"/>
          </p:nvPr>
        </p:nvSpPr>
        <p:spPr>
          <a:xfrm>
            <a:off x="457200" y="836713"/>
            <a:ext cx="8229600" cy="4824535"/>
          </a:xfrm>
          <a:solidFill>
            <a:schemeClr val="bg1">
              <a:lumMod val="85000"/>
            </a:schemeClr>
          </a:solidFill>
          <a:ln>
            <a:solidFill>
              <a:srgbClr val="00B050"/>
            </a:solidFill>
          </a:ln>
        </p:spPr>
        <p:txBody>
          <a:bodyPr numCol="1">
            <a:normAutofit fontScale="92500" lnSpcReduction="10000"/>
          </a:bodyPr>
          <a:lstStyle/>
          <a:p>
            <a:pPr>
              <a:buNone/>
            </a:pPr>
            <a:r>
              <a:rPr lang="de-DE" sz="1800" b="1" u="sng" dirty="0"/>
              <a:t>Modul 2 </a:t>
            </a:r>
            <a:r>
              <a:rPr lang="de-DE" sz="1800" u="sng" dirty="0"/>
              <a:t>„Deutsche Literaturgeschichte“ (Aufbaumodul)</a:t>
            </a:r>
          </a:p>
          <a:p>
            <a:pPr>
              <a:buNone/>
            </a:pPr>
            <a:endParaRPr lang="de-DE" sz="1800" dirty="0"/>
          </a:p>
          <a:p>
            <a:pPr lvl="0"/>
            <a:r>
              <a:rPr lang="de-DE" sz="1800" dirty="0"/>
              <a:t>entweder</a:t>
            </a:r>
            <a:r>
              <a:rPr lang="de-DE" sz="1800" b="1" dirty="0"/>
              <a:t> 	</a:t>
            </a:r>
            <a:r>
              <a:rPr lang="de-DE" sz="1800" b="1" dirty="0">
                <a:solidFill>
                  <a:srgbClr val="00B050"/>
                </a:solidFill>
              </a:rPr>
              <a:t>VADL </a:t>
            </a:r>
            <a:r>
              <a:rPr lang="de-DE" sz="1800" dirty="0"/>
              <a:t>	V: Vorlesung zur Älteren Deutschen Literatur  (2 SWS, 2 LP; 							Wahlpflicht bzgl. Vorlesung)</a:t>
            </a:r>
          </a:p>
          <a:p>
            <a:pPr>
              <a:buNone/>
            </a:pPr>
            <a:r>
              <a:rPr lang="de-DE" sz="1800" dirty="0"/>
              <a:t>		oder</a:t>
            </a:r>
            <a:r>
              <a:rPr lang="de-DE" sz="1800" b="1" dirty="0"/>
              <a:t> 		</a:t>
            </a:r>
            <a:r>
              <a:rPr lang="de-DE" sz="1800" b="1" dirty="0">
                <a:solidFill>
                  <a:srgbClr val="00B050"/>
                </a:solidFill>
              </a:rPr>
              <a:t>VNDL </a:t>
            </a:r>
            <a:r>
              <a:rPr lang="de-DE" sz="1800" b="1" dirty="0"/>
              <a:t>	</a:t>
            </a:r>
            <a:r>
              <a:rPr lang="de-DE" sz="1800" dirty="0"/>
              <a:t>V: Vorlesung zur Neueren Deutschen Literatur  (2 SWS, 2 LP; 							Wahlpflicht bzgl. Vorlesung)</a:t>
            </a:r>
          </a:p>
          <a:p>
            <a:pPr>
              <a:buNone/>
            </a:pPr>
            <a:endParaRPr lang="de-DE" sz="1800" dirty="0"/>
          </a:p>
          <a:p>
            <a:pPr lvl="0"/>
            <a:r>
              <a:rPr lang="de-DE" sz="1800" dirty="0"/>
              <a:t>entweder</a:t>
            </a:r>
            <a:r>
              <a:rPr lang="de-DE" sz="1800" b="1" dirty="0"/>
              <a:t> 	</a:t>
            </a:r>
            <a:r>
              <a:rPr lang="de-DE" sz="1800" b="1" dirty="0">
                <a:solidFill>
                  <a:srgbClr val="00B050"/>
                </a:solidFill>
              </a:rPr>
              <a:t>HADL</a:t>
            </a:r>
            <a:r>
              <a:rPr lang="de-DE" sz="1800" dirty="0"/>
              <a:t>	HS: Hauptseminar zur Älteren Deutschen Literatur  (2 SWS, 3 LP; 					         Wahlpflicht bzgl. Seminar)</a:t>
            </a:r>
          </a:p>
          <a:p>
            <a:pPr>
              <a:buNone/>
            </a:pPr>
            <a:r>
              <a:rPr lang="de-DE" sz="1800" dirty="0"/>
              <a:t>		oder</a:t>
            </a:r>
            <a:r>
              <a:rPr lang="de-DE" sz="1800" b="1" dirty="0"/>
              <a:t> 		</a:t>
            </a:r>
            <a:r>
              <a:rPr lang="de-DE" sz="1800" b="1" dirty="0">
                <a:solidFill>
                  <a:srgbClr val="00B050"/>
                </a:solidFill>
              </a:rPr>
              <a:t>HNDL        </a:t>
            </a:r>
            <a:r>
              <a:rPr lang="de-DE" sz="1800" dirty="0"/>
              <a:t>HS: Hauptseminar zur Neueren Deutschen Literatur  (2 SWS, 3 LP; 						 Wahlpflicht bzgl. Seminar)</a:t>
            </a:r>
          </a:p>
          <a:p>
            <a:pPr>
              <a:buNone/>
            </a:pPr>
            <a:endParaRPr lang="de-DE" sz="1800" dirty="0"/>
          </a:p>
          <a:p>
            <a:r>
              <a:rPr lang="de-DE" sz="1800" b="1" dirty="0"/>
              <a:t>Modulprüfung</a:t>
            </a:r>
            <a:r>
              <a:rPr lang="de-DE" sz="1800" dirty="0"/>
              <a:t>: </a:t>
            </a:r>
            <a:r>
              <a:rPr lang="de-DE" sz="1800" b="1" dirty="0">
                <a:solidFill>
                  <a:srgbClr val="FF0000"/>
                </a:solidFill>
              </a:rPr>
              <a:t>Mündliche Prüfung </a:t>
            </a:r>
            <a:r>
              <a:rPr lang="de-DE" sz="1800" dirty="0"/>
              <a:t>(15 Min.) im Seminar </a:t>
            </a:r>
            <a:r>
              <a:rPr lang="de-DE" sz="1800" b="1" dirty="0">
                <a:solidFill>
                  <a:srgbClr val="00B050"/>
                </a:solidFill>
              </a:rPr>
              <a:t>HADL </a:t>
            </a:r>
            <a:r>
              <a:rPr lang="de-DE" sz="1800" b="1" dirty="0"/>
              <a:t> </a:t>
            </a:r>
            <a:r>
              <a:rPr lang="de-DE" sz="1800" u="sng" dirty="0"/>
              <a:t>oder</a:t>
            </a:r>
            <a:r>
              <a:rPr lang="de-DE" sz="1800" dirty="0"/>
              <a:t> </a:t>
            </a:r>
            <a:r>
              <a:rPr lang="de-DE" sz="1800" b="1" dirty="0">
                <a:solidFill>
                  <a:srgbClr val="00B050"/>
                </a:solidFill>
              </a:rPr>
              <a:t>HNDL  </a:t>
            </a:r>
            <a:r>
              <a:rPr lang="de-DE" sz="1800" dirty="0"/>
              <a:t>(3 LP, benotet)</a:t>
            </a:r>
          </a:p>
          <a:p>
            <a:r>
              <a:rPr lang="de-DE" sz="1800" b="1" dirty="0"/>
              <a:t>Aktive Teilnahme in VADL/VNDL: </a:t>
            </a:r>
            <a:r>
              <a:rPr lang="de-DE" sz="1800" dirty="0"/>
              <a:t>in Form von kleineren schriftlichen Arbeitsaufträgen von max. 3 Seiten oder Übungsaufgaben.</a:t>
            </a:r>
          </a:p>
          <a:p>
            <a:r>
              <a:rPr lang="de-DE" sz="1800" u="sng" dirty="0"/>
              <a:t>Hinweis zur Wahlpflicht</a:t>
            </a:r>
            <a:r>
              <a:rPr lang="de-DE" sz="1800" dirty="0"/>
              <a:t>: Beide Bereiche – Ältere und Neuere Deutsche Literatur – müssen mit einer Veranstaltung (unabhängig vom Veranstaltungstyp) abgedeckt werden.</a:t>
            </a: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33</a:t>
            </a:fld>
            <a:br>
              <a:rPr lang="de-DE" dirty="0"/>
            </a:br>
            <a:r>
              <a:rPr lang="de-DE" dirty="0"/>
              <a:t> 	</a:t>
            </a:r>
          </a:p>
        </p:txBody>
      </p:sp>
    </p:spTree>
    <p:extLst>
      <p:ext uri="{BB962C8B-B14F-4D97-AF65-F5344CB8AC3E}">
        <p14:creationId xmlns:p14="http://schemas.microsoft.com/office/powerpoint/2010/main" val="865029493"/>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2060847"/>
            <a:ext cx="8229600" cy="2160241"/>
          </a:xfrm>
        </p:spPr>
        <p:txBody>
          <a:bodyPr numCol="1">
            <a:normAutofit/>
          </a:bodyPr>
          <a:lstStyle/>
          <a:p>
            <a:pPr algn="ctr">
              <a:buNone/>
            </a:pPr>
            <a:r>
              <a:rPr lang="de-DE" sz="3200" dirty="0">
                <a:solidFill>
                  <a:schemeClr val="bg1">
                    <a:lumMod val="50000"/>
                  </a:schemeClr>
                </a:solidFill>
                <a:latin typeface="+mn-lt"/>
              </a:rPr>
              <a:t>Kontaktdaten </a:t>
            </a:r>
          </a:p>
          <a:p>
            <a:pPr algn="ctr">
              <a:buNone/>
            </a:pPr>
            <a:r>
              <a:rPr lang="de-DE" sz="3200" dirty="0">
                <a:solidFill>
                  <a:schemeClr val="bg1">
                    <a:lumMod val="50000"/>
                  </a:schemeClr>
                </a:solidFill>
                <a:latin typeface="+mn-lt"/>
              </a:rPr>
              <a:t>Studienbüro und Studienfachberatung</a:t>
            </a: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34</a:t>
            </a:fld>
            <a:br>
              <a:rPr lang="de-DE" dirty="0"/>
            </a:br>
            <a:r>
              <a:rPr lang="de-DE" dirty="0"/>
              <a:t> 	</a:t>
            </a:r>
          </a:p>
        </p:txBody>
      </p:sp>
    </p:spTree>
    <p:extLst>
      <p:ext uri="{BB962C8B-B14F-4D97-AF65-F5344CB8AC3E}">
        <p14:creationId xmlns:p14="http://schemas.microsoft.com/office/powerpoint/2010/main" val="2508098476"/>
      </p:ext>
    </p:extLst>
  </p:cSld>
  <p:clrMapOvr>
    <a:masterClrMapping/>
  </p:clrMapOvr>
  <p:transition spd="slow">
    <p:wipe dir="d"/>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a:defRPr/>
            </a:pPr>
            <a:r>
              <a:rPr lang="de-DE" dirty="0"/>
              <a:t>Master-Informationsveranstaltung</a:t>
            </a:r>
            <a:endParaRPr lang="de-DE" dirty="0">
              <a:latin typeface="+mn-lt"/>
            </a:endParaRPr>
          </a:p>
        </p:txBody>
      </p:sp>
      <p:sp>
        <p:nvSpPr>
          <p:cNvPr id="3" name="Inhaltsplatzhalter 2"/>
          <p:cNvSpPr>
            <a:spLocks noGrp="1"/>
          </p:cNvSpPr>
          <p:nvPr>
            <p:ph idx="1"/>
          </p:nvPr>
        </p:nvSpPr>
        <p:spPr>
          <a:xfrm>
            <a:off x="457200" y="1600200"/>
            <a:ext cx="8229600" cy="4061047"/>
          </a:xfrm>
          <a:ln>
            <a:solidFill>
              <a:srgbClr val="C00000"/>
            </a:solidFill>
          </a:ln>
        </p:spPr>
        <p:txBody>
          <a:bodyPr numCol="1">
            <a:normAutofit fontScale="92500" lnSpcReduction="10000"/>
          </a:bodyPr>
          <a:lstStyle/>
          <a:p>
            <a:pPr eaLnBrk="1" hangingPunct="1">
              <a:defRPr/>
            </a:pPr>
            <a:endParaRPr lang="de-DE" sz="500" b="1" u="sng" dirty="0"/>
          </a:p>
          <a:p>
            <a:pPr eaLnBrk="1" hangingPunct="1">
              <a:defRPr/>
            </a:pPr>
            <a:r>
              <a:rPr lang="de-DE" sz="2000" b="1" u="sng" dirty="0"/>
              <a:t>Studienmanagement</a:t>
            </a:r>
          </a:p>
          <a:p>
            <a:pPr eaLnBrk="1" hangingPunct="1">
              <a:buFont typeface="Arial" charset="0"/>
              <a:buNone/>
              <a:defRPr/>
            </a:pPr>
            <a:r>
              <a:rPr lang="de-DE" sz="2000" dirty="0"/>
              <a:t>	Florentina Schell, M.A. (Leitung), Dr. Jan Schubert</a:t>
            </a:r>
          </a:p>
          <a:p>
            <a:pPr eaLnBrk="1" hangingPunct="1">
              <a:buFont typeface="Arial" charset="0"/>
              <a:buNone/>
              <a:defRPr/>
            </a:pPr>
            <a:endParaRPr lang="de-DE" sz="2000" dirty="0"/>
          </a:p>
          <a:p>
            <a:pPr eaLnBrk="1" hangingPunct="1">
              <a:buFont typeface="Arial" pitchFamily="34" charset="0"/>
              <a:buChar char="•"/>
              <a:defRPr/>
            </a:pPr>
            <a:r>
              <a:rPr lang="de-DE" sz="2000" b="1" u="sng" dirty="0"/>
              <a:t>Lehrveranstaltungsmanagement</a:t>
            </a:r>
          </a:p>
          <a:p>
            <a:pPr eaLnBrk="1" hangingPunct="1">
              <a:buFont typeface="Arial" charset="0"/>
              <a:buNone/>
              <a:defRPr/>
            </a:pPr>
            <a:r>
              <a:rPr lang="de-DE" sz="2000" b="1" dirty="0"/>
              <a:t>	</a:t>
            </a:r>
            <a:r>
              <a:rPr lang="de-DE" sz="2000" dirty="0"/>
              <a:t>Isolde Franz, Inge Weiss </a:t>
            </a:r>
          </a:p>
          <a:p>
            <a:pPr eaLnBrk="1" hangingPunct="1">
              <a:buFont typeface="Arial" charset="0"/>
              <a:buNone/>
              <a:defRPr/>
            </a:pPr>
            <a:endParaRPr lang="de-DE" sz="2000" dirty="0"/>
          </a:p>
          <a:p>
            <a:pPr eaLnBrk="1" hangingPunct="1">
              <a:buFont typeface="Arial" pitchFamily="34" charset="0"/>
              <a:buChar char="•"/>
              <a:defRPr/>
            </a:pPr>
            <a:r>
              <a:rPr lang="de-DE" sz="2000" b="1" u="sng" dirty="0"/>
              <a:t>Prüfungsmanagerin</a:t>
            </a:r>
          </a:p>
          <a:p>
            <a:pPr eaLnBrk="1" hangingPunct="1">
              <a:buFont typeface="Arial" charset="0"/>
              <a:buNone/>
              <a:defRPr/>
            </a:pPr>
            <a:r>
              <a:rPr lang="de-DE" sz="2000" b="1" dirty="0"/>
              <a:t>	</a:t>
            </a:r>
            <a:r>
              <a:rPr lang="de-DE" sz="2000" dirty="0"/>
              <a:t>Manuela Röhr</a:t>
            </a:r>
          </a:p>
          <a:p>
            <a:pPr eaLnBrk="1" hangingPunct="1">
              <a:buFont typeface="Arial" charset="0"/>
              <a:buNone/>
              <a:defRPr/>
            </a:pPr>
            <a:endParaRPr lang="de-DE" sz="2000" dirty="0"/>
          </a:p>
          <a:p>
            <a:pPr>
              <a:buFont typeface="Wingdings" panose="05000000000000000000" pitchFamily="2" charset="2"/>
              <a:buChar char="Ø"/>
              <a:defRPr/>
            </a:pPr>
            <a:r>
              <a:rPr lang="de-DE" sz="2200" dirty="0">
                <a:sym typeface="Wingdings"/>
              </a:rPr>
              <a:t>Homepage: </a:t>
            </a:r>
            <a:r>
              <a:rPr lang="de-DE" sz="2200" dirty="0">
                <a:sym typeface="Wingdings"/>
                <a:hlinkClick r:id="rId3"/>
              </a:rPr>
              <a:t>https://www.germanistik.uni-mainz.de/studienbuero/</a:t>
            </a:r>
            <a:r>
              <a:rPr lang="de-DE" sz="2200" dirty="0">
                <a:sym typeface="Wingdings"/>
              </a:rPr>
              <a:t> </a:t>
            </a:r>
          </a:p>
          <a:p>
            <a:pPr eaLnBrk="1" hangingPunct="1">
              <a:buFont typeface="Wingdings" panose="05000000000000000000" pitchFamily="2" charset="2"/>
              <a:buChar char="Ø"/>
              <a:defRPr/>
            </a:pPr>
            <a:r>
              <a:rPr lang="de-DE" sz="2200" dirty="0"/>
              <a:t>E-Mail: </a:t>
            </a:r>
            <a:r>
              <a:rPr lang="de-DE" sz="2200" dirty="0">
                <a:solidFill>
                  <a:srgbClr val="FFC000"/>
                </a:solidFill>
                <a:hlinkClick r:id="rId4"/>
              </a:rPr>
              <a:t>studienbuero-dtinst@uni-mainz.de</a:t>
            </a:r>
            <a:r>
              <a:rPr lang="de-DE" sz="2200" dirty="0"/>
              <a:t> </a:t>
            </a:r>
          </a:p>
          <a:p>
            <a:pPr>
              <a:buFont typeface="Wingdings" panose="05000000000000000000" pitchFamily="2" charset="2"/>
              <a:buChar char="Ø"/>
              <a:defRPr/>
            </a:pPr>
            <a:r>
              <a:rPr lang="de-DE" sz="2200" dirty="0"/>
              <a:t>Informationen: </a:t>
            </a:r>
            <a:r>
              <a:rPr lang="de-DE" sz="2200" dirty="0">
                <a:hlinkClick r:id="rId5"/>
              </a:rPr>
              <a:t>https://www.germanistik.uni-mainz.de/studium/</a:t>
            </a:r>
            <a:r>
              <a:rPr lang="de-DE" sz="2200" dirty="0"/>
              <a:t> </a:t>
            </a:r>
          </a:p>
        </p:txBody>
      </p:sp>
      <p:sp>
        <p:nvSpPr>
          <p:cNvPr id="6148" name="Textplatzhalter 3"/>
          <p:cNvSpPr>
            <a:spLocks noGrp="1"/>
          </p:cNvSpPr>
          <p:nvPr>
            <p:ph type="body" sz="quarter" idx="13"/>
          </p:nvPr>
        </p:nvSpPr>
        <p:spPr>
          <a:xfrm>
            <a:off x="457200" y="928688"/>
            <a:ext cx="8229600" cy="500062"/>
          </a:xfrm>
          <a:solidFill>
            <a:srgbClr val="F60000"/>
          </a:solidFill>
          <a:ln>
            <a:solidFill>
              <a:srgbClr val="C00000"/>
            </a:solidFill>
          </a:ln>
        </p:spPr>
        <p:txBody>
          <a:bodyPr/>
          <a:lstStyle/>
          <a:p>
            <a:pPr eaLnBrk="1" hangingPunct="1"/>
            <a:r>
              <a:rPr lang="de-DE" sz="3200" dirty="0">
                <a:latin typeface="Calibri" pitchFamily="34" charset="0"/>
              </a:rPr>
              <a:t>Kontaktdaten Studienbüro </a:t>
            </a:r>
            <a:r>
              <a:rPr lang="de-DE" sz="1800" dirty="0">
                <a:latin typeface="Calibri" pitchFamily="34" charset="0"/>
              </a:rPr>
              <a:t> </a:t>
            </a:r>
            <a:r>
              <a:rPr lang="de-DE" sz="3200" dirty="0">
                <a:latin typeface="Calibri" pitchFamily="34" charset="0"/>
              </a:rPr>
              <a:t> </a:t>
            </a:r>
          </a:p>
        </p:txBody>
      </p:sp>
      <p:sp>
        <p:nvSpPr>
          <p:cNvPr id="6" name="Foliennummernplatzhalter 5"/>
          <p:cNvSpPr>
            <a:spLocks noGrp="1"/>
          </p:cNvSpPr>
          <p:nvPr>
            <p:ph type="sldNum" sz="quarter" idx="15"/>
          </p:nvPr>
        </p:nvSpPr>
        <p:spPr/>
        <p:txBody>
          <a:bodyPr/>
          <a:lstStyle/>
          <a:p>
            <a:pPr>
              <a:defRPr/>
            </a:pPr>
            <a:r>
              <a:rPr lang="de-DE" dirty="0"/>
              <a:t>Folie Nr. 	</a:t>
            </a:r>
            <a:fld id="{EB8061D6-4D41-45DF-8FE3-2F317E017671}" type="slidenum">
              <a:rPr lang="de-DE" smtClean="0"/>
              <a:pPr>
                <a:defRPr/>
              </a:pPr>
              <a:t>35</a:t>
            </a:fld>
            <a:br>
              <a:rPr lang="de-DE" dirty="0"/>
            </a:br>
            <a:r>
              <a:rPr lang="de-DE" dirty="0"/>
              <a:t> 	</a:t>
            </a:r>
          </a:p>
        </p:txBody>
      </p:sp>
    </p:spTree>
    <p:extLst>
      <p:ext uri="{BB962C8B-B14F-4D97-AF65-F5344CB8AC3E}">
        <p14:creationId xmlns:p14="http://schemas.microsoft.com/office/powerpoint/2010/main" val="188920881"/>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endParaRPr lang="de-DE" dirty="0">
              <a:latin typeface="+mn-lt"/>
            </a:endParaRPr>
          </a:p>
        </p:txBody>
      </p:sp>
      <p:sp>
        <p:nvSpPr>
          <p:cNvPr id="3" name="Inhaltsplatzhalter 2"/>
          <p:cNvSpPr>
            <a:spLocks noGrp="1"/>
          </p:cNvSpPr>
          <p:nvPr>
            <p:ph idx="1"/>
          </p:nvPr>
        </p:nvSpPr>
        <p:spPr>
          <a:xfrm>
            <a:off x="457200" y="1628800"/>
            <a:ext cx="8229600" cy="3528392"/>
          </a:xfrm>
          <a:ln>
            <a:solidFill>
              <a:srgbClr val="00B0F0"/>
            </a:solidFill>
          </a:ln>
        </p:spPr>
        <p:txBody>
          <a:bodyPr numCol="1">
            <a:noAutofit/>
          </a:bodyPr>
          <a:lstStyle/>
          <a:p>
            <a:pPr>
              <a:defRPr/>
            </a:pPr>
            <a:endParaRPr lang="de-DE" sz="2000" b="1" u="sng" dirty="0"/>
          </a:p>
          <a:p>
            <a:pPr>
              <a:defRPr/>
            </a:pPr>
            <a:r>
              <a:rPr lang="de-DE" sz="2000" b="1" u="sng" dirty="0"/>
              <a:t>Studienfachberatung:</a:t>
            </a:r>
          </a:p>
          <a:p>
            <a:pPr>
              <a:buNone/>
              <a:defRPr/>
            </a:pPr>
            <a:r>
              <a:rPr lang="de-DE" sz="2000" dirty="0"/>
              <a:t>	Dr. </a:t>
            </a:r>
            <a:r>
              <a:rPr lang="de-DE" sz="2000"/>
              <a:t>Jessica Quinlan (</a:t>
            </a:r>
            <a:r>
              <a:rPr lang="de-DE" sz="2000">
                <a:hlinkClick r:id="rId3"/>
              </a:rPr>
              <a:t>quinlaj@uni-mainz.de</a:t>
            </a:r>
            <a:r>
              <a:rPr lang="de-DE" sz="2000"/>
              <a:t>) </a:t>
            </a:r>
            <a:endParaRPr lang="de-DE" sz="2000" dirty="0"/>
          </a:p>
          <a:p>
            <a:pPr>
              <a:buNone/>
              <a:defRPr/>
            </a:pPr>
            <a:r>
              <a:rPr lang="de-DE" sz="2000" dirty="0"/>
              <a:t>      Dr. Kerstin Riedel (</a:t>
            </a:r>
            <a:r>
              <a:rPr lang="de-DE" sz="2000" dirty="0">
                <a:hlinkClick r:id="rId4"/>
              </a:rPr>
              <a:t>riedel@uni-mainz.de</a:t>
            </a:r>
            <a:r>
              <a:rPr lang="de-DE" sz="2000" dirty="0"/>
              <a:t>) 	</a:t>
            </a:r>
          </a:p>
          <a:p>
            <a:pPr>
              <a:buNone/>
              <a:defRPr/>
            </a:pPr>
            <a:r>
              <a:rPr lang="de-DE" sz="2000" dirty="0"/>
              <a:t>	Dr. Carmen Scherer (</a:t>
            </a:r>
            <a:r>
              <a:rPr lang="de-DE" sz="2000" dirty="0">
                <a:hlinkClick r:id="rId5"/>
              </a:rPr>
              <a:t>cscherer@uni-mainz.de</a:t>
            </a:r>
            <a:r>
              <a:rPr lang="de-DE" sz="2000" dirty="0"/>
              <a:t>) </a:t>
            </a:r>
          </a:p>
          <a:p>
            <a:pPr>
              <a:buNone/>
              <a:defRPr/>
            </a:pPr>
            <a:r>
              <a:rPr lang="de-DE" sz="2000" dirty="0"/>
              <a:t>	Dr. Yvonne Wolf (</a:t>
            </a:r>
            <a:r>
              <a:rPr lang="de-DE" sz="2000" dirty="0">
                <a:hlinkClick r:id="rId6"/>
              </a:rPr>
              <a:t>ywolf@uni-mainz.de</a:t>
            </a:r>
            <a:r>
              <a:rPr lang="de-DE" sz="2000" dirty="0"/>
              <a:t>)  </a:t>
            </a:r>
          </a:p>
          <a:p>
            <a:pPr>
              <a:buNone/>
            </a:pPr>
            <a:r>
              <a:rPr lang="de-DE" sz="2000" dirty="0">
                <a:sym typeface="Wingdings"/>
              </a:rPr>
              <a:t>	</a:t>
            </a:r>
            <a:endParaRPr lang="de-DE" sz="2000" b="1" u="sng" dirty="0"/>
          </a:p>
          <a:p>
            <a:pPr>
              <a:buNone/>
            </a:pPr>
            <a:r>
              <a:rPr lang="de-DE" sz="2000" dirty="0">
                <a:sym typeface="Wingdings"/>
              </a:rPr>
              <a:t>	Sprechzeiten &amp; Kontaktdaten: </a:t>
            </a:r>
            <a:r>
              <a:rPr lang="de-DE" sz="2000" dirty="0">
                <a:sym typeface="Wingdings"/>
                <a:hlinkClick r:id="rId7"/>
              </a:rPr>
              <a:t>https://www.germanistik.uni-mainz.de/studienfachberatung/studienfachberatung-deutsch-germanistik/</a:t>
            </a:r>
            <a:r>
              <a:rPr lang="de-DE" sz="2000" dirty="0">
                <a:sym typeface="Wingdings"/>
              </a:rPr>
              <a:t> </a:t>
            </a:r>
            <a:endParaRPr lang="de-DE" sz="2000" dirty="0"/>
          </a:p>
          <a:p>
            <a:pPr>
              <a:buNone/>
            </a:pPr>
            <a:endParaRPr lang="de-DE" sz="2000" dirty="0"/>
          </a:p>
        </p:txBody>
      </p:sp>
      <p:sp>
        <p:nvSpPr>
          <p:cNvPr id="4" name="Textplatzhalter 3"/>
          <p:cNvSpPr>
            <a:spLocks noGrp="1"/>
          </p:cNvSpPr>
          <p:nvPr>
            <p:ph type="body" sz="quarter" idx="13"/>
          </p:nvPr>
        </p:nvSpPr>
        <p:spPr>
          <a:xfrm>
            <a:off x="457200" y="908720"/>
            <a:ext cx="8229600" cy="504056"/>
          </a:xfrm>
          <a:solidFill>
            <a:srgbClr val="00B0F0"/>
          </a:solidFill>
          <a:ln>
            <a:solidFill>
              <a:srgbClr val="00B0F0"/>
            </a:solidFill>
          </a:ln>
        </p:spPr>
        <p:txBody>
          <a:bodyPr/>
          <a:lstStyle/>
          <a:p>
            <a:r>
              <a:rPr lang="de-DE" dirty="0">
                <a:latin typeface="+mn-lt"/>
              </a:rPr>
              <a:t>Kontaktdaten Studienfachberatung</a:t>
            </a:r>
          </a:p>
        </p:txBody>
      </p:sp>
      <p:sp>
        <p:nvSpPr>
          <p:cNvPr id="6" name="Foliennummernplatzhalter 5"/>
          <p:cNvSpPr>
            <a:spLocks noGrp="1"/>
          </p:cNvSpPr>
          <p:nvPr>
            <p:ph type="sldNum" sz="quarter" idx="15"/>
          </p:nvPr>
        </p:nvSpPr>
        <p:spPr/>
        <p:txBody>
          <a:bodyPr/>
          <a:lstStyle/>
          <a:p>
            <a:pPr>
              <a:defRPr/>
            </a:pPr>
            <a:r>
              <a:rPr lang="de-DE" dirty="0"/>
              <a:t>Folie Nr. 	</a:t>
            </a:r>
            <a:fld id="{A865E259-F6C2-4912-AD01-716A27CB3FCD}" type="slidenum">
              <a:rPr lang="de-DE" smtClean="0"/>
              <a:pPr>
                <a:defRPr/>
              </a:pPr>
              <a:t>36</a:t>
            </a:fld>
            <a:br>
              <a:rPr lang="de-DE" dirty="0"/>
            </a:br>
            <a:r>
              <a:rPr lang="de-DE" dirty="0"/>
              <a:t> 	</a:t>
            </a:r>
          </a:p>
        </p:txBody>
      </p:sp>
    </p:spTree>
    <p:extLst>
      <p:ext uri="{BB962C8B-B14F-4D97-AF65-F5344CB8AC3E}">
        <p14:creationId xmlns:p14="http://schemas.microsoft.com/office/powerpoint/2010/main" val="504032516"/>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Master-Informationsveranstaltung</a:t>
            </a:r>
          </a:p>
        </p:txBody>
      </p:sp>
      <p:sp>
        <p:nvSpPr>
          <p:cNvPr id="3" name="Inhaltsplatzhalter 2"/>
          <p:cNvSpPr>
            <a:spLocks noGrp="1"/>
          </p:cNvSpPr>
          <p:nvPr>
            <p:ph idx="1"/>
          </p:nvPr>
        </p:nvSpPr>
        <p:spPr>
          <a:xfrm>
            <a:off x="457200" y="1484785"/>
            <a:ext cx="8229600" cy="3456384"/>
          </a:xfrm>
          <a:solidFill>
            <a:srgbClr val="CCFFFF"/>
          </a:solidFill>
          <a:effectLst>
            <a:glow rad="228600">
              <a:schemeClr val="accent4">
                <a:satMod val="175000"/>
                <a:alpha val="40000"/>
              </a:schemeClr>
            </a:glow>
            <a:outerShdw blurRad="63500" sx="102000" sy="102000" algn="ctr" rotWithShape="0">
              <a:prstClr val="black">
                <a:alpha val="40000"/>
              </a:prstClr>
            </a:outerShdw>
          </a:effectLst>
          <a:scene3d>
            <a:camera prst="isometricOffAxis1Right"/>
            <a:lightRig rig="threePt" dir="t"/>
          </a:scene3d>
          <a:sp3d>
            <a:bevelT w="139700" h="139700" prst="divot"/>
          </a:sp3d>
        </p:spPr>
        <p:txBody>
          <a:bodyPr numCol="1">
            <a:normAutofit/>
          </a:bodyPr>
          <a:lstStyle/>
          <a:p>
            <a:pPr algn="ctr"/>
            <a:endParaRPr lang="de-DE" sz="3200" dirty="0"/>
          </a:p>
          <a:p>
            <a:pPr algn="ctr">
              <a:buNone/>
            </a:pPr>
            <a:r>
              <a:rPr lang="de-DE" sz="3200" dirty="0"/>
              <a:t>Vielen Dank für Ihre Aufmerksamkeit!!!</a:t>
            </a:r>
          </a:p>
          <a:p>
            <a:pPr algn="ctr"/>
            <a:endParaRPr lang="de-DE" sz="3200" u="dotted" dirty="0">
              <a:solidFill>
                <a:schemeClr val="bg1">
                  <a:lumMod val="50000"/>
                </a:schemeClr>
              </a:solidFill>
            </a:endParaRPr>
          </a:p>
          <a:p>
            <a:pPr algn="ctr">
              <a:buNone/>
            </a:pPr>
            <a:r>
              <a:rPr lang="de-DE" sz="3200" dirty="0">
                <a:solidFill>
                  <a:schemeClr val="bg1">
                    <a:lumMod val="50000"/>
                  </a:schemeClr>
                </a:solidFill>
                <a:sym typeface="Wingdings" pitchFamily="2" charset="2"/>
              </a:rPr>
              <a:t> </a:t>
            </a:r>
            <a:r>
              <a:rPr lang="de-DE" sz="3200" u="dotted" dirty="0">
                <a:solidFill>
                  <a:schemeClr val="bg1">
                    <a:lumMod val="50000"/>
                  </a:schemeClr>
                </a:solidFill>
              </a:rPr>
              <a:t>Offene Fragerunde</a:t>
            </a:r>
          </a:p>
          <a:p>
            <a:pPr algn="ctr"/>
            <a:endParaRPr lang="de-DE" sz="3200" u="dotted" dirty="0">
              <a:solidFill>
                <a:schemeClr val="bg1">
                  <a:lumMod val="50000"/>
                </a:schemeClr>
              </a:solidFill>
            </a:endParaRPr>
          </a:p>
        </p:txBody>
      </p:sp>
      <p:sp>
        <p:nvSpPr>
          <p:cNvPr id="5" name="Foliennummernplatzhalter 4"/>
          <p:cNvSpPr>
            <a:spLocks noGrp="1"/>
          </p:cNvSpPr>
          <p:nvPr>
            <p:ph type="sldNum" sz="quarter" idx="15"/>
          </p:nvPr>
        </p:nvSpPr>
        <p:spPr/>
        <p:txBody>
          <a:bodyPr/>
          <a:lstStyle/>
          <a:p>
            <a:pPr>
              <a:defRPr/>
            </a:pPr>
            <a:r>
              <a:rPr lang="de-DE" dirty="0"/>
              <a:t>Folie Nr. 	</a:t>
            </a:r>
            <a:fld id="{A865E259-F6C2-4912-AD01-716A27CB3FCD}" type="slidenum">
              <a:rPr lang="de-DE" smtClean="0"/>
              <a:pPr>
                <a:defRPr/>
              </a:pPr>
              <a:t>37</a:t>
            </a:fld>
            <a:br>
              <a:rPr lang="de-DE" dirty="0"/>
            </a:br>
            <a:r>
              <a:rPr lang="de-DE" dirty="0"/>
              <a:t> 	</a:t>
            </a:r>
          </a:p>
        </p:txBody>
      </p:sp>
    </p:spTree>
  </p:cSld>
  <p:clrMapOvr>
    <a:masterClrMapping/>
  </p:clrMapOvr>
  <p:transition spd="slow">
    <p:wipe dir="d"/>
  </p:transition>
</p:sld>
</file>

<file path=ppt/theme/theme1.xml><?xml version="1.0" encoding="utf-8"?>
<a:theme xmlns:a="http://schemas.openxmlformats.org/drawingml/2006/main" name="MASTER-INFORMATIONSVERANSTALTUNG 01.07.2011 PowerPointPräsi">
  <a:themeElements>
    <a:clrScheme name="Graustuf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4676</Words>
  <Application>Microsoft Office PowerPoint</Application>
  <PresentationFormat>Bildschirmpräsentation (4:3)</PresentationFormat>
  <Paragraphs>484</Paragraphs>
  <Slides>37</Slides>
  <Notes>37</Notes>
  <HiddenSlides>0</HiddenSlides>
  <MMClips>0</MMClips>
  <ScaleCrop>false</ScaleCrop>
  <HeadingPairs>
    <vt:vector size="6" baseType="variant">
      <vt:variant>
        <vt:lpstr>Verwendete Schriftarten</vt:lpstr>
      </vt:variant>
      <vt:variant>
        <vt:i4>5</vt:i4>
      </vt:variant>
      <vt:variant>
        <vt:lpstr>Design</vt:lpstr>
      </vt:variant>
      <vt:variant>
        <vt:i4>1</vt:i4>
      </vt:variant>
      <vt:variant>
        <vt:lpstr>Folientitel</vt:lpstr>
      </vt:variant>
      <vt:variant>
        <vt:i4>37</vt:i4>
      </vt:variant>
    </vt:vector>
  </HeadingPairs>
  <TitlesOfParts>
    <vt:vector size="43" baseType="lpstr">
      <vt:lpstr>Arial</vt:lpstr>
      <vt:lpstr>Arial Narrow</vt:lpstr>
      <vt:lpstr>Calibri</vt:lpstr>
      <vt:lpstr>Symbol</vt:lpstr>
      <vt:lpstr>Wingdings</vt:lpstr>
      <vt:lpstr>MASTER-INFORMATIONSVERANSTALTUNG 01.07.2011 PowerPointPräsi</vt:lpstr>
      <vt:lpstr>Studienbüro/Studienfachberatung des Deutschen Instituts </vt:lpstr>
      <vt:lpstr>Master-Informationsveranstaltung  </vt:lpstr>
      <vt:lpstr>Master-Informationsveranstaltung</vt:lpstr>
      <vt:lpstr>Master-Informationsveranstaltung </vt:lpstr>
      <vt:lpstr>Master-Informationsveranstaltung </vt:lpstr>
      <vt:lpstr>Master-Informationsveranstaltung</vt:lpstr>
      <vt:lpstr>Master-Informationsveranstaltung</vt:lpstr>
      <vt:lpstr>Master-Informationsveranstaltung</vt:lpstr>
      <vt:lpstr>Master-Informationsveranstaltung</vt:lpstr>
      <vt:lpstr>Master-Informationsveranstaltung</vt:lpstr>
      <vt:lpstr>Master-Informationsveranstaltung</vt:lpstr>
      <vt:lpstr>Master-Informationsveranstaltung</vt:lpstr>
      <vt:lpstr>Master-Informationsveranstaltung</vt:lpstr>
      <vt:lpstr>Master-Informationsveranstaltung      </vt:lpstr>
      <vt:lpstr>Master-Informationsveranstaltung</vt:lpstr>
      <vt:lpstr>Master-Informationsveranstaltung</vt:lpstr>
      <vt:lpstr>Master-Informationsveranstaltung</vt:lpstr>
      <vt:lpstr>Master-Informationsveranstaltung</vt:lpstr>
      <vt:lpstr>Master-Informationsveranstaltung</vt:lpstr>
      <vt:lpstr>Master-Informationsveranstaltung      M.Ed. Deutsch</vt:lpstr>
      <vt:lpstr>Master-Informationsveranstaltung      M.Ed. Deutsch</vt:lpstr>
      <vt:lpstr>Master-Informationsveranstaltung   M.Ed. Deutsch (2024)</vt:lpstr>
      <vt:lpstr>Master-Informationsveranstaltung   M.Ed. Deutsch (2024)</vt:lpstr>
      <vt:lpstr>Master-Informationsveranstaltung   M.Ed. Deutsch (2024)</vt:lpstr>
      <vt:lpstr>Master-Informationsveranstaltung   M.Ed. Deutsch (2024)</vt:lpstr>
      <vt:lpstr>Master-Informationsveranstaltung   M.Ed. Deutsch (2024)</vt:lpstr>
      <vt:lpstr>Master-Informationsveranstaltung   M.Ed. Deutsch (2024)</vt:lpstr>
      <vt:lpstr>Master-Informationsveranstaltung   M.Ed. Deutsch (2024)</vt:lpstr>
      <vt:lpstr>Master-Informationsveranstaltung   M.Ed. Deutsch (2024)</vt:lpstr>
      <vt:lpstr>Master-Informationsveranstaltung     M.Ed. Deutsch</vt:lpstr>
      <vt:lpstr>Master-Informationsveranstaltung   M.Ed. Deutsch (2024)</vt:lpstr>
      <vt:lpstr>Master-Informationsveranstaltung   M.Ed. Deutsch (2024)</vt:lpstr>
      <vt:lpstr>Master-Informationsveranstaltung   M.Ed. Deutsch (2024)</vt:lpstr>
      <vt:lpstr>Master-Informationsveranstaltung</vt:lpstr>
      <vt:lpstr>Master-Informationsveranstaltung</vt:lpstr>
      <vt:lpstr>Master-Informationsveranstaltung</vt:lpstr>
      <vt:lpstr>Master-Informationsveranstaltung</vt:lpstr>
    </vt:vector>
  </TitlesOfParts>
  <Company>Johannes Gutenberg-Universität Mainz</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Studienbüro des Deutschen Instituts</dc:title>
  <dc:creator>Florentina Schell</dc:creator>
  <cp:lastModifiedBy>Schubert, Jan</cp:lastModifiedBy>
  <cp:revision>1406</cp:revision>
  <cp:lastPrinted>2024-04-10T11:03:10Z</cp:lastPrinted>
  <dcterms:created xsi:type="dcterms:W3CDTF">2011-06-10T11:50:40Z</dcterms:created>
  <dcterms:modified xsi:type="dcterms:W3CDTF">2026-10-12T08:37:43Z</dcterms:modified>
</cp:coreProperties>
</file>